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57" r:id="rId5"/>
    <p:sldId id="259" r:id="rId6"/>
    <p:sldId id="265" r:id="rId7"/>
    <p:sldId id="260" r:id="rId8"/>
    <p:sldId id="261" r:id="rId9"/>
    <p:sldId id="264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1006CD-062B-4BCC-88B3-A817ACDBCE2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C5AC90-07CA-4E2B-8FCB-6BAD50851D70}">
      <dgm:prSet phldrT="[Text]" custT="1"/>
      <dgm:spPr/>
      <dgm:t>
        <a:bodyPr/>
        <a:lstStyle/>
        <a:p>
          <a:r>
            <a:rPr lang="en-US" sz="2000" b="1" dirty="0" smtClean="0"/>
            <a:t>LHCW Serves Westchester County and Early March – 1</a:t>
          </a:r>
          <a:r>
            <a:rPr lang="en-US" sz="2000" b="1" baseline="30000" dirty="0" smtClean="0"/>
            <a:t>st</a:t>
          </a:r>
          <a:r>
            <a:rPr lang="en-US" sz="2000" b="1" dirty="0" smtClean="0"/>
            <a:t> case identified in NYS.  Containment Zone Created in New Rochelle. PPE Shortage for  Certified Home Health Agencies (CHHAs)</a:t>
          </a:r>
          <a:endParaRPr lang="en-US" sz="2000" b="1" dirty="0"/>
        </a:p>
      </dgm:t>
    </dgm:pt>
    <dgm:pt modelId="{B6AE54FC-6507-4E27-B39D-AED62C701F9A}" type="parTrans" cxnId="{245AA54F-87F2-4801-90F3-3F952A9A0C0E}">
      <dgm:prSet/>
      <dgm:spPr/>
      <dgm:t>
        <a:bodyPr/>
        <a:lstStyle/>
        <a:p>
          <a:endParaRPr lang="en-US"/>
        </a:p>
      </dgm:t>
    </dgm:pt>
    <dgm:pt modelId="{BD92D8E9-7DC3-4413-AC5F-A84F1DB316F8}" type="sibTrans" cxnId="{245AA54F-87F2-4801-90F3-3F952A9A0C0E}">
      <dgm:prSet/>
      <dgm:spPr/>
      <dgm:t>
        <a:bodyPr/>
        <a:lstStyle/>
        <a:p>
          <a:endParaRPr lang="en-US"/>
        </a:p>
      </dgm:t>
    </dgm:pt>
    <dgm:pt modelId="{65081391-1E9C-4FD3-94C6-A825409FF42C}">
      <dgm:prSet phldrT="[Text]" custT="1"/>
      <dgm:spPr/>
      <dgm:t>
        <a:bodyPr/>
        <a:lstStyle/>
        <a:p>
          <a:r>
            <a:rPr lang="en-US" sz="2000" b="1" dirty="0" smtClean="0"/>
            <a:t>CMS Exceptions; Telemedicine and Expansion of Practice Location Starting seeing COVID-19 + patients April 19</a:t>
          </a:r>
          <a:r>
            <a:rPr lang="en-US" sz="2000" b="1" baseline="30000" dirty="0" smtClean="0"/>
            <a:t>th</a:t>
          </a:r>
          <a:r>
            <a:rPr lang="en-US" sz="2000" b="1" dirty="0" smtClean="0"/>
            <a:t>. Criteria developed for admission.  </a:t>
          </a:r>
          <a:endParaRPr lang="en-US" sz="2000" b="1" dirty="0"/>
        </a:p>
      </dgm:t>
    </dgm:pt>
    <dgm:pt modelId="{775D782B-31F0-4364-9E1C-54C8CB578020}" type="parTrans" cxnId="{42BD8267-471B-4789-9192-703E46654789}">
      <dgm:prSet/>
      <dgm:spPr/>
      <dgm:t>
        <a:bodyPr/>
        <a:lstStyle/>
        <a:p>
          <a:endParaRPr lang="en-US"/>
        </a:p>
      </dgm:t>
    </dgm:pt>
    <dgm:pt modelId="{DE570E13-9DDD-46A9-BBA3-AF84BE9029CA}" type="sibTrans" cxnId="{42BD8267-471B-4789-9192-703E46654789}">
      <dgm:prSet/>
      <dgm:spPr/>
      <dgm:t>
        <a:bodyPr/>
        <a:lstStyle/>
        <a:p>
          <a:endParaRPr lang="en-US"/>
        </a:p>
      </dgm:t>
    </dgm:pt>
    <dgm:pt modelId="{95E95FB3-7485-441D-A249-294CF75C7EA2}">
      <dgm:prSet phldrT="[Text]"/>
      <dgm:spPr/>
      <dgm:t>
        <a:bodyPr/>
        <a:lstStyle/>
        <a:p>
          <a:r>
            <a:rPr lang="en-US" dirty="0" smtClean="0"/>
            <a:t>May – Increase in COVID-19 patients for Home Care and Hospice</a:t>
          </a:r>
          <a:endParaRPr lang="en-US" dirty="0"/>
        </a:p>
      </dgm:t>
    </dgm:pt>
    <dgm:pt modelId="{93C0AE43-D1A0-4E4C-AD30-BA6412EFA6F7}" type="parTrans" cxnId="{633939C0-917F-4EC8-BF31-304553A2B257}">
      <dgm:prSet/>
      <dgm:spPr/>
      <dgm:t>
        <a:bodyPr/>
        <a:lstStyle/>
        <a:p>
          <a:endParaRPr lang="en-US"/>
        </a:p>
      </dgm:t>
    </dgm:pt>
    <dgm:pt modelId="{7E3C689C-C020-4267-A7E3-F13B1588A700}" type="sibTrans" cxnId="{633939C0-917F-4EC8-BF31-304553A2B257}">
      <dgm:prSet/>
      <dgm:spPr/>
      <dgm:t>
        <a:bodyPr/>
        <a:lstStyle/>
        <a:p>
          <a:endParaRPr lang="en-US"/>
        </a:p>
      </dgm:t>
    </dgm:pt>
    <dgm:pt modelId="{AC6DB6E9-8ED7-4BFD-BB06-8892B3AA1645}" type="pres">
      <dgm:prSet presAssocID="{DA1006CD-062B-4BCC-88B3-A817ACDBCE2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85B7A7-E69D-4C3F-A425-2F46447EBD03}" type="pres">
      <dgm:prSet presAssocID="{32C5AC90-07CA-4E2B-8FCB-6BAD50851D70}" presName="parentLin" presStyleCnt="0"/>
      <dgm:spPr/>
    </dgm:pt>
    <dgm:pt modelId="{56D12000-21C5-4F1B-940E-8113DFD56356}" type="pres">
      <dgm:prSet presAssocID="{32C5AC90-07CA-4E2B-8FCB-6BAD50851D70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E26BA47D-D787-4672-9293-1A04767CA84C}" type="pres">
      <dgm:prSet presAssocID="{32C5AC90-07CA-4E2B-8FCB-6BAD50851D70}" presName="parentText" presStyleLbl="node1" presStyleIdx="0" presStyleCnt="3" custScaleY="146124" custLinFactY="-27654" custLinFactNeighborX="-10000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E6D4CC-1F28-4978-8801-E76B917C3A87}" type="pres">
      <dgm:prSet presAssocID="{32C5AC90-07CA-4E2B-8FCB-6BAD50851D70}" presName="negativeSpace" presStyleCnt="0"/>
      <dgm:spPr/>
    </dgm:pt>
    <dgm:pt modelId="{C94B822E-E42E-4443-A113-56BF3722ED3A}" type="pres">
      <dgm:prSet presAssocID="{32C5AC90-07CA-4E2B-8FCB-6BAD50851D70}" presName="childText" presStyleLbl="conFgAcc1" presStyleIdx="0" presStyleCnt="3">
        <dgm:presLayoutVars>
          <dgm:bulletEnabled val="1"/>
        </dgm:presLayoutVars>
      </dgm:prSet>
      <dgm:spPr/>
    </dgm:pt>
    <dgm:pt modelId="{EF45AFE5-C3AD-4FF1-8950-811DD8A1A995}" type="pres">
      <dgm:prSet presAssocID="{BD92D8E9-7DC3-4413-AC5F-A84F1DB316F8}" presName="spaceBetweenRectangles" presStyleCnt="0"/>
      <dgm:spPr/>
    </dgm:pt>
    <dgm:pt modelId="{79E09F5A-EEFA-4321-A44F-FED64157ECE8}" type="pres">
      <dgm:prSet presAssocID="{65081391-1E9C-4FD3-94C6-A825409FF42C}" presName="parentLin" presStyleCnt="0"/>
      <dgm:spPr/>
    </dgm:pt>
    <dgm:pt modelId="{BEE5F8B7-9101-47E6-BDF2-65A05A0D156B}" type="pres">
      <dgm:prSet presAssocID="{65081391-1E9C-4FD3-94C6-A825409FF42C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70C6B70-E21A-4182-BE0B-B08DDC834D13}" type="pres">
      <dgm:prSet presAssocID="{65081391-1E9C-4FD3-94C6-A825409FF42C}" presName="parentText" presStyleLbl="node1" presStyleIdx="1" presStyleCnt="3" custScaleY="171159" custLinFactY="-83091" custLinFactNeighborX="-5666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3E43AF-F1C9-41E5-A04F-2620E4CDFEC0}" type="pres">
      <dgm:prSet presAssocID="{65081391-1E9C-4FD3-94C6-A825409FF42C}" presName="negativeSpace" presStyleCnt="0"/>
      <dgm:spPr/>
    </dgm:pt>
    <dgm:pt modelId="{D9457499-E80A-4857-84D7-23FFE0A47C2B}" type="pres">
      <dgm:prSet presAssocID="{65081391-1E9C-4FD3-94C6-A825409FF42C}" presName="childText" presStyleLbl="conFgAcc1" presStyleIdx="1" presStyleCnt="3">
        <dgm:presLayoutVars>
          <dgm:bulletEnabled val="1"/>
        </dgm:presLayoutVars>
      </dgm:prSet>
      <dgm:spPr/>
    </dgm:pt>
    <dgm:pt modelId="{68355A21-BBFC-436B-A849-DE27CF6EA00F}" type="pres">
      <dgm:prSet presAssocID="{DE570E13-9DDD-46A9-BBA3-AF84BE9029CA}" presName="spaceBetweenRectangles" presStyleCnt="0"/>
      <dgm:spPr/>
    </dgm:pt>
    <dgm:pt modelId="{EFCD6D41-A76C-4DEB-B62C-B987C7EBB9CE}" type="pres">
      <dgm:prSet presAssocID="{95E95FB3-7485-441D-A249-294CF75C7EA2}" presName="parentLin" presStyleCnt="0"/>
      <dgm:spPr/>
    </dgm:pt>
    <dgm:pt modelId="{3D4C9238-0145-46E9-8C17-E29165DC41D0}" type="pres">
      <dgm:prSet presAssocID="{95E95FB3-7485-441D-A249-294CF75C7EA2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88C48797-B1E9-475B-A15C-F4FD498228DD}" type="pres">
      <dgm:prSet presAssocID="{95E95FB3-7485-441D-A249-294CF75C7EA2}" presName="parentText" presStyleLbl="node1" presStyleIdx="2" presStyleCnt="3" custLinFactY="-100000" custLinFactNeighborX="21904" custLinFactNeighborY="-13674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1A66CA-058C-4154-B186-E6E592EEBD26}" type="pres">
      <dgm:prSet presAssocID="{95E95FB3-7485-441D-A249-294CF75C7EA2}" presName="negativeSpace" presStyleCnt="0"/>
      <dgm:spPr/>
    </dgm:pt>
    <dgm:pt modelId="{20DC02AE-1D6E-4787-8995-43D49BB4C7D1}" type="pres">
      <dgm:prSet presAssocID="{95E95FB3-7485-441D-A249-294CF75C7EA2}" presName="childText" presStyleLbl="conFgAcc1" presStyleIdx="2" presStyleCnt="3" custLinFactY="-97510" custLinFactNeighborX="459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340E7B-4399-4492-8F13-4F97A331C56D}" type="presOf" srcId="{32C5AC90-07CA-4E2B-8FCB-6BAD50851D70}" destId="{E26BA47D-D787-4672-9293-1A04767CA84C}" srcOrd="1" destOrd="0" presId="urn:microsoft.com/office/officeart/2005/8/layout/list1"/>
    <dgm:cxn modelId="{E957EBE6-780A-4F39-832D-1BD6B6BD1AF7}" type="presOf" srcId="{32C5AC90-07CA-4E2B-8FCB-6BAD50851D70}" destId="{56D12000-21C5-4F1B-940E-8113DFD56356}" srcOrd="0" destOrd="0" presId="urn:microsoft.com/office/officeart/2005/8/layout/list1"/>
    <dgm:cxn modelId="{26C02FD0-E737-4E89-BF80-35FD640590ED}" type="presOf" srcId="{65081391-1E9C-4FD3-94C6-A825409FF42C}" destId="{BEE5F8B7-9101-47E6-BDF2-65A05A0D156B}" srcOrd="0" destOrd="0" presId="urn:microsoft.com/office/officeart/2005/8/layout/list1"/>
    <dgm:cxn modelId="{42BD8267-471B-4789-9192-703E46654789}" srcId="{DA1006CD-062B-4BCC-88B3-A817ACDBCE22}" destId="{65081391-1E9C-4FD3-94C6-A825409FF42C}" srcOrd="1" destOrd="0" parTransId="{775D782B-31F0-4364-9E1C-54C8CB578020}" sibTransId="{DE570E13-9DDD-46A9-BBA3-AF84BE9029CA}"/>
    <dgm:cxn modelId="{633939C0-917F-4EC8-BF31-304553A2B257}" srcId="{DA1006CD-062B-4BCC-88B3-A817ACDBCE22}" destId="{95E95FB3-7485-441D-A249-294CF75C7EA2}" srcOrd="2" destOrd="0" parTransId="{93C0AE43-D1A0-4E4C-AD30-BA6412EFA6F7}" sibTransId="{7E3C689C-C020-4267-A7E3-F13B1588A700}"/>
    <dgm:cxn modelId="{4B13ECD2-1D31-4E93-A42C-F5E3D6AFD532}" type="presOf" srcId="{95E95FB3-7485-441D-A249-294CF75C7EA2}" destId="{88C48797-B1E9-475B-A15C-F4FD498228DD}" srcOrd="1" destOrd="0" presId="urn:microsoft.com/office/officeart/2005/8/layout/list1"/>
    <dgm:cxn modelId="{245AA54F-87F2-4801-90F3-3F952A9A0C0E}" srcId="{DA1006CD-062B-4BCC-88B3-A817ACDBCE22}" destId="{32C5AC90-07CA-4E2B-8FCB-6BAD50851D70}" srcOrd="0" destOrd="0" parTransId="{B6AE54FC-6507-4E27-B39D-AED62C701F9A}" sibTransId="{BD92D8E9-7DC3-4413-AC5F-A84F1DB316F8}"/>
    <dgm:cxn modelId="{656CB888-6092-4F8A-9C7F-9745D71943E3}" type="presOf" srcId="{95E95FB3-7485-441D-A249-294CF75C7EA2}" destId="{3D4C9238-0145-46E9-8C17-E29165DC41D0}" srcOrd="0" destOrd="0" presId="urn:microsoft.com/office/officeart/2005/8/layout/list1"/>
    <dgm:cxn modelId="{AB54A648-BA6F-4F2A-AD5F-D189D3030684}" type="presOf" srcId="{DA1006CD-062B-4BCC-88B3-A817ACDBCE22}" destId="{AC6DB6E9-8ED7-4BFD-BB06-8892B3AA1645}" srcOrd="0" destOrd="0" presId="urn:microsoft.com/office/officeart/2005/8/layout/list1"/>
    <dgm:cxn modelId="{DB464919-F847-4695-8DD2-11247D43F598}" type="presOf" srcId="{65081391-1E9C-4FD3-94C6-A825409FF42C}" destId="{C70C6B70-E21A-4182-BE0B-B08DDC834D13}" srcOrd="1" destOrd="0" presId="urn:microsoft.com/office/officeart/2005/8/layout/list1"/>
    <dgm:cxn modelId="{277345C3-2081-4FD9-9690-D9E06AA00FC1}" type="presParOf" srcId="{AC6DB6E9-8ED7-4BFD-BB06-8892B3AA1645}" destId="{9D85B7A7-E69D-4C3F-A425-2F46447EBD03}" srcOrd="0" destOrd="0" presId="urn:microsoft.com/office/officeart/2005/8/layout/list1"/>
    <dgm:cxn modelId="{9E01A054-5486-4219-83E0-EB7FD04668C7}" type="presParOf" srcId="{9D85B7A7-E69D-4C3F-A425-2F46447EBD03}" destId="{56D12000-21C5-4F1B-940E-8113DFD56356}" srcOrd="0" destOrd="0" presId="urn:microsoft.com/office/officeart/2005/8/layout/list1"/>
    <dgm:cxn modelId="{F9BD12BC-C3BD-432E-A9C8-77BBE73DE549}" type="presParOf" srcId="{9D85B7A7-E69D-4C3F-A425-2F46447EBD03}" destId="{E26BA47D-D787-4672-9293-1A04767CA84C}" srcOrd="1" destOrd="0" presId="urn:microsoft.com/office/officeart/2005/8/layout/list1"/>
    <dgm:cxn modelId="{57CE3184-B5E8-4AC9-B316-F5F2621D9D1D}" type="presParOf" srcId="{AC6DB6E9-8ED7-4BFD-BB06-8892B3AA1645}" destId="{43E6D4CC-1F28-4978-8801-E76B917C3A87}" srcOrd="1" destOrd="0" presId="urn:microsoft.com/office/officeart/2005/8/layout/list1"/>
    <dgm:cxn modelId="{636EE9C0-74E4-4105-816B-B749BA1B3355}" type="presParOf" srcId="{AC6DB6E9-8ED7-4BFD-BB06-8892B3AA1645}" destId="{C94B822E-E42E-4443-A113-56BF3722ED3A}" srcOrd="2" destOrd="0" presId="urn:microsoft.com/office/officeart/2005/8/layout/list1"/>
    <dgm:cxn modelId="{0AEF05E4-F033-4473-AB1E-2112CE6DC789}" type="presParOf" srcId="{AC6DB6E9-8ED7-4BFD-BB06-8892B3AA1645}" destId="{EF45AFE5-C3AD-4FF1-8950-811DD8A1A995}" srcOrd="3" destOrd="0" presId="urn:microsoft.com/office/officeart/2005/8/layout/list1"/>
    <dgm:cxn modelId="{A28A1EED-C072-4802-8726-25D1BCDB2C1A}" type="presParOf" srcId="{AC6DB6E9-8ED7-4BFD-BB06-8892B3AA1645}" destId="{79E09F5A-EEFA-4321-A44F-FED64157ECE8}" srcOrd="4" destOrd="0" presId="urn:microsoft.com/office/officeart/2005/8/layout/list1"/>
    <dgm:cxn modelId="{7C762139-0201-4FD2-987A-BD8E791EF1D9}" type="presParOf" srcId="{79E09F5A-EEFA-4321-A44F-FED64157ECE8}" destId="{BEE5F8B7-9101-47E6-BDF2-65A05A0D156B}" srcOrd="0" destOrd="0" presId="urn:microsoft.com/office/officeart/2005/8/layout/list1"/>
    <dgm:cxn modelId="{878628B7-6E42-48FA-812A-6C165EDE6B16}" type="presParOf" srcId="{79E09F5A-EEFA-4321-A44F-FED64157ECE8}" destId="{C70C6B70-E21A-4182-BE0B-B08DDC834D13}" srcOrd="1" destOrd="0" presId="urn:microsoft.com/office/officeart/2005/8/layout/list1"/>
    <dgm:cxn modelId="{174C9F64-42CE-4A69-8F43-B126320FB4DB}" type="presParOf" srcId="{AC6DB6E9-8ED7-4BFD-BB06-8892B3AA1645}" destId="{8C3E43AF-F1C9-41E5-A04F-2620E4CDFEC0}" srcOrd="5" destOrd="0" presId="urn:microsoft.com/office/officeart/2005/8/layout/list1"/>
    <dgm:cxn modelId="{D3DDB536-C2DD-42A4-99C7-8445CCE8FF2F}" type="presParOf" srcId="{AC6DB6E9-8ED7-4BFD-BB06-8892B3AA1645}" destId="{D9457499-E80A-4857-84D7-23FFE0A47C2B}" srcOrd="6" destOrd="0" presId="urn:microsoft.com/office/officeart/2005/8/layout/list1"/>
    <dgm:cxn modelId="{3155410A-D238-4757-A605-B968AD6A00A9}" type="presParOf" srcId="{AC6DB6E9-8ED7-4BFD-BB06-8892B3AA1645}" destId="{68355A21-BBFC-436B-A849-DE27CF6EA00F}" srcOrd="7" destOrd="0" presId="urn:microsoft.com/office/officeart/2005/8/layout/list1"/>
    <dgm:cxn modelId="{F9C0A34A-9DBF-4204-8D89-24F49C607235}" type="presParOf" srcId="{AC6DB6E9-8ED7-4BFD-BB06-8892B3AA1645}" destId="{EFCD6D41-A76C-4DEB-B62C-B987C7EBB9CE}" srcOrd="8" destOrd="0" presId="urn:microsoft.com/office/officeart/2005/8/layout/list1"/>
    <dgm:cxn modelId="{54AC3F3B-04E7-44FD-AC51-263702E040DF}" type="presParOf" srcId="{EFCD6D41-A76C-4DEB-B62C-B987C7EBB9CE}" destId="{3D4C9238-0145-46E9-8C17-E29165DC41D0}" srcOrd="0" destOrd="0" presId="urn:microsoft.com/office/officeart/2005/8/layout/list1"/>
    <dgm:cxn modelId="{D98D5017-46AE-47F3-835D-572E4699E4C2}" type="presParOf" srcId="{EFCD6D41-A76C-4DEB-B62C-B987C7EBB9CE}" destId="{88C48797-B1E9-475B-A15C-F4FD498228DD}" srcOrd="1" destOrd="0" presId="urn:microsoft.com/office/officeart/2005/8/layout/list1"/>
    <dgm:cxn modelId="{4580F1AE-B6C5-46EA-B3C9-4960DDDE34D6}" type="presParOf" srcId="{AC6DB6E9-8ED7-4BFD-BB06-8892B3AA1645}" destId="{471A66CA-058C-4154-B186-E6E592EEBD26}" srcOrd="9" destOrd="0" presId="urn:microsoft.com/office/officeart/2005/8/layout/list1"/>
    <dgm:cxn modelId="{20C0E266-D1CC-49B0-857E-BCD686E9B5D6}" type="presParOf" srcId="{AC6DB6E9-8ED7-4BFD-BB06-8892B3AA1645}" destId="{20DC02AE-1D6E-4787-8995-43D49BB4C7D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B822E-E42E-4443-A113-56BF3722ED3A}">
      <dsp:nvSpPr>
        <dsp:cNvPr id="0" name=""/>
        <dsp:cNvSpPr/>
      </dsp:nvSpPr>
      <dsp:spPr>
        <a:xfrm>
          <a:off x="0" y="1321188"/>
          <a:ext cx="10515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6BA47D-D787-4672-9293-1A04767CA84C}">
      <dsp:nvSpPr>
        <dsp:cNvPr id="0" name=""/>
        <dsp:cNvSpPr/>
      </dsp:nvSpPr>
      <dsp:spPr>
        <a:xfrm>
          <a:off x="0" y="3"/>
          <a:ext cx="7360920" cy="8627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LHCW Serves Westchester County and Early March – 1</a:t>
          </a:r>
          <a:r>
            <a:rPr lang="en-US" sz="2000" b="1" kern="1200" baseline="30000" dirty="0" smtClean="0"/>
            <a:t>st</a:t>
          </a:r>
          <a:r>
            <a:rPr lang="en-US" sz="2000" b="1" kern="1200" dirty="0" smtClean="0"/>
            <a:t> case identified in NYS.  Containment Zone Created in New Rochelle. PPE Shortage for  Certified Home Health Agencies (CHHAs)</a:t>
          </a:r>
          <a:endParaRPr lang="en-US" sz="2000" b="1" kern="1200" dirty="0"/>
        </a:p>
      </dsp:txBody>
      <dsp:txXfrm>
        <a:off x="42114" y="42117"/>
        <a:ext cx="7276692" cy="778488"/>
      </dsp:txXfrm>
    </dsp:sp>
    <dsp:sp modelId="{D9457499-E80A-4857-84D7-23FFE0A47C2B}">
      <dsp:nvSpPr>
        <dsp:cNvPr id="0" name=""/>
        <dsp:cNvSpPr/>
      </dsp:nvSpPr>
      <dsp:spPr>
        <a:xfrm>
          <a:off x="0" y="2648511"/>
          <a:ext cx="10515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0C6B70-E21A-4182-BE0B-B08DDC834D13}">
      <dsp:nvSpPr>
        <dsp:cNvPr id="0" name=""/>
        <dsp:cNvSpPr/>
      </dsp:nvSpPr>
      <dsp:spPr>
        <a:xfrm>
          <a:off x="227867" y="852219"/>
          <a:ext cx="7360920" cy="10105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CMS Exceptions; Telemedicine and Expansion of Practice Location Starting seeing COVID-19 + patients April 19</a:t>
          </a:r>
          <a:r>
            <a:rPr lang="en-US" sz="2000" b="1" kern="1200" baseline="30000" dirty="0" smtClean="0"/>
            <a:t>th</a:t>
          </a:r>
          <a:r>
            <a:rPr lang="en-US" sz="2000" b="1" kern="1200" dirty="0" smtClean="0"/>
            <a:t>. Criteria developed for admission.  </a:t>
          </a:r>
          <a:endParaRPr lang="en-US" sz="2000" b="1" kern="1200" dirty="0"/>
        </a:p>
      </dsp:txBody>
      <dsp:txXfrm>
        <a:off x="277197" y="901549"/>
        <a:ext cx="7262260" cy="911862"/>
      </dsp:txXfrm>
    </dsp:sp>
    <dsp:sp modelId="{20DC02AE-1D6E-4787-8995-43D49BB4C7D1}">
      <dsp:nvSpPr>
        <dsp:cNvPr id="0" name=""/>
        <dsp:cNvSpPr/>
      </dsp:nvSpPr>
      <dsp:spPr>
        <a:xfrm>
          <a:off x="0" y="2769061"/>
          <a:ext cx="10515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C48797-B1E9-475B-A15C-F4FD498228DD}">
      <dsp:nvSpPr>
        <dsp:cNvPr id="0" name=""/>
        <dsp:cNvSpPr/>
      </dsp:nvSpPr>
      <dsp:spPr>
        <a:xfrm>
          <a:off x="640946" y="1862745"/>
          <a:ext cx="736092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May – Increase in COVID-19 patients for Home Care and Hospice</a:t>
          </a:r>
          <a:endParaRPr lang="en-US" sz="2000" kern="1200" dirty="0"/>
        </a:p>
      </dsp:txBody>
      <dsp:txXfrm>
        <a:off x="669767" y="1891566"/>
        <a:ext cx="7303278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1002-0088-4D54-B698-DF01633AF22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25DE-09F9-4511-B12E-62DB2F151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632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1002-0088-4D54-B698-DF01633AF22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25DE-09F9-4511-B12E-62DB2F151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81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1002-0088-4D54-B698-DF01633AF22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25DE-09F9-4511-B12E-62DB2F151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98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1002-0088-4D54-B698-DF01633AF22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25DE-09F9-4511-B12E-62DB2F151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65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1002-0088-4D54-B698-DF01633AF22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25DE-09F9-4511-B12E-62DB2F151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863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1002-0088-4D54-B698-DF01633AF22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25DE-09F9-4511-B12E-62DB2F151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1002-0088-4D54-B698-DF01633AF22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25DE-09F9-4511-B12E-62DB2F151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04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1002-0088-4D54-B698-DF01633AF22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25DE-09F9-4511-B12E-62DB2F151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22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1002-0088-4D54-B698-DF01633AF22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25DE-09F9-4511-B12E-62DB2F151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310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1002-0088-4D54-B698-DF01633AF22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25DE-09F9-4511-B12E-62DB2F151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95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1002-0088-4D54-B698-DF01633AF22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25DE-09F9-4511-B12E-62DB2F151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1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E1002-0088-4D54-B698-DF01633AF22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725DE-09F9-4511-B12E-62DB2F151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9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15383"/>
            <a:ext cx="9144000" cy="2387600"/>
          </a:xfrm>
        </p:spPr>
        <p:txBody>
          <a:bodyPr/>
          <a:lstStyle/>
          <a:p>
            <a:r>
              <a:rPr lang="en-US" dirty="0" smtClean="0"/>
              <a:t>                                  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2112" y="3523983"/>
            <a:ext cx="8279017" cy="2530958"/>
          </a:xfrm>
        </p:spPr>
        <p:txBody>
          <a:bodyPr>
            <a:normAutofit/>
          </a:bodyPr>
          <a:lstStyle/>
          <a:p>
            <a:r>
              <a:rPr lang="en-US" b="1" dirty="0" smtClean="0"/>
              <a:t>Sandra R. Hyman, RN, </a:t>
            </a:r>
            <a:r>
              <a:rPr lang="en-US" b="1" dirty="0" smtClean="0"/>
              <a:t>MPA,CIC, FAPIC</a:t>
            </a:r>
            <a:endParaRPr lang="en-US" b="1" dirty="0" smtClean="0"/>
          </a:p>
          <a:p>
            <a:r>
              <a:rPr lang="en-US" b="1" dirty="0" smtClean="0"/>
              <a:t>Director of Patient Services, Lawrence Home Care of Westchester </a:t>
            </a:r>
          </a:p>
          <a:p>
            <a:r>
              <a:rPr lang="en-US" b="1" dirty="0" smtClean="0"/>
              <a:t>914 787-6158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sah9023@nyp.org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63" y="4191969"/>
            <a:ext cx="1673022" cy="20850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83" y="1299844"/>
            <a:ext cx="3583604" cy="173454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4191" y="185540"/>
            <a:ext cx="11383617" cy="1093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COVID-19 and Home Health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Living and Working in the Containment Zone 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843" y="1416473"/>
            <a:ext cx="3630304" cy="194888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45165" y="91415"/>
            <a:ext cx="11767931" cy="65810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938843" y="1416473"/>
            <a:ext cx="3403905" cy="19488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7273" y="4191969"/>
            <a:ext cx="1688112" cy="2090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0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282252"/>
              </p:ext>
            </p:extLst>
          </p:nvPr>
        </p:nvGraphicFramePr>
        <p:xfrm>
          <a:off x="838200" y="1440360"/>
          <a:ext cx="10515600" cy="4813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 Same Side Corner Rectangle 4"/>
          <p:cNvSpPr/>
          <p:nvPr/>
        </p:nvSpPr>
        <p:spPr>
          <a:xfrm>
            <a:off x="1921218" y="3926496"/>
            <a:ext cx="7433861" cy="92138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June –Guidelines updated for Discontinuation of  Home Isolation.  Resumption of Surgical Cases.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2662312" y="4820209"/>
            <a:ext cx="7496684" cy="962789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July  –Guidelines updated for Discontinuation of  Home Isolation.  In creases in Surgical Cases.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52426"/>
            <a:ext cx="10515600" cy="101115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Key Changes That Influenced Patient Care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3826" y="139148"/>
            <a:ext cx="11164957" cy="63279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25050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209"/>
          <a:stretch/>
        </p:blipFill>
        <p:spPr>
          <a:xfrm>
            <a:off x="2352260" y="1553134"/>
            <a:ext cx="6109253" cy="5092832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29645" y="390261"/>
            <a:ext cx="11179867" cy="101115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Assess Home Care Setting Prior to Discharge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2035" y="198783"/>
            <a:ext cx="11463130" cy="652006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Callout 2"/>
          <p:cNvSpPr/>
          <p:nvPr/>
        </p:nvSpPr>
        <p:spPr>
          <a:xfrm>
            <a:off x="9486027" y="1944124"/>
            <a:ext cx="1605436" cy="1601794"/>
          </a:xfrm>
          <a:prstGeom prst="wedgeEllipseCallout">
            <a:avLst>
              <a:gd name="adj1" fmla="val -136520"/>
              <a:gd name="adj2" fmla="val 125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COVID+ Family Members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38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NewYork</a:t>
            </a:r>
            <a:r>
              <a:rPr lang="en-US" dirty="0" smtClean="0"/>
              <a:t>-Presbyterian</a:t>
            </a:r>
          </a:p>
          <a:p>
            <a:r>
              <a:rPr lang="en-US" dirty="0" smtClean="0"/>
              <a:t>Home Care Association (HCA)</a:t>
            </a:r>
          </a:p>
          <a:p>
            <a:r>
              <a:rPr lang="en-US" dirty="0" smtClean="0"/>
              <a:t>NYS Dept. of Health</a:t>
            </a:r>
          </a:p>
          <a:p>
            <a:r>
              <a:rPr lang="en-US" dirty="0" smtClean="0"/>
              <a:t>CDC</a:t>
            </a:r>
          </a:p>
          <a:p>
            <a:r>
              <a:rPr lang="en-US" dirty="0" smtClean="0"/>
              <a:t>Joint Commission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87" y="6031452"/>
            <a:ext cx="2269330" cy="40624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099" y="4316463"/>
            <a:ext cx="2941377" cy="1514060"/>
          </a:xfrm>
          <a:prstGeom prst="rect">
            <a:avLst/>
          </a:prstGeom>
        </p:spPr>
      </p:pic>
      <p:sp>
        <p:nvSpPr>
          <p:cNvPr id="8" name="AutoShape 2" descr="data:image/png;base64,iVBORw0KGgoAAAANSUhEUgAAAJcAAABsCAMAAABQFNCRAAAAnFBMVEUTXqv///8MXKoAUaX1+PwAU6YAVacAV6gwarHr8fizxOInY60AWakAS6MAT6V3l8jL2OsARaHb5fEASKKPqNBiicC9zOPh6vTY4O64x+DF0uddhL2cs9bR3Oytwt5QfLmEos2ku9s+cLNHdrYAV693n9BvjsIAP55KhMYeZ7YAOp0AM5lrk8aMr9Y8fMNkkssscb8AUrANYLYARa4wLCozAAAUnUlEQVR4nO1b2ZqjOpIGCSEwYknMvoPLLrubTGfVvP+7TUiAkAHnfD1X56J14bRBBL8iQrEqNd2QQ/16fHn76/XW9uee1M8z5+liaPrgLCPwtfkbbhq6XMVBqckp2i015Q+ar7P4PbvVnN0Y0svuGiqig5n8RmtLXBZD88hKOn87Bx1eruLakTOQe+rd5TuzspbKOwh3gYt2AyuU5LWoMPczYZBL2tkSF9LEQE7YsumrdrZjOn9Fl2D5CoOk8TJHM7tCuYOAXUzbDuJnBG2u4Thl22tiUMv20R6XlQ7LdLp+NbvelE+yMtQkSZz5RHlbVZx3b2JDam3B0ou9uza9abB919rjGuz16/p6crqtXMH9CpK1qbMuG4FQD9iVVN7mEoglJruJHO9gd1jb42IX+R56y+SjNJCs0xAOpXw1kiuMBHYlilCXi12wk5hZRIewmGXDDXSAq80kj6JiWSayAiRJs8GWLELMUMWB0nLHLoTsdgsWxG0eKRe10shDh7jKelmc21R4mR8X6/Jol8gfpKtd9XXJngvnOtpKEfvhbh/wYQIsTu4AF/XrhfS5HhcR0UhhO81GuU1puO5MDRFj2LHL9OstLLMND3WecW5px7hMP1iYdDYuy9MsWeUDO0PKlMbpC7tyrG0G7MXLBgNzwtuRcnFYExsPcJFOKpVpCDVilHg0MD1MKJpm1NIUeEm1IkGO7eykY+b9BisY2Wi6hCieB2UcbroQO8JVJVjCpxpz3Ysf9YVRF3nlD+TsUrfuhHjpx8dvJyQfcvyrb/7tYopUbGBR6QYr7vkbEHPPQ1f1SZAVee8P5gfKqoX3R7j6ZsYFZuKMyn5xVdPI8tuQCqtGxzAMbSNUhlHnfeRfGDEXySEt3e5FYfsZAcrpC+XQLkz6Ay65CcHsRK+PTsOYLLrpH9wT99O8a9m0qd0k2kiRluFgmsMxZZ++xWU2884zrUJ9ZI099N79EZeYnsQEeGbe0o2Cg52/na1qFYLxQpm8xUXzToA+R3J2WJWhZVlDPMt0cioKLqPO6uxV3rqeWB4Y7+1eBGP2r05STvvS4qPs/09crPBBqxmRzMpa4t0SHruAUvjpEa7gNyFEM27+6UU63TnvN6YLn05esty3bwyL2InSur/ZP+JCqAZDSYdMLlszwS510wOIOMERLhCsl1euiektVIBlW79odrUjKRfObLUZy3qCWf4jLi0rGb3IdefgrTS3llaVacYhLjYYmFPAWmUowF7tGS2zlXKybFqm1Q04S4T7n+TohBfwUnJNHAIyV/qszJLmABdeRIbcVtG0QPEG3GjEwXIndWZYyKxzMQt5efOeX1ZquZLw5O5YK10mmO8I3cwdLojCZKimLAt0TDETbug3K+XFJJAZFje144J1j+uS0WZD1YyqdbeHw6wzL7iw6o/MeBWl4UgTC5FaJa8vIQaiQS7jNyTn7nCxNmjlw3MwghMZq7IyXXaYt74k+GgzS9EkrJi2ZHkruNVBXk3n6AuxIt/6qWNcZSH3se5PNM1Mxqq4kjufrdIK/p1Uqv1Entx0un6biZQplcq1iBfhIvEOArEDXDdFBpPKMEtGipoZLjuTKjwJtoEELZWbZCJil+vFeToiBRjGPawjXOrrJtaYY7HIAtR7USMcJHIFSbIN1n8rjkYkIl7WnVe/NoV4HNaBEA9xmd2KK5olUEWLenlSjBDurStI7Y0w6KqjYIYxyCs/uZdVEsJMI5okxxnkAS533Yz6LDJWyFDZk2IkfX9bZ3avQQMy7dW76jWG0CTF6ooFFTMPDnOPI1wIr/TmPBJZ9aI8rA3lnratlV+2+0oWnxpHsfoOuYEVZcUrZS8JjlT+GBe7rOSyicmQIC1bEHbjzBgI7n6/+kdlmLcMIcW2tlYam5AVvFD28uKNEI9wkWgll8xq350WXK5MfiD5997iciCPIkrwdssgOFTFmJigcAE6LAMc48KKes28wU1nLrNDZ/oG5pWY73C5DWRFpF8JGXyz4EqhbJp9Td/D0rzFYyy41uAInp7YRLPLEspGzbwx3aTy3uGiJXeVKuMzbqPUFUcfp/owr53X70ZrXW7GFShPT0ZmqJeFmcHsj5CTXtA7XCYoE8BQFYITwopg/b5G72ExlKflRo7eLhSg/pJPghjnmIFEBd3GhcuA3JbP3+EiimsKA+e9EM2hDjRng8tUYqcpRvX6JaORCBEJx3e4QIpCG7e4EFMo1z+oPG7tBrOt3lPF7Ex4zpk0pcm8AaZg6xAXhLtT7YL8hKvb16KW53Gn3zy03Y9IxSUiKsTCxapa4eKrch49HOLCfT55yr1+KXKM3uGiWpJeyIGdUHEJO8HKQKbfc0UJOcJeH+FislCz5deL3ldvcJEhKyx+b4dLDZyE/hLpqd08Wlgh6iYHuJCbziEbPKfA4M+pdiI/xkVao5+s2h5Xvj5d81e49VKypIsYSXhjx7hwlSyugSiEhMapdjU78kAIRH9zlyxja+8V9ovgjaQyYJzDMXqbYrA9LlraeCkZs3olJHJu0m0obwZDRTosYckOl+rFdAjo2JDNu9FN5mDGLaJjXAgFixRXwhyFoMBKRXW31QGeRIWJtSYgO34p3NZ9ym2WOXN5ruWjYebgDheWlTOY1a4oirk0qZjsUSlhi4FLo1Ic5l6/FO3UIX81T7OtgX05ffH6uVa5xcUu4ZoTKcnSbJ+RqrqnTRzpgmqdFdke6P1pfTolGlraBDKqMJdK+AYX8kJ/5cI+vPQie72WvrhHioJweEG6x1XECrstZi0VAJZNOsHibKap5o8u3zHFGiKo1mvijdelFyUmUJsi5JIl1qvlOLBfVr8+HXlxPa2DtXOZ1CyiJRpT8kdeN7EVHihmcKppYz+9nFWTttafcGz321hsjyt1lHg3PUfNbByiqdSy1sjJWl3juGitdK/UfFsk/Ng3BhMpMb+95GfIrYzbLofc70fbwWqm1kw6g1A9cR723OyMULrKKnBxVawcIIpJyLhFw53onamU+9nkaUVo7Wv5O79tGgyRVQ+M9DKnI5lIqRBampNmlKx5Gq9PrCaJDmrOwYRutVPwo0TDpXACbZZoBzHPDheyCaTsCr+nvgrplppX6GlTcGgPyn78V92tlShH8bE8JsG3tJyNoLN6Ad6RhDuVqcJC73A53Meocgg++HW3Fi5RO8P7mQsUvShQ8rTiVi8ZKv1QChx6DlL0SuOygGaK8hbuR2Tc1BSSnZeu0Q6XlYmYRLHWmYMRGqZGJASExGszw+OhDllxhTaYCF4XJo6v+EWd98ZA5RUjQBVZ1EmIFNVi+JIZzrHfZhfhnMFIrbKwI+dDbEuEPvJq4Fb79tHnrlq/H11CtaGMCoVXun3j3PJn3VqkfFEKw72FKQ8tEKKYtrkhSyJoE9+Dt+G4zC5HShgXRtmNUYKG2Jiq9AVLL0zF1eR5UdsqKJg0ADNInG5aZ6al+KO0Ki0NKFvLkibfy3D3mj+a/hRbVpWLXzolRlgkmXxvXZ3Mn/sdenbj/Q5QiHLb+WMkfqGcFkktKYs+BHbqbIOrExVh0kAoQXB81MOBZyvMt+kPuMI8PgszEK8qryL7HR8/Z/DdaZLK6OirHCFq5gI2A+GbfwdVvu2u2IWvnftmzTsU4fFzLXZYRIPpTTlRnB72/HEbntp8u2i7jjReKYuz3MEbvSc9Vzyk1TzWQtjQsBVHwOZUDCNs/IGYkNzxyciKYZQ3Iy7jaZSR0Q4OwXOUTOLQ37Vvue0e7YhQQTnIJspZ0PgXBtuEWn3og7fc4sp9Jipe3MKxITR5S9WNE3GMxkovHreCXjP3ASiMcxG5dBrECX1vdd7mxTjsFnvgELlz4s1aNp/P0UzMgxHk+mmjkf15AJLzQhIrC75OM5rOANBctAVxl4m+Izyzhudel31I8YRqlwq3envALebV6RovLwZ+ioQ9J8su3mRHX3HRgvsz2k0pWi5CQTTHYF42+XBPOTwCMaosobuJWomH6CU+gGVe7BwfFwFMVNndfG9nV4ViYVGSgIhB+OI5EWJlSCfTm8pwGZH11AjpUqUYQtqwO4Ll29FxgQmROCje5UNIE20LN+cZHxvSyWf34t1uMbHJU1oIph/Iwn6pHp0wLfsAFvIq2z+uqZoI9J2sRyG28ZcoRnyIoJ5O5zEQnTanYwuJsfVYET9TtWCBy7cVCBmMAyEyUmcHsRYndPbtninuassvS2TCZ5uXK0nVzAUKoWzR1Ogxk0g+j4ulBIVQpkTGZquClGBBtcxD1cJWUF9+yjvQwHN/eAnff6wQ23Cuf7HpJBq72DJIgg261Es8VefBNXfbky+gP6BahzKkWpRGmwB/gwvCCbx8IisUau+GPGSl5aRsOJd8QesBF/Clq86DXm7PJnAb3afjDqy4UXJ93wDe4mq54YJoAouyPbeR6CIyIjppO7BLGs5lI/BkWV+PAZnOgcpTFhyrlkmb1N8bjg0uGvN6DO653ZoPf8EPsib/rtQo3kKfIdKLHUudo4O9dz64TRtyoFoM7HvPDopOG1ymzw0qFsbVywUETxhOSFpFqh+HS4WIl6RnG+iEq87TIdwd9uLdof1FvrQhyS5bER7hIh1PjrGoM2Ch6Gyo+XJIKCrkbi3ZRXJ5XCZZj+5Bfl5tuYVInx6ZfsYALj2u0G1xRT1EGizle8sRkjOjip/ymEperJTNdXJL582Fo1BmWoza0Xb97zJEt80K65BZB7gqME4QTWBhVQWUgEvrPKVhZi07MlKKOF51nnIrv3mTB6p1YB5MMw/jN47yAFffUdiUPJb2+l6YDJ6AIUsc0QR2Ldolfbeq82xYD3BJWP4eKrf8t7DS3hbL93rf81JcdwLmnHnrgOezPJ/sRU2GBgu7TL+eQxPQ+eXsHHOy7WkcBiHCLr4HhRvyrDzaCOvY4DqBrhPRNsaGMBwJ5LOIiaPFvJMxZ3fyNKgbyBIhI2m/4QyoVqptK4M82Ukr8gOzYHjOS97BcnifyWND1oaivM9tFB1FccLLllyf5HNI4fX1shGYllYbPfJau9kHNaDvifNO36dle448pCdwIVS08FmA4zGjRCg/b4mygtcy18O/8rAZvskztVyIr9UiBIm2v4NFzVM2vutqT5S8obfzl34a0gASsgKH21auSy4/aDIfvfHCucCFtFDUYkDnjXLZn1rdvKo8Q7192cJCNA577TDUWR6jlzw9DZtz205hgUMs+Gl6EVnhjHc4RbMA2LUUzPOpdoVAckufA2cbiVEnCJ1d0dnJw/LwHMc8TK8t7N7xNvkQGgoHsRIkCP4ZbCvjbomfqOQnBZej2sSf+qQI1/lyloKFm50IqtVvYy1GIJ55b7KAMh6zNEIe2toJYBXiKTcGxeJ1HbcoeZuRfwXdnwIsvhcFQND5pSTs1K+mE+HOHjcyRF5bJ8N7zUKEdWHoa/NbXnG14OnMCsJ5kx+wR14Iu/HMtyHoz9xCJs10rN28LTE0QkH+wi3GmnSbojFahftdsKIytS6tfbaonoJL87DbNmd87mMX4wA+3DL/wN6Qehif/fq3OC/slunZ438Hoz3PZ4iD5gMrw2NBwM74dbRgcz/wu+FpUZi1v8/KBYkrP51OSQYfYQIfNv+ZFfBRh/BxSoPTNJYvadrPVwLj9DpSu99cOSV6sLumDpuXiNSRS7v6zxz/xfWfjX8irjDUbcAVXMexC3Xd5kPXDduAr8b005CX9elTfynI8V/z7fny9Ixyu7uO15Mh5on78hlDn9610lxIdU0zanr9cK6X71TXr3cYqZ7e70YDfz+/7vevSjeecPUJBO9fX1eYlT/v8Uuv8uvr6wmr6O4lv3yFp3oV12O4jqyD1X8H8DHen3C356R5CyT5/uSTkuf9CXf5G+8ArKqvnaaPvD/Ga4tPqwhqeIPzuBd3Xa+z9p4BG59jkGeA65EHj6tuf7d1odY4m0ddwyz/kfd/avgbh59/VFxOpOvjYOjZL+DJdxsU8KrmT1PUnEhsPeCP/R3XScpxTTVmGxin6VcGZHltfXRG3l+yv7Lhl2h8TOcon8N45Zcflwc/1N3fne9cxcUuX7DWb3j9Axh21b7+Vltc8deMq2mdxwn+/IqfHFb4K3hwhjV356sAPjmjrAtrevZA/tcvuPx8NA3EZfa3HVLR92jFIca4bHp4of2r7mDZRnRKHmqPvnnY/Hh///cz4msfx/D75d8KHpYf/wKk2R8uob74usHkP1XTA3PH5+eocR3IE47v81sAmHHpdXfteJG4usKw9fRa6734d79PvhbjE64CEHsM7WugG/21+1TlmFynX831ylslVWVUnyqu7nr95EDDkTMbSNn8met1BFqgrza8DWhePw1B4npdcf0jx39x/WfjH4zL7v2oP+4I/ecjvPn+Syvy/zm4nfgev79gH/qPEmzwZ1wYt0zvnv5YFvDn+YSLyf3RwX721wZ4wu22XsS9Xp3g0fHpTytLP9pr/CfVq/F5S2A3jmP8qQelbYDBqkaYpuvRGPKdyN8AbqUDOkn7gG1qjL6d3eR+LPmhfdil9zbv/oT6U3skKNDznsZNqF/GdBz04uMzv3+BaV0t031g8Ezy12y6Sg9ZVXyPEy63S6K/tj7G4fgwDKsrwDvYf/sePMjtXnCzfqdW9pVCwIgisFblVU9+Rfml1Q1NuwR/Ja6nBVYkFdba/pPoz89PxwS+GIibodZpv3u9B1vd/zXshxRQ8F08+ELv+cPp9VBr9Go6NZ66ZQdmTr86rdPpxvD15Nb/2bbgI0bryS3yfey+uT82uMfU46teAZjeMYzv5mmt8X39GMYvwP/86kct1e+R3v0r4Pad0xjG5Fet17+63hqBX10//yNXPDwHC5z4l/75AbjY2M9OIP2fXvwdb81fsJxWFxSwmObM3xc/6yLguPTLr1Sf2Q/8Ch5+A+SNv4XxvfaR9bC7R8BsCCI6mN3n4BdCbqi5w69ysODwNv8OrsiIus4XXWoD1MG+hnrwKaakcGMGbHeTrPuT3ve6UUVRB0+m/ENvugiErlcNvJLjijLeET0J8jl3cUAwmnH9L7cElgXICt+C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3848" y="4075100"/>
            <a:ext cx="1695340" cy="12269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23655"/>
          <a:stretch/>
        </p:blipFill>
        <p:spPr>
          <a:xfrm>
            <a:off x="9981225" y="5167962"/>
            <a:ext cx="1121324" cy="1124227"/>
          </a:xfrm>
          <a:prstGeom prst="rect">
            <a:avLst/>
          </a:prstGeom>
        </p:spPr>
      </p:pic>
      <p:sp>
        <p:nvSpPr>
          <p:cNvPr id="12" name="Title 6"/>
          <p:cNvSpPr>
            <a:spLocks noGrp="1"/>
          </p:cNvSpPr>
          <p:nvPr>
            <p:ph type="title"/>
          </p:nvPr>
        </p:nvSpPr>
        <p:spPr>
          <a:xfrm>
            <a:off x="950843" y="318742"/>
            <a:ext cx="10515600" cy="1325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Sources for Policies /Guidelines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8178" y="213346"/>
            <a:ext cx="11300929" cy="65121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3786" y="5694191"/>
            <a:ext cx="2542252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86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Kits Contain the Following:</a:t>
            </a:r>
            <a:endParaRPr lang="en-US" i="1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i="1" dirty="0" smtClean="0"/>
              <a:t>Supplied at Discharge as Needed:</a:t>
            </a:r>
            <a:endParaRPr lang="en-US" i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Oxygen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Pulse Oximeter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54514" y="2467994"/>
            <a:ext cx="536713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Gowns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Gloves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Face shield or Goggles (Received by Mid June)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Surgical Masks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Stethoscope*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Thermometer*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Sphygmomanometer*</a:t>
            </a:r>
          </a:p>
          <a:p>
            <a:r>
              <a:rPr lang="en-US" i="1" dirty="0"/>
              <a:t>items are left in home*</a:t>
            </a:r>
            <a:endParaRPr lang="en-US" dirty="0"/>
          </a:p>
          <a:p>
            <a:endParaRPr lang="en-US" b="1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314739" y="419067"/>
            <a:ext cx="10836965" cy="84558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COVID-19 Kits that </a:t>
            </a:r>
            <a:r>
              <a:rPr lang="en-US" sz="4000" dirty="0" err="1" smtClean="0">
                <a:solidFill>
                  <a:schemeClr val="bg1"/>
                </a:solidFill>
              </a:rPr>
              <a:t>Suport</a:t>
            </a:r>
            <a:r>
              <a:rPr lang="en-US" sz="4000" dirty="0" smtClean="0">
                <a:solidFill>
                  <a:schemeClr val="bg1"/>
                </a:solidFill>
              </a:rPr>
              <a:t> Patient Care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8660" y="205408"/>
            <a:ext cx="11688417" cy="632128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24427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eaning - stairwell or staircase - English Language ...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17738"/>
            <a:ext cx="5174673" cy="3441469"/>
          </a:xfrm>
        </p:spPr>
      </p:pic>
      <p:pic>
        <p:nvPicPr>
          <p:cNvPr id="6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421" y="2100177"/>
            <a:ext cx="3801598" cy="1972033"/>
          </a:xfrm>
        </p:spPr>
      </p:pic>
      <p:pic>
        <p:nvPicPr>
          <p:cNvPr id="7" name="Picture 6" descr="The Simpsons - Wikisimpsons, the Simpsons Wik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628" y="4215910"/>
            <a:ext cx="2005464" cy="2357168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Challenges in Home Care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1183" y="159026"/>
            <a:ext cx="11562521" cy="65001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8200" y="2217738"/>
            <a:ext cx="5174673" cy="34292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706089" y="2094046"/>
            <a:ext cx="3790222" cy="19781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2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98539"/>
            <a:ext cx="5334000" cy="42461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NYS DOH Requires a Certified Home Health Agency (CHHA) HERDS 3/24-6/10 daily 6/12-Present 3 times/week Assessment of PPE supply</a:t>
            </a:r>
          </a:p>
          <a:p>
            <a:r>
              <a:rPr lang="en-US" dirty="0" smtClean="0"/>
              <a:t>Patient Census</a:t>
            </a:r>
          </a:p>
          <a:p>
            <a:r>
              <a:rPr lang="en-US" dirty="0" smtClean="0"/>
              <a:t>Patient Level;1- 3</a:t>
            </a:r>
          </a:p>
          <a:p>
            <a:r>
              <a:rPr lang="en-US" dirty="0" smtClean="0"/>
              <a:t>Deaths</a:t>
            </a:r>
          </a:p>
          <a:p>
            <a:r>
              <a:rPr lang="en-US" dirty="0" smtClean="0"/>
              <a:t>Hours providing care of Nursing/Home Health Aides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92068"/>
            <a:ext cx="5181600" cy="435133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NYS DOH Provides PPE and Hand Sanitizer Through the Emergency Management Program</a:t>
            </a:r>
          </a:p>
          <a:p>
            <a:r>
              <a:rPr lang="en-US" dirty="0" smtClean="0"/>
              <a:t>Offer NYS Clean Hand Sanitizer in Large Containers</a:t>
            </a:r>
          </a:p>
          <a:p>
            <a:pPr lvl="1"/>
            <a:r>
              <a:rPr lang="en-US" dirty="0" smtClean="0"/>
              <a:t>Poured sanitizer in </a:t>
            </a:r>
            <a:r>
              <a:rPr lang="en-US" dirty="0" err="1" smtClean="0"/>
              <a:t>Peri</a:t>
            </a:r>
            <a:r>
              <a:rPr lang="en-US" dirty="0" smtClean="0"/>
              <a:t> Bottles</a:t>
            </a:r>
          </a:p>
          <a:p>
            <a:r>
              <a:rPr lang="en-US" dirty="0" smtClean="0"/>
              <a:t>Our  Primary Source of Supplies is Hospital</a:t>
            </a:r>
          </a:p>
          <a:p>
            <a:pPr lvl="1"/>
            <a:r>
              <a:rPr lang="en-US" dirty="0" smtClean="0"/>
              <a:t>Disinfectant Wipes Put In Plastic Bags</a:t>
            </a:r>
          </a:p>
          <a:p>
            <a:pPr lvl="1"/>
            <a:r>
              <a:rPr lang="en-US" dirty="0" smtClean="0"/>
              <a:t>Supplies not designed for Community Health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31130" y="5555181"/>
            <a:ext cx="1250674" cy="938006"/>
          </a:xfrm>
          <a:prstGeom prst="rect">
            <a:avLst/>
          </a:prstGeom>
        </p:spPr>
      </p:pic>
      <p:sp>
        <p:nvSpPr>
          <p:cNvPr id="6" name="Title 7"/>
          <p:cNvSpPr>
            <a:spLocks noGrp="1"/>
          </p:cNvSpPr>
          <p:nvPr>
            <p:ph type="title"/>
          </p:nvPr>
        </p:nvSpPr>
        <p:spPr>
          <a:xfrm>
            <a:off x="533400" y="269053"/>
            <a:ext cx="11092070" cy="10399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NYS DOH Role in PPE Supply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710" y="5784430"/>
            <a:ext cx="2542252" cy="7315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710" y="5784429"/>
            <a:ext cx="2542252" cy="73158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2157" y="79513"/>
            <a:ext cx="11774556" cy="671885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700574" y="5381698"/>
            <a:ext cx="924896" cy="12655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7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4667"/>
          </a:xfrm>
          <a:solidFill>
            <a:srgbClr val="FF0000"/>
          </a:solidFill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DD</a:t>
            </a:r>
            <a:r>
              <a:rPr lang="en-US" b="1" dirty="0" err="1" smtClean="0">
                <a:solidFill>
                  <a:schemeClr val="bg1"/>
                </a:solidFill>
              </a:rPr>
              <a:t>Donning</a:t>
            </a:r>
            <a:r>
              <a:rPr lang="en-US" b="1" dirty="0" smtClean="0">
                <a:solidFill>
                  <a:schemeClr val="bg1"/>
                </a:solidFill>
              </a:rPr>
              <a:t> and Doffing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4805" y="1574340"/>
            <a:ext cx="5025128" cy="3388549"/>
          </a:xfrm>
        </p:spPr>
        <p:txBody>
          <a:bodyPr/>
          <a:lstStyle/>
          <a:p>
            <a:r>
              <a:rPr lang="en-US" dirty="0" smtClean="0"/>
              <a:t>Donning is Performed Prior to Entry</a:t>
            </a:r>
          </a:p>
          <a:p>
            <a:r>
              <a:rPr lang="en-US" dirty="0" smtClean="0"/>
              <a:t>Ill Family Members are asked to Isolate in another Room</a:t>
            </a:r>
          </a:p>
          <a:p>
            <a:r>
              <a:rPr lang="en-US" dirty="0" smtClean="0"/>
              <a:t>Recommend No Visitors </a:t>
            </a:r>
          </a:p>
          <a:p>
            <a:r>
              <a:rPr lang="en-US" dirty="0" smtClean="0"/>
              <a:t>Request a Mask be Worn by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Patient and Family Members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90716" y="1574340"/>
            <a:ext cx="5181600" cy="4351338"/>
          </a:xfrm>
        </p:spPr>
        <p:txBody>
          <a:bodyPr/>
          <a:lstStyle/>
          <a:p>
            <a:r>
              <a:rPr lang="en-US" dirty="0" smtClean="0"/>
              <a:t>Doffing is performed Outside the Home</a:t>
            </a:r>
          </a:p>
          <a:p>
            <a:r>
              <a:rPr lang="en-US" dirty="0" smtClean="0"/>
              <a:t>Plastic Bag </a:t>
            </a:r>
            <a:r>
              <a:rPr lang="en-US" dirty="0"/>
              <a:t> </a:t>
            </a:r>
            <a:r>
              <a:rPr lang="en-US" dirty="0" smtClean="0"/>
              <a:t>With Used PPE is Left Outside the Home Tied Up and asked to be Removed by Patient and or Family Member</a:t>
            </a:r>
            <a:endParaRPr lang="en-US" dirty="0"/>
          </a:p>
        </p:txBody>
      </p:sp>
      <p:sp>
        <p:nvSpPr>
          <p:cNvPr id="7" name="AutoShape 2" descr="Using Personal Protective Equipment (PPE) | CD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95" y="4055469"/>
            <a:ext cx="3485924" cy="26245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8296" y="160338"/>
            <a:ext cx="11410121" cy="659164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535261" y="4027548"/>
            <a:ext cx="3545918" cy="27244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9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683" y="491566"/>
            <a:ext cx="8670234" cy="58918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61275" y="460690"/>
            <a:ext cx="8693641" cy="596803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94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174357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Guidelines Have Changed Multiple Times</a:t>
            </a:r>
          </a:p>
          <a:p>
            <a:r>
              <a:rPr lang="en-US" dirty="0" smtClean="0"/>
              <a:t>CDC Provides Guidance for Discontinuation </a:t>
            </a:r>
          </a:p>
          <a:p>
            <a:r>
              <a:rPr lang="en-US" dirty="0" smtClean="0"/>
              <a:t>Discontinuation based on time and symptoms</a:t>
            </a:r>
          </a:p>
          <a:p>
            <a:pPr lvl="1"/>
            <a:r>
              <a:rPr lang="en-US" dirty="0" smtClean="0"/>
              <a:t>10 days since onset of symptoms or positive PCR , if asymptomatic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immunocompromised patients  must maintain isolation for a minimum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of  20 days</a:t>
            </a:r>
          </a:p>
          <a:p>
            <a:pPr lvl="1"/>
            <a:r>
              <a:rPr lang="en-US" dirty="0" smtClean="0"/>
              <a:t>At least 24 hours with no fever, without use of antipyretics, AND </a:t>
            </a:r>
          </a:p>
          <a:p>
            <a:pPr marL="457200" lvl="1" indent="0">
              <a:buNone/>
            </a:pPr>
            <a:r>
              <a:rPr lang="en-US" dirty="0" smtClean="0"/>
              <a:t>   Marked improvement in symptoms, if present (e.g. cough, shortness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of breath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Di</a:t>
            </a:r>
            <a:r>
              <a:rPr lang="en-US" b="1" dirty="0" err="1" smtClean="0">
                <a:solidFill>
                  <a:schemeClr val="bg1"/>
                </a:solidFill>
              </a:rPr>
              <a:t>Discontinuation</a:t>
            </a:r>
            <a:r>
              <a:rPr lang="en-US" b="1" dirty="0" smtClean="0">
                <a:solidFill>
                  <a:schemeClr val="bg1"/>
                </a:solidFill>
              </a:rPr>
              <a:t> of Isolation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1304" y="99391"/>
            <a:ext cx="11290853" cy="6248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</TotalTime>
  <Words>438</Words>
  <Application>Microsoft Office PowerPoint</Application>
  <PresentationFormat>Widescreen</PresentationFormat>
  <Paragraphs>72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                                    </vt:lpstr>
      <vt:lpstr>Key Changes That Influenced Patient Care</vt:lpstr>
      <vt:lpstr>Assess Home Care Setting Prior to Discharge</vt:lpstr>
      <vt:lpstr>Sources for Policies /Guidelines</vt:lpstr>
      <vt:lpstr>PowerPoint Presentation</vt:lpstr>
      <vt:lpstr>Challenges in Home Care</vt:lpstr>
      <vt:lpstr>NYS DOH Role in PPE Supply</vt:lpstr>
      <vt:lpstr>DDDonning and Doffing</vt:lpstr>
      <vt:lpstr>PowerPoint Presentation</vt:lpstr>
      <vt:lpstr>DiDiscontinuation of Isolation</vt:lpstr>
    </vt:vector>
  </TitlesOfParts>
  <Company>NewYork-Presbyterian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   </dc:title>
  <dc:creator>Sandra Hyman</dc:creator>
  <cp:lastModifiedBy>Bock, Steven</cp:lastModifiedBy>
  <cp:revision>103</cp:revision>
  <dcterms:created xsi:type="dcterms:W3CDTF">2020-08-03T00:39:24Z</dcterms:created>
  <dcterms:modified xsi:type="dcterms:W3CDTF">2020-09-16T18:17:42Z</dcterms:modified>
</cp:coreProperties>
</file>