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6" r:id="rId2"/>
    <p:sldId id="256" r:id="rId3"/>
    <p:sldId id="260" r:id="rId4"/>
    <p:sldId id="261" r:id="rId5"/>
    <p:sldId id="257" r:id="rId6"/>
    <p:sldId id="259" r:id="rId7"/>
    <p:sldId id="262" r:id="rId8"/>
    <p:sldId id="264" r:id="rId9"/>
    <p:sldId id="258"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1" d="100"/>
          <a:sy n="111" d="100"/>
        </p:scale>
        <p:origin x="22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5DFFE3-A8B2-4557-8E90-A82B22342B02}"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13571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FFE3-A8B2-4557-8E90-A82B22342B02}"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1685870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B5DFFE3-A8B2-4557-8E90-A82B22342B02}"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5626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5DFFE3-A8B2-4557-8E90-A82B22342B02}"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150763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5DFFE3-A8B2-4557-8E90-A82B22342B02}"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6867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5DFFE3-A8B2-4557-8E90-A82B22342B02}"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2110812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DFFE3-A8B2-4557-8E90-A82B22342B02}"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4040714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5DFFE3-A8B2-4557-8E90-A82B22342B02}"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79281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5DFFE3-A8B2-4557-8E90-A82B22342B02}"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184656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FFE3-A8B2-4557-8E90-A82B22342B02}"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351119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FFE3-A8B2-4557-8E90-A82B22342B02}"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9596F-EAD4-4842-9795-BE9A3497197F}" type="slidenum">
              <a:rPr lang="en-US" smtClean="0"/>
              <a:t>‹#›</a:t>
            </a:fld>
            <a:endParaRPr lang="en-US"/>
          </a:p>
        </p:txBody>
      </p:sp>
    </p:spTree>
    <p:extLst>
      <p:ext uri="{BB962C8B-B14F-4D97-AF65-F5344CB8AC3E}">
        <p14:creationId xmlns:p14="http://schemas.microsoft.com/office/powerpoint/2010/main" val="1782824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DFFE3-A8B2-4557-8E90-A82B22342B02}" type="datetimeFigureOut">
              <a:rPr lang="en-US" smtClean="0"/>
              <a:t>11/18/2020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9596F-EAD4-4842-9795-BE9A3497197F}" type="slidenum">
              <a:rPr lang="en-US" smtClean="0"/>
              <a:t>‹#›</a:t>
            </a:fld>
            <a:endParaRPr lang="en-US"/>
          </a:p>
        </p:txBody>
      </p:sp>
    </p:spTree>
    <p:extLst>
      <p:ext uri="{BB962C8B-B14F-4D97-AF65-F5344CB8AC3E}">
        <p14:creationId xmlns:p14="http://schemas.microsoft.com/office/powerpoint/2010/main" val="11734057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4135437"/>
          </a:xfrm>
        </p:spPr>
        <p:txBody>
          <a:bodyPr>
            <a:normAutofit/>
          </a:bodyPr>
          <a:lstStyle/>
          <a:p>
            <a:r>
              <a:rPr lang="en-US" dirty="0" smtClean="0"/>
              <a:t>COVID EXPOSURE INVESTIGATIONS</a:t>
            </a:r>
            <a:br>
              <a:rPr lang="en-US" dirty="0" smtClean="0"/>
            </a:br>
            <a:r>
              <a:rPr lang="en-US" sz="2200" dirty="0" smtClean="0"/>
              <a:t>Mary O’Keefe AVP INFECTION CONTROL MAIMONIDES MEDICAL CENTER</a:t>
            </a:r>
            <a:br>
              <a:rPr lang="en-US" sz="2200" dirty="0" smtClean="0"/>
            </a:br>
            <a:r>
              <a:rPr lang="en-US" sz="2200" dirty="0" smtClean="0"/>
              <a:t>APIC Greater NY Chapter 13</a:t>
            </a:r>
            <a:br>
              <a:rPr lang="en-US" sz="2200" dirty="0" smtClean="0"/>
            </a:br>
            <a:r>
              <a:rPr lang="en-US" sz="2200" dirty="0" smtClean="0"/>
              <a:t>November 18, 2020</a:t>
            </a:r>
            <a:endParaRPr lang="en-US" sz="2200" dirty="0"/>
          </a:p>
        </p:txBody>
      </p:sp>
      <p:sp>
        <p:nvSpPr>
          <p:cNvPr id="3" name="Subtitle 2"/>
          <p:cNvSpPr>
            <a:spLocks noGrp="1"/>
          </p:cNvSpPr>
          <p:nvPr>
            <p:ph type="subTitle" idx="1"/>
          </p:nvPr>
        </p:nvSpPr>
        <p:spPr>
          <a:xfrm>
            <a:off x="1524000" y="1701800"/>
            <a:ext cx="8978900" cy="2806700"/>
          </a:xfrm>
        </p:spPr>
        <p:txBody>
          <a:bodyPr/>
          <a:lstStyle/>
          <a:p>
            <a:endParaRPr lang="en-US" dirty="0"/>
          </a:p>
        </p:txBody>
      </p:sp>
    </p:spTree>
    <p:extLst>
      <p:ext uri="{BB962C8B-B14F-4D97-AF65-F5344CB8AC3E}">
        <p14:creationId xmlns:p14="http://schemas.microsoft.com/office/powerpoint/2010/main" val="3552442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08001"/>
            <a:ext cx="9144000" cy="1117600"/>
          </a:xfrm>
        </p:spPr>
        <p:txBody>
          <a:bodyPr>
            <a:normAutofit/>
          </a:bodyPr>
          <a:lstStyle/>
          <a:p>
            <a:r>
              <a:rPr lang="en-US" sz="4400" dirty="0" smtClean="0"/>
              <a:t>Definition of Exposure</a:t>
            </a:r>
            <a:endParaRPr lang="en-US" sz="4400" dirty="0"/>
          </a:p>
        </p:txBody>
      </p:sp>
      <p:sp>
        <p:nvSpPr>
          <p:cNvPr id="3" name="Subtitle 2"/>
          <p:cNvSpPr>
            <a:spLocks noGrp="1"/>
          </p:cNvSpPr>
          <p:nvPr>
            <p:ph type="subTitle" idx="1"/>
          </p:nvPr>
        </p:nvSpPr>
        <p:spPr>
          <a:xfrm>
            <a:off x="1524000" y="1625601"/>
            <a:ext cx="9144000" cy="5105399"/>
          </a:xfrm>
        </p:spPr>
        <p:txBody>
          <a:bodyPr>
            <a:normAutofit/>
          </a:bodyPr>
          <a:lstStyle/>
          <a:p>
            <a:pPr marL="342900" indent="-342900" algn="l">
              <a:buFont typeface="Arial" panose="020B0604020202020204" pitchFamily="34" charset="0"/>
              <a:buChar char="•"/>
            </a:pPr>
            <a:r>
              <a:rPr lang="en-US" dirty="0" smtClean="0"/>
              <a:t>Person </a:t>
            </a:r>
            <a:r>
              <a:rPr lang="en-US" dirty="0"/>
              <a:t>was not wearing a face mask or respirator and spent 15 or </a:t>
            </a:r>
            <a:r>
              <a:rPr lang="en-US" dirty="0" smtClean="0"/>
              <a:t>more minutes </a:t>
            </a:r>
            <a:r>
              <a:rPr lang="en-US" dirty="0"/>
              <a:t>cumulatively over 24 hours within 6 feet of a person with confirmed COVID-19 who was also not wearing a </a:t>
            </a:r>
            <a:r>
              <a:rPr lang="en-US" dirty="0" smtClean="0"/>
              <a:t>mask</a:t>
            </a:r>
          </a:p>
          <a:p>
            <a:pPr marL="342900" indent="-342900" algn="l">
              <a:buFont typeface="Arial" panose="020B0604020202020204" pitchFamily="34" charset="0"/>
              <a:buChar char="•"/>
            </a:pPr>
            <a:r>
              <a:rPr lang="en-US" dirty="0" smtClean="0"/>
              <a:t>Person </a:t>
            </a:r>
            <a:r>
              <a:rPr lang="en-US" dirty="0"/>
              <a:t>who was wearing a mask but not eye protection and spent 15 or more cumulatively over 24 hours minutes within 6 feet of a person with confirmed COVID-19 who was not wearing a cloth face covering or face mask </a:t>
            </a:r>
            <a:endParaRPr lang="en-US" dirty="0" smtClean="0"/>
          </a:p>
          <a:p>
            <a:pPr marL="342900" indent="-342900" algn="l">
              <a:buFont typeface="Arial" panose="020B0604020202020204" pitchFamily="34" charset="0"/>
              <a:buChar char="•"/>
            </a:pPr>
            <a:r>
              <a:rPr lang="en-US" dirty="0" smtClean="0"/>
              <a:t>Employee </a:t>
            </a:r>
            <a:r>
              <a:rPr lang="en-US" dirty="0"/>
              <a:t>did not wear gloves, gown, N95 respirator, and eye protection during an aerosol generating </a:t>
            </a:r>
            <a:r>
              <a:rPr lang="en-US" dirty="0" smtClean="0"/>
              <a:t>procedure</a:t>
            </a:r>
          </a:p>
          <a:p>
            <a:pPr marL="342900" indent="-342900" algn="l">
              <a:buFont typeface="Arial" panose="020B0604020202020204" pitchFamily="34" charset="0"/>
              <a:buChar char="•"/>
            </a:pPr>
            <a:r>
              <a:rPr lang="en-US" dirty="0" smtClean="0"/>
              <a:t>Patient </a:t>
            </a:r>
            <a:r>
              <a:rPr lang="en-US" dirty="0"/>
              <a:t>was roommates with a patient who converted to COVID-19 positive </a:t>
            </a:r>
          </a:p>
          <a:p>
            <a:endParaRPr lang="en-US" dirty="0"/>
          </a:p>
        </p:txBody>
      </p:sp>
    </p:spTree>
    <p:extLst>
      <p:ext uri="{BB962C8B-B14F-4D97-AF65-F5344CB8AC3E}">
        <p14:creationId xmlns:p14="http://schemas.microsoft.com/office/powerpoint/2010/main" val="1473905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UNIVERSAL MASKING AND USE OF EYE PROTECTION POLICY DURING THE COVID-19 PANDEMIC</a:t>
            </a:r>
            <a:endParaRPr lang="en-US" dirty="0"/>
          </a:p>
        </p:txBody>
      </p:sp>
      <p:sp>
        <p:nvSpPr>
          <p:cNvPr id="3" name="Content Placeholder 2"/>
          <p:cNvSpPr>
            <a:spLocks noGrp="1"/>
          </p:cNvSpPr>
          <p:nvPr>
            <p:ph idx="1"/>
          </p:nvPr>
        </p:nvSpPr>
        <p:spPr>
          <a:xfrm>
            <a:off x="838200" y="2006600"/>
            <a:ext cx="10515600" cy="4305300"/>
          </a:xfrm>
        </p:spPr>
        <p:txBody>
          <a:bodyPr>
            <a:noAutofit/>
          </a:bodyPr>
          <a:lstStyle/>
          <a:p>
            <a:endParaRPr lang="en-US" sz="2400" dirty="0" smtClean="0"/>
          </a:p>
          <a:p>
            <a:r>
              <a:rPr lang="en-US" sz="2400" dirty="0" smtClean="0"/>
              <a:t>All </a:t>
            </a:r>
            <a:r>
              <a:rPr lang="en-US" sz="2400" dirty="0"/>
              <a:t>healthcare workers will be required to properly wear a surgical mask at all times unless a higher level of PPE is </a:t>
            </a:r>
            <a:r>
              <a:rPr lang="en-US" sz="2400" dirty="0" smtClean="0"/>
              <a:t>required</a:t>
            </a:r>
            <a:endParaRPr lang="en-US" sz="2400" dirty="0"/>
          </a:p>
          <a:p>
            <a:pPr marL="457200" lvl="1" indent="0">
              <a:buNone/>
            </a:pPr>
            <a:r>
              <a:rPr lang="en-US" dirty="0"/>
              <a:t>a.	Staff in private offices </a:t>
            </a:r>
            <a:r>
              <a:rPr lang="en-US" dirty="0" smtClean="0"/>
              <a:t>are </a:t>
            </a:r>
            <a:r>
              <a:rPr lang="en-US" dirty="0"/>
              <a:t>not required to wear a mask while alone in their </a:t>
            </a:r>
            <a:r>
              <a:rPr lang="en-US" dirty="0" smtClean="0"/>
              <a:t>	office </a:t>
            </a:r>
            <a:endParaRPr lang="en" sz="2400" dirty="0"/>
          </a:p>
          <a:p>
            <a:r>
              <a:rPr lang="en-US" sz="2400" dirty="0" smtClean="0"/>
              <a:t>For </a:t>
            </a:r>
            <a:r>
              <a:rPr lang="en-US" sz="2400" dirty="0"/>
              <a:t>the safety of all employees and patients only PPE supplied by the institution is permitted to be worn, as items brought in from outside of the institution have not been evaluated to ensure that quality and safety standards have been </a:t>
            </a:r>
            <a:r>
              <a:rPr lang="en-US" sz="2400" dirty="0" smtClean="0"/>
              <a:t>met</a:t>
            </a:r>
            <a:endParaRPr lang="en" sz="2400" b="1" dirty="0"/>
          </a:p>
          <a:p>
            <a:endParaRPr lang="en" sz="1200" dirty="0"/>
          </a:p>
          <a:p>
            <a:endParaRPr lang="en-US" sz="1200" dirty="0"/>
          </a:p>
        </p:txBody>
      </p:sp>
    </p:spTree>
    <p:extLst>
      <p:ext uri="{BB962C8B-B14F-4D97-AF65-F5344CB8AC3E}">
        <p14:creationId xmlns:p14="http://schemas.microsoft.com/office/powerpoint/2010/main" val="908807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UNIVERSAL MASKING AND USE OF EYE PROTECTION POLICY DURING THE COVID-19 PANDEMIC-Cont’d</a:t>
            </a:r>
            <a:endParaRPr lang="en-US" dirty="0"/>
          </a:p>
        </p:txBody>
      </p:sp>
      <p:sp>
        <p:nvSpPr>
          <p:cNvPr id="3" name="Content Placeholder 2"/>
          <p:cNvSpPr>
            <a:spLocks noGrp="1"/>
          </p:cNvSpPr>
          <p:nvPr>
            <p:ph idx="1"/>
          </p:nvPr>
        </p:nvSpPr>
        <p:spPr/>
        <p:txBody>
          <a:bodyPr>
            <a:normAutofit fontScale="92500" lnSpcReduction="20000"/>
          </a:bodyPr>
          <a:lstStyle/>
          <a:p>
            <a:r>
              <a:rPr lang="en-US" sz="2600" dirty="0" smtClean="0"/>
              <a:t>All </a:t>
            </a:r>
            <a:r>
              <a:rPr lang="en-US" sz="2600" dirty="0"/>
              <a:t>healthcare workers will be required to wear eye protection when expecting to have patient contact with an inpatient. Healthcare workers in the ambulatory setting will be required to wear eye protection when a patient does not or cannot wear a mask reliably for source control (e.g., during oral exam, less than two years of age, or otherwise difficult for the patient to be compliant). Healthcare workers should continue to wear eye protection when indicated by Standard Precautions such as when a splash or spray of blood or body fluids may be </a:t>
            </a:r>
            <a:r>
              <a:rPr lang="en-US" sz="2600" dirty="0" smtClean="0"/>
              <a:t>anticipated</a:t>
            </a:r>
            <a:endParaRPr lang="en-US" sz="2600" dirty="0"/>
          </a:p>
          <a:p>
            <a:r>
              <a:rPr lang="en-US" sz="2600" dirty="0" smtClean="0"/>
              <a:t>Eye </a:t>
            </a:r>
            <a:r>
              <a:rPr lang="en-US" sz="2600" dirty="0"/>
              <a:t>protection is </a:t>
            </a:r>
            <a:r>
              <a:rPr lang="en-US" sz="2600" dirty="0" smtClean="0"/>
              <a:t>reusable</a:t>
            </a:r>
          </a:p>
          <a:p>
            <a:pPr lvl="1"/>
            <a:r>
              <a:rPr lang="en-US" sz="2600" dirty="0" smtClean="0"/>
              <a:t>To </a:t>
            </a:r>
            <a:r>
              <a:rPr lang="en-US" sz="2600" dirty="0"/>
              <a:t>clean eye protection, while wearing gloves, wash with soap and water first if the shield visibly soiled. Then wipe inside, then outside of shield with disinfecting wipe. W</a:t>
            </a:r>
            <a:r>
              <a:rPr lang="en-US" sz="2600" dirty="0" smtClean="0"/>
              <a:t>ipe </a:t>
            </a:r>
            <a:r>
              <a:rPr lang="en-US" sz="2600" dirty="0"/>
              <a:t>shield with alcohol or water to remove disinfectant residue. Perform hand hygiene after glove </a:t>
            </a:r>
            <a:r>
              <a:rPr lang="en-US" sz="2600" dirty="0" smtClean="0"/>
              <a:t>removal</a:t>
            </a:r>
            <a:endParaRPr lang="en-US" sz="2600" dirty="0"/>
          </a:p>
          <a:p>
            <a:r>
              <a:rPr lang="en-US" sz="2600" dirty="0" smtClean="0"/>
              <a:t>Eye </a:t>
            </a:r>
            <a:r>
              <a:rPr lang="en-US" sz="2600" dirty="0"/>
              <a:t>glasses are not considered eye </a:t>
            </a:r>
            <a:r>
              <a:rPr lang="en-US" sz="2600" dirty="0" smtClean="0"/>
              <a:t>protection</a:t>
            </a:r>
            <a:endParaRPr lang="en-US" sz="2600" dirty="0"/>
          </a:p>
          <a:p>
            <a:endParaRPr lang="en-US" dirty="0"/>
          </a:p>
        </p:txBody>
      </p:sp>
    </p:spTree>
    <p:extLst>
      <p:ext uri="{BB962C8B-B14F-4D97-AF65-F5344CB8AC3E}">
        <p14:creationId xmlns:p14="http://schemas.microsoft.com/office/powerpoint/2010/main" val="1482347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93799"/>
          </a:xfrm>
        </p:spPr>
        <p:txBody>
          <a:bodyPr>
            <a:noAutofit/>
          </a:bodyPr>
          <a:lstStyle/>
          <a:p>
            <a:r>
              <a:rPr lang="en-US" sz="4400" b="1" dirty="0" smtClean="0"/>
              <a:t/>
            </a:r>
            <a:br>
              <a:rPr lang="en-US" sz="4400" b="1" dirty="0" smtClean="0"/>
            </a:br>
            <a:r>
              <a:rPr lang="en-US" sz="4400" b="1" dirty="0" smtClean="0"/>
              <a:t>Procedure-Employee to Employee Exposure</a:t>
            </a:r>
            <a:endParaRPr lang="en-US" sz="4400" dirty="0"/>
          </a:p>
        </p:txBody>
      </p:sp>
      <p:sp>
        <p:nvSpPr>
          <p:cNvPr id="3" name="Subtitle 2"/>
          <p:cNvSpPr>
            <a:spLocks noGrp="1"/>
          </p:cNvSpPr>
          <p:nvPr>
            <p:ph type="subTitle" idx="1"/>
          </p:nvPr>
        </p:nvSpPr>
        <p:spPr>
          <a:xfrm>
            <a:off x="850900" y="1193800"/>
            <a:ext cx="11023600" cy="5283200"/>
          </a:xfrm>
        </p:spPr>
        <p:txBody>
          <a:bodyPr>
            <a:noAutofit/>
          </a:bodyPr>
          <a:lstStyle/>
          <a:p>
            <a:pPr marL="685800" indent="-685800" algn="l">
              <a:buFont typeface="Arial" panose="020B0604020202020204" pitchFamily="34" charset="0"/>
              <a:buChar char="•"/>
            </a:pPr>
            <a:endParaRPr lang="en-US" sz="1800" dirty="0" smtClean="0"/>
          </a:p>
          <a:p>
            <a:pPr marL="685800" indent="-685800" algn="l">
              <a:buFont typeface="Arial" panose="020B0604020202020204" pitchFamily="34" charset="0"/>
              <a:buChar char="•"/>
            </a:pPr>
            <a:r>
              <a:rPr lang="en-US" sz="2000" dirty="0" smtClean="0"/>
              <a:t>EHS </a:t>
            </a:r>
            <a:r>
              <a:rPr lang="en-US" sz="2000" dirty="0"/>
              <a:t>or New York City Test &amp; Trace Corps </a:t>
            </a:r>
            <a:r>
              <a:rPr lang="en-US" sz="2000" dirty="0" smtClean="0"/>
              <a:t>notifies IC of </a:t>
            </a:r>
            <a:r>
              <a:rPr lang="en-US" sz="2000" dirty="0"/>
              <a:t>employee who has tested positive for </a:t>
            </a:r>
            <a:r>
              <a:rPr lang="en-US" sz="2000" dirty="0" smtClean="0"/>
              <a:t>COVID-19</a:t>
            </a:r>
          </a:p>
          <a:p>
            <a:pPr marL="685800" indent="-685800" algn="l">
              <a:buFont typeface="Arial" panose="020B0604020202020204" pitchFamily="34" charset="0"/>
              <a:buChar char="•"/>
            </a:pPr>
            <a:r>
              <a:rPr lang="en-US" sz="2000" dirty="0" smtClean="0"/>
              <a:t>IC interviews </a:t>
            </a:r>
            <a:r>
              <a:rPr lang="en-US" sz="2000" dirty="0"/>
              <a:t>the </a:t>
            </a:r>
            <a:r>
              <a:rPr lang="en-US" sz="2000" dirty="0" smtClean="0"/>
              <a:t>employee</a:t>
            </a:r>
          </a:p>
          <a:p>
            <a:pPr marL="1143000" lvl="1" indent="-685800" algn="l">
              <a:buFont typeface="Arial" panose="020B0604020202020204" pitchFamily="34" charset="0"/>
              <a:buChar char="•"/>
            </a:pPr>
            <a:r>
              <a:rPr lang="en-US" dirty="0" smtClean="0"/>
              <a:t>date </a:t>
            </a:r>
            <a:r>
              <a:rPr lang="en-US" dirty="0"/>
              <a:t>of symptom onset, date of positive specimen collection, and date(s) worked during the contagious </a:t>
            </a:r>
            <a:r>
              <a:rPr lang="en-US" dirty="0" smtClean="0"/>
              <a:t>period (person considered </a:t>
            </a:r>
            <a:r>
              <a:rPr lang="en-US" dirty="0"/>
              <a:t>contagious 2 days prior to symptom </a:t>
            </a:r>
            <a:r>
              <a:rPr lang="en-US" dirty="0" smtClean="0"/>
              <a:t>onset or 2 days prior to positive test if </a:t>
            </a:r>
            <a:r>
              <a:rPr lang="en-US" dirty="0"/>
              <a:t>the person is </a:t>
            </a:r>
            <a:r>
              <a:rPr lang="en-US" dirty="0" smtClean="0"/>
              <a:t>asymptomatic) </a:t>
            </a:r>
            <a:endParaRPr lang="en-US" dirty="0"/>
          </a:p>
          <a:p>
            <a:pPr marL="1143000" lvl="1" indent="-685800" algn="l">
              <a:buFont typeface="Arial" panose="020B0604020202020204" pitchFamily="34" charset="0"/>
              <a:buChar char="•"/>
            </a:pPr>
            <a:r>
              <a:rPr lang="en-US" dirty="0" smtClean="0"/>
              <a:t>contacts meeting definition of exposure (recall and willingness to disclose)</a:t>
            </a:r>
          </a:p>
          <a:p>
            <a:pPr marL="685800" indent="-685800" algn="l">
              <a:buFont typeface="Arial" panose="020B0604020202020204" pitchFamily="34" charset="0"/>
              <a:buChar char="•"/>
            </a:pPr>
            <a:r>
              <a:rPr lang="en-US" sz="2000" dirty="0" smtClean="0"/>
              <a:t>Employees meeting </a:t>
            </a:r>
            <a:r>
              <a:rPr lang="en-US" sz="2000" dirty="0"/>
              <a:t>the definition of exposed </a:t>
            </a:r>
            <a:r>
              <a:rPr lang="en-US" sz="2000" dirty="0" smtClean="0"/>
              <a:t>contacted </a:t>
            </a:r>
            <a:r>
              <a:rPr lang="en-US" sz="2000" dirty="0"/>
              <a:t>by </a:t>
            </a:r>
            <a:r>
              <a:rPr lang="en-US" sz="2000" dirty="0" smtClean="0"/>
              <a:t>IC via email/phone</a:t>
            </a:r>
          </a:p>
          <a:p>
            <a:pPr marL="1143000" lvl="1" indent="-685800" algn="l">
              <a:buFont typeface="Arial" panose="020B0604020202020204" pitchFamily="34" charset="0"/>
              <a:buChar char="•"/>
            </a:pPr>
            <a:r>
              <a:rPr lang="en-US" dirty="0" smtClean="0"/>
              <a:t>definition of exposure</a:t>
            </a:r>
          </a:p>
          <a:p>
            <a:pPr marL="1143000" lvl="1" indent="-685800" algn="l">
              <a:buFont typeface="Arial" panose="020B0604020202020204" pitchFamily="34" charset="0"/>
              <a:buChar char="•"/>
            </a:pPr>
            <a:r>
              <a:rPr lang="en-US" dirty="0" smtClean="0"/>
              <a:t>dates </a:t>
            </a:r>
            <a:r>
              <a:rPr lang="en-US" dirty="0"/>
              <a:t>of </a:t>
            </a:r>
            <a:r>
              <a:rPr lang="en-US" dirty="0" smtClean="0"/>
              <a:t>exposure </a:t>
            </a:r>
          </a:p>
          <a:p>
            <a:pPr marL="1143000" lvl="1" indent="-685800" algn="l">
              <a:buFont typeface="Arial" panose="020B0604020202020204" pitchFamily="34" charset="0"/>
              <a:buChar char="•"/>
            </a:pPr>
            <a:r>
              <a:rPr lang="en-US" dirty="0" smtClean="0"/>
              <a:t>post exposure test dates (day 5, 10 and 14 after last exposure)</a:t>
            </a:r>
          </a:p>
          <a:p>
            <a:pPr marL="1143000" lvl="1" indent="-685800" algn="l">
              <a:buFont typeface="Arial" panose="020B0604020202020204" pitchFamily="34" charset="0"/>
              <a:buChar char="•"/>
            </a:pPr>
            <a:r>
              <a:rPr lang="en-US" dirty="0" smtClean="0"/>
              <a:t>monitor </a:t>
            </a:r>
            <a:r>
              <a:rPr lang="en-US" dirty="0"/>
              <a:t>for COVID-19 symptoms including monitoring for temperature twice </a:t>
            </a:r>
            <a:r>
              <a:rPr lang="en-US" dirty="0" smtClean="0"/>
              <a:t>daily</a:t>
            </a:r>
          </a:p>
          <a:p>
            <a:pPr marL="1143000" lvl="1" indent="-685800" algn="l">
              <a:buFont typeface="Arial" panose="020B0604020202020204" pitchFamily="34" charset="0"/>
              <a:buChar char="•"/>
            </a:pPr>
            <a:r>
              <a:rPr lang="en-US" dirty="0" smtClean="0"/>
              <a:t>notify supervisor and leave work immediately if they become ill</a:t>
            </a:r>
          </a:p>
          <a:p>
            <a:pPr marL="1143000" lvl="1" indent="-685800" algn="l">
              <a:buFont typeface="Arial" panose="020B0604020202020204" pitchFamily="34" charset="0"/>
              <a:buChar char="•"/>
            </a:pPr>
            <a:r>
              <a:rPr lang="en-US" dirty="0" smtClean="0"/>
              <a:t>social </a:t>
            </a:r>
            <a:r>
              <a:rPr lang="en-US" dirty="0"/>
              <a:t>distance while at </a:t>
            </a:r>
            <a:r>
              <a:rPr lang="en-US" dirty="0" smtClean="0"/>
              <a:t>home</a:t>
            </a:r>
          </a:p>
          <a:p>
            <a:pPr lvl="1" algn="l"/>
            <a:r>
              <a:rPr lang="en-US" dirty="0"/>
              <a:t>	</a:t>
            </a:r>
          </a:p>
        </p:txBody>
      </p:sp>
    </p:spTree>
    <p:extLst>
      <p:ext uri="{BB962C8B-B14F-4D97-AF65-F5344CB8AC3E}">
        <p14:creationId xmlns:p14="http://schemas.microsoft.com/office/powerpoint/2010/main" val="955112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Procedure-Employee to </a:t>
            </a:r>
            <a:r>
              <a:rPr lang="en-US" b="1" dirty="0" smtClean="0"/>
              <a:t>Patient Exposure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Exposed patients placed </a:t>
            </a:r>
            <a:r>
              <a:rPr lang="en-US" dirty="0"/>
              <a:t>on COVID isolation </a:t>
            </a:r>
            <a:r>
              <a:rPr lang="en-US" dirty="0" smtClean="0"/>
              <a:t>precautions, moved </a:t>
            </a:r>
            <a:r>
              <a:rPr lang="en-US" dirty="0"/>
              <a:t>to a private room and placed on quarantine for 14 days</a:t>
            </a:r>
          </a:p>
          <a:p>
            <a:pPr lvl="1"/>
            <a:r>
              <a:rPr lang="en-US" dirty="0"/>
              <a:t>The patient’s health care provider will be notified of the exposure and asked to perform </a:t>
            </a:r>
            <a:r>
              <a:rPr lang="en-US" dirty="0" smtClean="0"/>
              <a:t>baseline PCR test. </a:t>
            </a:r>
            <a:r>
              <a:rPr lang="en-US" dirty="0"/>
              <a:t>Serial PCR tests will be performed if the PCR is </a:t>
            </a:r>
            <a:r>
              <a:rPr lang="en-US" dirty="0" smtClean="0"/>
              <a:t>negative. Final PCR done on day 14</a:t>
            </a:r>
            <a:endParaRPr lang="en-US" dirty="0"/>
          </a:p>
          <a:p>
            <a:r>
              <a:rPr lang="en-US" dirty="0"/>
              <a:t>If the patient is discharged before the completion of their 14 day quarantine, </a:t>
            </a:r>
            <a:r>
              <a:rPr lang="en-US" dirty="0" smtClean="0"/>
              <a:t>they’re told to </a:t>
            </a:r>
            <a:r>
              <a:rPr lang="en-US" dirty="0"/>
              <a:t>continue their quarantine while at home. If </a:t>
            </a:r>
            <a:r>
              <a:rPr lang="en-US" dirty="0" smtClean="0"/>
              <a:t>readmitted </a:t>
            </a:r>
            <a:r>
              <a:rPr lang="en-US" dirty="0"/>
              <a:t>to the healthcare facility, they will resume quarantine and will be placed on COVID-19 isolation precautions</a:t>
            </a:r>
          </a:p>
          <a:p>
            <a:r>
              <a:rPr lang="en-US" dirty="0"/>
              <a:t>If the patient has been discharged before identified as exposed</a:t>
            </a:r>
            <a:r>
              <a:rPr lang="en-US" dirty="0" smtClean="0"/>
              <a:t>, </a:t>
            </a:r>
            <a:r>
              <a:rPr lang="en-US" dirty="0"/>
              <a:t>patient’s attending </a:t>
            </a:r>
            <a:r>
              <a:rPr lang="en-US" dirty="0" smtClean="0"/>
              <a:t>notified to reach out to the patient to advise to </a:t>
            </a:r>
            <a:r>
              <a:rPr lang="en-US" dirty="0"/>
              <a:t>self-quarantine, monitor for symptoms of COVID-19, and report the nearest emergency room if severe symptoms arise</a:t>
            </a:r>
          </a:p>
          <a:p>
            <a:endParaRPr lang="en-US" dirty="0"/>
          </a:p>
        </p:txBody>
      </p:sp>
    </p:spTree>
    <p:extLst>
      <p:ext uri="{BB962C8B-B14F-4D97-AF65-F5344CB8AC3E}">
        <p14:creationId xmlns:p14="http://schemas.microsoft.com/office/powerpoint/2010/main" val="2081723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 Patient to Employee Exposure</a:t>
            </a:r>
            <a:endParaRPr lang="en-US" dirty="0"/>
          </a:p>
        </p:txBody>
      </p:sp>
      <p:sp>
        <p:nvSpPr>
          <p:cNvPr id="3" name="Content Placeholder 2"/>
          <p:cNvSpPr>
            <a:spLocks noGrp="1"/>
          </p:cNvSpPr>
          <p:nvPr>
            <p:ph idx="1"/>
          </p:nvPr>
        </p:nvSpPr>
        <p:spPr>
          <a:xfrm>
            <a:off x="838200" y="1130300"/>
            <a:ext cx="10515600" cy="7124700"/>
          </a:xfrm>
        </p:spPr>
        <p:txBody>
          <a:bodyPr>
            <a:normAutofit/>
          </a:bodyPr>
          <a:lstStyle/>
          <a:p>
            <a:r>
              <a:rPr lang="en-US" sz="2200" dirty="0" smtClean="0"/>
              <a:t>Daily review</a:t>
            </a:r>
          </a:p>
          <a:p>
            <a:pPr lvl="1"/>
            <a:r>
              <a:rPr lang="en-US" sz="2200" dirty="0" smtClean="0"/>
              <a:t>Active </a:t>
            </a:r>
            <a:r>
              <a:rPr lang="en-US" sz="2200" dirty="0"/>
              <a:t>Isolation </a:t>
            </a:r>
            <a:r>
              <a:rPr lang="en-US" sz="2200" dirty="0" smtClean="0"/>
              <a:t>List</a:t>
            </a:r>
          </a:p>
          <a:p>
            <a:pPr lvl="1"/>
            <a:r>
              <a:rPr lang="en-US" sz="2200" dirty="0" smtClean="0"/>
              <a:t>q12 </a:t>
            </a:r>
            <a:r>
              <a:rPr lang="en-US" sz="2200" dirty="0"/>
              <a:t>Hours SARS </a:t>
            </a:r>
            <a:r>
              <a:rPr lang="en-US" sz="2200" dirty="0" smtClean="0"/>
              <a:t>Report</a:t>
            </a:r>
          </a:p>
          <a:p>
            <a:pPr lvl="1"/>
            <a:r>
              <a:rPr lang="en-US" sz="2200" dirty="0" smtClean="0"/>
              <a:t>New </a:t>
            </a:r>
            <a:r>
              <a:rPr lang="en-US" sz="2200" dirty="0"/>
              <a:t>York City Test &amp; Trace </a:t>
            </a:r>
            <a:r>
              <a:rPr lang="en-US" sz="2200" dirty="0" smtClean="0"/>
              <a:t>Corps</a:t>
            </a:r>
          </a:p>
          <a:p>
            <a:r>
              <a:rPr lang="en-US" sz="2200" dirty="0" smtClean="0"/>
              <a:t>Chart review to identify </a:t>
            </a:r>
            <a:r>
              <a:rPr lang="en-US" sz="2200" dirty="0"/>
              <a:t>who cared for </a:t>
            </a:r>
            <a:r>
              <a:rPr lang="en-US" sz="2200" dirty="0" smtClean="0"/>
              <a:t>the patient during infectious period</a:t>
            </a:r>
          </a:p>
          <a:p>
            <a:pPr lvl="1"/>
            <a:r>
              <a:rPr lang="en-US" sz="2200" dirty="0" smtClean="0"/>
              <a:t>A person is considered contagious 2 days prior to symptom onset or 2 days prior to test if asymptomatic </a:t>
            </a:r>
          </a:p>
          <a:p>
            <a:r>
              <a:rPr lang="en-US" sz="2200" dirty="0" smtClean="0"/>
              <a:t>Employees contacted via email/phone. </a:t>
            </a:r>
          </a:p>
          <a:p>
            <a:pPr lvl="1"/>
            <a:r>
              <a:rPr lang="en-US" sz="2200" dirty="0" smtClean="0"/>
              <a:t>definition </a:t>
            </a:r>
            <a:r>
              <a:rPr lang="en-US" sz="2200" dirty="0"/>
              <a:t>of </a:t>
            </a:r>
            <a:r>
              <a:rPr lang="en-US" sz="2200" dirty="0" smtClean="0"/>
              <a:t>exposure</a:t>
            </a:r>
          </a:p>
          <a:p>
            <a:pPr lvl="1"/>
            <a:r>
              <a:rPr lang="en-US" sz="2200" dirty="0" smtClean="0"/>
              <a:t>dates </a:t>
            </a:r>
            <a:r>
              <a:rPr lang="en-US" sz="2200" dirty="0"/>
              <a:t>of </a:t>
            </a:r>
            <a:r>
              <a:rPr lang="en-US" sz="2200" dirty="0" smtClean="0"/>
              <a:t>exposure</a:t>
            </a:r>
          </a:p>
          <a:p>
            <a:pPr lvl="1"/>
            <a:r>
              <a:rPr lang="en-US" sz="2200" dirty="0" smtClean="0"/>
              <a:t>post </a:t>
            </a:r>
            <a:r>
              <a:rPr lang="en-US" sz="2200" dirty="0"/>
              <a:t>exposure test dates (day 5, 10 and 14 after last exposure)</a:t>
            </a:r>
          </a:p>
          <a:p>
            <a:pPr lvl="1"/>
            <a:r>
              <a:rPr lang="en-US" sz="2200" dirty="0" smtClean="0"/>
              <a:t>monitor </a:t>
            </a:r>
            <a:r>
              <a:rPr lang="en-US" sz="2200" dirty="0"/>
              <a:t>for COVID-19 symptoms including monitoring for temperature </a:t>
            </a:r>
            <a:r>
              <a:rPr lang="en-US" sz="2200" dirty="0" smtClean="0"/>
              <a:t>2x day</a:t>
            </a:r>
            <a:endParaRPr lang="en-US" sz="2200" dirty="0"/>
          </a:p>
          <a:p>
            <a:pPr lvl="1"/>
            <a:r>
              <a:rPr lang="en-US" sz="2200" dirty="0" smtClean="0"/>
              <a:t>notify </a:t>
            </a:r>
            <a:r>
              <a:rPr lang="en-US" sz="2200" dirty="0"/>
              <a:t>supervisor and leave work immediately if they become ill</a:t>
            </a:r>
          </a:p>
          <a:p>
            <a:pPr lvl="1"/>
            <a:r>
              <a:rPr lang="en-US" sz="2200" dirty="0" smtClean="0"/>
              <a:t>social </a:t>
            </a:r>
            <a:r>
              <a:rPr lang="en-US" sz="2200" dirty="0"/>
              <a:t>distance while at home</a:t>
            </a:r>
          </a:p>
          <a:p>
            <a:r>
              <a:rPr lang="en-US" sz="2200" dirty="0" smtClean="0"/>
              <a:t>Leadership for transportation</a:t>
            </a:r>
            <a:r>
              <a:rPr lang="en-US" sz="2200" dirty="0"/>
              <a:t>, Environmental Services, </a:t>
            </a:r>
            <a:r>
              <a:rPr lang="en-US" sz="2200" dirty="0" smtClean="0"/>
              <a:t>PCTs, </a:t>
            </a:r>
            <a:r>
              <a:rPr lang="en-US" sz="2200" dirty="0"/>
              <a:t>etc. </a:t>
            </a:r>
            <a:r>
              <a:rPr lang="en-US" sz="2200" dirty="0" smtClean="0"/>
              <a:t>contacted</a:t>
            </a:r>
          </a:p>
          <a:p>
            <a:endParaRPr lang="en-US" dirty="0"/>
          </a:p>
          <a:p>
            <a:endParaRPr lang="en-US" dirty="0"/>
          </a:p>
        </p:txBody>
      </p:sp>
    </p:spTree>
    <p:extLst>
      <p:ext uri="{BB962C8B-B14F-4D97-AF65-F5344CB8AC3E}">
        <p14:creationId xmlns:p14="http://schemas.microsoft.com/office/powerpoint/2010/main" val="4245916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 Patient to Employee Exposure- Cont’d</a:t>
            </a:r>
            <a:endParaRPr lang="en-US" dirty="0"/>
          </a:p>
        </p:txBody>
      </p:sp>
      <p:sp>
        <p:nvSpPr>
          <p:cNvPr id="3" name="Content Placeholder 2"/>
          <p:cNvSpPr>
            <a:spLocks noGrp="1"/>
          </p:cNvSpPr>
          <p:nvPr>
            <p:ph idx="1"/>
          </p:nvPr>
        </p:nvSpPr>
        <p:spPr/>
        <p:txBody>
          <a:bodyPr>
            <a:normAutofit/>
          </a:bodyPr>
          <a:lstStyle/>
          <a:p>
            <a:r>
              <a:rPr lang="en-US" dirty="0" smtClean="0"/>
              <a:t>Patients (roommates) meeting definition of exposure</a:t>
            </a:r>
          </a:p>
          <a:p>
            <a:pPr lvl="1"/>
            <a:r>
              <a:rPr lang="en-US" dirty="0" smtClean="0"/>
              <a:t>placed on COVID-19 isolation precautions (private room), quarantined for 14 days</a:t>
            </a:r>
          </a:p>
          <a:p>
            <a:pPr lvl="1"/>
            <a:r>
              <a:rPr lang="en-US" dirty="0"/>
              <a:t>b</a:t>
            </a:r>
            <a:r>
              <a:rPr lang="en-US" dirty="0" smtClean="0"/>
              <a:t>aseline PCR</a:t>
            </a:r>
          </a:p>
          <a:p>
            <a:pPr lvl="1"/>
            <a:r>
              <a:rPr lang="en-US" dirty="0" smtClean="0"/>
              <a:t>serial PCR tests will be performed d5 after exposure and final on d14 </a:t>
            </a:r>
          </a:p>
          <a:p>
            <a:pPr lvl="1"/>
            <a:r>
              <a:rPr lang="en-US" dirty="0" smtClean="0"/>
              <a:t>If patient discharged before the completion of 14 day quarantine, educated to home quarantine</a:t>
            </a:r>
          </a:p>
          <a:p>
            <a:r>
              <a:rPr lang="en-US" dirty="0" smtClean="0"/>
              <a:t>If patient discharged before identified as exposed, attending will be notified to contact patient</a:t>
            </a:r>
          </a:p>
          <a:p>
            <a:endParaRPr lang="en-US" dirty="0"/>
          </a:p>
        </p:txBody>
      </p:sp>
    </p:spTree>
    <p:extLst>
      <p:ext uri="{BB962C8B-B14F-4D97-AF65-F5344CB8AC3E}">
        <p14:creationId xmlns:p14="http://schemas.microsoft.com/office/powerpoint/2010/main" val="345836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a:t>
            </a:r>
            <a:endParaRPr lang="en-US" dirty="0"/>
          </a:p>
        </p:txBody>
      </p:sp>
      <p:sp>
        <p:nvSpPr>
          <p:cNvPr id="3" name="Content Placeholder 2"/>
          <p:cNvSpPr>
            <a:spLocks noGrp="1"/>
          </p:cNvSpPr>
          <p:nvPr>
            <p:ph idx="1"/>
          </p:nvPr>
        </p:nvSpPr>
        <p:spPr>
          <a:xfrm>
            <a:off x="838200" y="1193800"/>
            <a:ext cx="10515600" cy="5664199"/>
          </a:xfrm>
        </p:spPr>
        <p:txBody>
          <a:bodyPr>
            <a:normAutofit fontScale="32500" lnSpcReduction="20000"/>
          </a:bodyPr>
          <a:lstStyle/>
          <a:p>
            <a:pPr lvl="1"/>
            <a:r>
              <a:rPr lang="en-US" sz="7400" dirty="0" smtClean="0"/>
              <a:t>Burden on EHS</a:t>
            </a:r>
          </a:p>
          <a:p>
            <a:pPr lvl="2"/>
            <a:r>
              <a:rPr lang="en-US" sz="7400" dirty="0" smtClean="0"/>
              <a:t>Travel</a:t>
            </a:r>
          </a:p>
          <a:p>
            <a:pPr lvl="2"/>
            <a:r>
              <a:rPr lang="en-US" sz="7400" dirty="0" smtClean="0"/>
              <a:t>Ill</a:t>
            </a:r>
          </a:p>
          <a:p>
            <a:pPr lvl="2"/>
            <a:r>
              <a:rPr lang="en-US" sz="7400" dirty="0" smtClean="0"/>
              <a:t>Exposed</a:t>
            </a:r>
          </a:p>
          <a:p>
            <a:pPr lvl="2"/>
            <a:r>
              <a:rPr lang="en-US" sz="7400" dirty="0" smtClean="0"/>
              <a:t>Employees </a:t>
            </a:r>
            <a:r>
              <a:rPr lang="en-US" sz="7400" smtClean="0"/>
              <a:t>seeking </a:t>
            </a:r>
            <a:r>
              <a:rPr lang="en-US" sz="7400" smtClean="0"/>
              <a:t>tests </a:t>
            </a:r>
            <a:r>
              <a:rPr lang="en-US" sz="7400" dirty="0" smtClean="0"/>
              <a:t>in the ED</a:t>
            </a:r>
          </a:p>
          <a:p>
            <a:pPr lvl="3"/>
            <a:r>
              <a:rPr lang="en-US" sz="7400" dirty="0" smtClean="0"/>
              <a:t>inhibit the Infection Control Department and EHS from completing a thorough investigation</a:t>
            </a:r>
          </a:p>
          <a:p>
            <a:pPr lvl="3"/>
            <a:r>
              <a:rPr lang="en-US" sz="7400" dirty="0" smtClean="0"/>
              <a:t>get billed</a:t>
            </a:r>
          </a:p>
          <a:p>
            <a:pPr lvl="1"/>
            <a:r>
              <a:rPr lang="en-US" sz="7400" dirty="0" smtClean="0"/>
              <a:t>Initial communication pathways with EHS had to be readjusted regularly</a:t>
            </a:r>
          </a:p>
          <a:p>
            <a:pPr lvl="1"/>
            <a:r>
              <a:rPr lang="en-US" sz="7400" dirty="0" smtClean="0"/>
              <a:t>Exposures to patients are almost always for lack of eye protection.  </a:t>
            </a:r>
          </a:p>
          <a:p>
            <a:pPr lvl="1"/>
            <a:r>
              <a:rPr lang="en-US" sz="7400" dirty="0" smtClean="0"/>
              <a:t>Employees more concerned about patient exposure. Suspect transmission during time lounges/breakrooms/</a:t>
            </a:r>
            <a:r>
              <a:rPr lang="en-US" sz="7400" dirty="0" err="1" smtClean="0"/>
              <a:t>conf</a:t>
            </a:r>
            <a:r>
              <a:rPr lang="en-US" sz="7400" dirty="0" smtClean="0"/>
              <a:t> rooms:</a:t>
            </a:r>
          </a:p>
          <a:p>
            <a:pPr lvl="2"/>
            <a:r>
              <a:rPr lang="en-US" sz="7400" dirty="0" smtClean="0"/>
              <a:t>Capacity in the lounges need to be limited to allow 6 feet distancing while unmasked</a:t>
            </a:r>
          </a:p>
          <a:p>
            <a:pPr lvl="2"/>
            <a:r>
              <a:rPr lang="en-US" sz="7400" dirty="0" smtClean="0"/>
              <a:t>Label lounge and conference room doors as well as inside with a maximum unmasked capacity to allow 6 feet distancing</a:t>
            </a:r>
          </a:p>
          <a:p>
            <a:pPr lvl="2"/>
            <a:r>
              <a:rPr lang="en-US" sz="7400" dirty="0" smtClean="0"/>
              <a:t>Please rotate eating times and use alternative spaces for eating</a:t>
            </a:r>
          </a:p>
          <a:p>
            <a:endParaRPr lang="en-US" dirty="0"/>
          </a:p>
        </p:txBody>
      </p:sp>
    </p:spTree>
    <p:extLst>
      <p:ext uri="{BB962C8B-B14F-4D97-AF65-F5344CB8AC3E}">
        <p14:creationId xmlns:p14="http://schemas.microsoft.com/office/powerpoint/2010/main" val="3921633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a:t>Relying on employee recall and willingness to share information </a:t>
            </a:r>
          </a:p>
          <a:p>
            <a:pPr lvl="1"/>
            <a:r>
              <a:rPr lang="en-US" sz="2800" dirty="0"/>
              <a:t>Where initially exposed</a:t>
            </a:r>
          </a:p>
          <a:p>
            <a:pPr lvl="1"/>
            <a:r>
              <a:rPr lang="en-US" sz="2800" dirty="0"/>
              <a:t>Who did they exposed and circumstances</a:t>
            </a:r>
          </a:p>
          <a:p>
            <a:pPr lvl="2"/>
            <a:r>
              <a:rPr lang="en-US" sz="2800" dirty="0"/>
              <a:t>Occupational related</a:t>
            </a:r>
          </a:p>
          <a:p>
            <a:pPr lvl="2"/>
            <a:r>
              <a:rPr lang="en-US" sz="2800" dirty="0"/>
              <a:t>Social</a:t>
            </a:r>
          </a:p>
          <a:p>
            <a:r>
              <a:rPr lang="en-US" dirty="0" smtClean="0"/>
              <a:t>Maintaining </a:t>
            </a:r>
            <a:r>
              <a:rPr lang="en-US" dirty="0"/>
              <a:t>confidentiality of positive employee throughout investigation process</a:t>
            </a:r>
          </a:p>
          <a:p>
            <a:pPr lvl="1"/>
            <a:r>
              <a:rPr lang="en-US" sz="2800" dirty="0"/>
              <a:t>omitting name and department of employee in the notification email. </a:t>
            </a:r>
          </a:p>
          <a:p>
            <a:r>
              <a:rPr lang="en-US" dirty="0"/>
              <a:t>Recordkeeping-multiple </a:t>
            </a:r>
            <a:r>
              <a:rPr lang="en-US" dirty="0" err="1"/>
              <a:t>linelists</a:t>
            </a:r>
            <a:endParaRPr lang="en-US" dirty="0"/>
          </a:p>
          <a:p>
            <a:pPr lvl="1"/>
            <a:r>
              <a:rPr lang="en-US" sz="2800" dirty="0"/>
              <a:t>Infection Control</a:t>
            </a:r>
          </a:p>
          <a:p>
            <a:pPr lvl="1"/>
            <a:r>
              <a:rPr lang="en-US" sz="2800" dirty="0"/>
              <a:t>EHS</a:t>
            </a:r>
          </a:p>
          <a:p>
            <a:pPr lvl="1"/>
            <a:r>
              <a:rPr lang="en-US" sz="2800" dirty="0"/>
              <a:t>Test and Trace Corp</a:t>
            </a:r>
          </a:p>
          <a:p>
            <a:endParaRPr lang="en-US" dirty="0" smtClean="0"/>
          </a:p>
        </p:txBody>
      </p:sp>
    </p:spTree>
    <p:extLst>
      <p:ext uri="{BB962C8B-B14F-4D97-AF65-F5344CB8AC3E}">
        <p14:creationId xmlns:p14="http://schemas.microsoft.com/office/powerpoint/2010/main" val="1930762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sz="4800" dirty="0" smtClean="0"/>
          </a:p>
          <a:p>
            <a:pPr marL="0" indent="0" algn="ctr">
              <a:buNone/>
            </a:pPr>
            <a:r>
              <a:rPr lang="en-US" sz="4800" dirty="0" smtClean="0"/>
              <a:t>QUESTIONS</a:t>
            </a:r>
            <a:r>
              <a:rPr lang="en-US" sz="4800" dirty="0"/>
              <a:t>?</a:t>
            </a:r>
          </a:p>
          <a:p>
            <a:endParaRPr lang="en-US" dirty="0"/>
          </a:p>
        </p:txBody>
      </p:sp>
    </p:spTree>
    <p:extLst>
      <p:ext uri="{BB962C8B-B14F-4D97-AF65-F5344CB8AC3E}">
        <p14:creationId xmlns:p14="http://schemas.microsoft.com/office/powerpoint/2010/main" val="41987668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230</TotalTime>
  <Words>1036</Words>
  <Application>Microsoft Office PowerPoint</Application>
  <PresentationFormat>Widescreen</PresentationFormat>
  <Paragraphs>85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COVID EXPOSURE INVESTIGATIONS Mary O’Keefe AVP INFECTION CONTROL MAIMONIDES MEDICAL CENTER APIC Greater NY Chapter 13 November 18, 2020</vt:lpstr>
      <vt:lpstr>Definition of Exposure</vt:lpstr>
      <vt:lpstr>UNIVERSAL MASKING AND USE OF EYE PROTECTION POLICY DURING THE COVID-19 PANDEMIC</vt:lpstr>
      <vt:lpstr>UNIVERSAL MASKING AND USE OF EYE PROTECTION POLICY DURING THE COVID-19 PANDEMIC-Cont’d</vt:lpstr>
      <vt:lpstr> Procedure-Employee to Employee Exposure</vt:lpstr>
      <vt:lpstr>Procedure-Employee to Patient Exposure</vt:lpstr>
      <vt:lpstr>Procedure- Patient to Employee Exposure</vt:lpstr>
      <vt:lpstr>Procedure- Patient to Employee Exposure- Cont’d</vt:lpstr>
      <vt:lpstr>Challenges</vt:lpstr>
      <vt:lpstr>Challenges cont’d</vt:lpstr>
      <vt:lpstr>PowerPoint Presentation</vt:lpstr>
    </vt:vector>
  </TitlesOfParts>
  <Company>MMC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Exposure</dc:title>
  <dc:creator>Mary O'Keefe</dc:creator>
  <cp:lastModifiedBy>Bock, Steven</cp:lastModifiedBy>
  <cp:revision>24</cp:revision>
  <cp:lastPrinted>2020-11-17T21:08:20Z</cp:lastPrinted>
  <dcterms:created xsi:type="dcterms:W3CDTF">2020-11-17T19:35:04Z</dcterms:created>
  <dcterms:modified xsi:type="dcterms:W3CDTF">2020-11-18T18:40:51Z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