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6" r:id="rId4"/>
    <p:sldId id="260" r:id="rId5"/>
    <p:sldId id="264" r:id="rId6"/>
    <p:sldId id="265" r:id="rId7"/>
    <p:sldId id="26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1" d="100"/>
          <a:sy n="111" d="100"/>
        </p:scale>
        <p:origin x="33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1F3853-2529-4444-883F-EF4869454277}" type="doc">
      <dgm:prSet loTypeId="urn:microsoft.com/office/officeart/2005/8/layout/vList3" loCatId="list" qsTypeId="urn:microsoft.com/office/officeart/2005/8/quickstyle/simple1" qsCatId="simple" csTypeId="urn:microsoft.com/office/officeart/2005/8/colors/accent1_2" csCatId="accent1" phldr="1"/>
      <dgm:spPr/>
    </dgm:pt>
    <dgm:pt modelId="{3902DCE1-C0A7-4FA4-9B97-ECBA963A34D8}">
      <dgm:prSet phldrT="[Text]"/>
      <dgm:spPr/>
      <dgm:t>
        <a:bodyPr/>
        <a:lstStyle/>
        <a:p>
          <a:r>
            <a:rPr lang="en-US" dirty="0" smtClean="0"/>
            <a:t>Education</a:t>
          </a:r>
          <a:endParaRPr lang="en-US" dirty="0"/>
        </a:p>
      </dgm:t>
    </dgm:pt>
    <dgm:pt modelId="{E4C6EB24-A331-4E47-904A-79F2C06ED2AF}" type="parTrans" cxnId="{EDC94342-65ED-4F49-8CDA-C86BA7B2030F}">
      <dgm:prSet/>
      <dgm:spPr/>
      <dgm:t>
        <a:bodyPr/>
        <a:lstStyle/>
        <a:p>
          <a:endParaRPr lang="en-US"/>
        </a:p>
      </dgm:t>
    </dgm:pt>
    <dgm:pt modelId="{C64237EB-E3C0-44DB-B274-BE3835F5D54D}" type="sibTrans" cxnId="{EDC94342-65ED-4F49-8CDA-C86BA7B2030F}">
      <dgm:prSet/>
      <dgm:spPr/>
      <dgm:t>
        <a:bodyPr/>
        <a:lstStyle/>
        <a:p>
          <a:endParaRPr lang="en-US"/>
        </a:p>
      </dgm:t>
    </dgm:pt>
    <dgm:pt modelId="{4671F408-BDFF-47ED-A7B4-6F5F0DBDD3AC}">
      <dgm:prSet phldrT="[Text]"/>
      <dgm:spPr/>
      <dgm:t>
        <a:bodyPr/>
        <a:lstStyle/>
        <a:p>
          <a:r>
            <a:rPr lang="en-US" dirty="0" smtClean="0"/>
            <a:t>Advocacy</a:t>
          </a:r>
          <a:endParaRPr lang="en-US" dirty="0"/>
        </a:p>
      </dgm:t>
    </dgm:pt>
    <dgm:pt modelId="{0D50F6C5-808E-46EC-8068-3111EC242047}" type="parTrans" cxnId="{7351C7BE-29B6-4612-BCD8-9F5C348A5C83}">
      <dgm:prSet/>
      <dgm:spPr/>
      <dgm:t>
        <a:bodyPr/>
        <a:lstStyle/>
        <a:p>
          <a:endParaRPr lang="en-US"/>
        </a:p>
      </dgm:t>
    </dgm:pt>
    <dgm:pt modelId="{2E5FA278-1153-455B-9288-9A8C1CB4CF42}" type="sibTrans" cxnId="{7351C7BE-29B6-4612-BCD8-9F5C348A5C83}">
      <dgm:prSet/>
      <dgm:spPr/>
      <dgm:t>
        <a:bodyPr/>
        <a:lstStyle/>
        <a:p>
          <a:endParaRPr lang="en-US"/>
        </a:p>
      </dgm:t>
    </dgm:pt>
    <dgm:pt modelId="{61C8C762-DFFE-447F-B48E-38DB8D55DCE5}">
      <dgm:prSet phldrT="[Text]"/>
      <dgm:spPr/>
      <dgm:t>
        <a:bodyPr/>
        <a:lstStyle/>
        <a:p>
          <a:r>
            <a:rPr lang="en-US" dirty="0" smtClean="0"/>
            <a:t>Support</a:t>
          </a:r>
          <a:endParaRPr lang="en-US" dirty="0"/>
        </a:p>
      </dgm:t>
    </dgm:pt>
    <dgm:pt modelId="{B83D7097-C044-4FA3-B845-F7F1E604EA10}" type="parTrans" cxnId="{18F145F9-788A-41C6-B17B-2DAE7605AF0F}">
      <dgm:prSet/>
      <dgm:spPr/>
      <dgm:t>
        <a:bodyPr/>
        <a:lstStyle/>
        <a:p>
          <a:endParaRPr lang="en-US"/>
        </a:p>
      </dgm:t>
    </dgm:pt>
    <dgm:pt modelId="{9B76FE68-A29F-44AC-B6C4-DE040457B10D}" type="sibTrans" cxnId="{18F145F9-788A-41C6-B17B-2DAE7605AF0F}">
      <dgm:prSet/>
      <dgm:spPr/>
      <dgm:t>
        <a:bodyPr/>
        <a:lstStyle/>
        <a:p>
          <a:endParaRPr lang="en-US"/>
        </a:p>
      </dgm:t>
    </dgm:pt>
    <dgm:pt modelId="{11FBA8A3-D570-42A8-A189-B9CFA6D72E4C}" type="pres">
      <dgm:prSet presAssocID="{C41F3853-2529-4444-883F-EF4869454277}" presName="linearFlow" presStyleCnt="0">
        <dgm:presLayoutVars>
          <dgm:dir/>
          <dgm:resizeHandles val="exact"/>
        </dgm:presLayoutVars>
      </dgm:prSet>
      <dgm:spPr/>
    </dgm:pt>
    <dgm:pt modelId="{155A6900-BE30-436F-8E90-392683090A21}" type="pres">
      <dgm:prSet presAssocID="{3902DCE1-C0A7-4FA4-9B97-ECBA963A34D8}" presName="composite" presStyleCnt="0"/>
      <dgm:spPr/>
    </dgm:pt>
    <dgm:pt modelId="{C055D425-8B96-40CC-92C7-D2E03EEB82B4}" type="pres">
      <dgm:prSet presAssocID="{3902DCE1-C0A7-4FA4-9B97-ECBA963A34D8}" presName="imgShp" presStyleLbl="fgImgPlace1" presStyleIdx="0" presStyleCnt="3" custAng="540000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dgm:spPr>
    </dgm:pt>
    <dgm:pt modelId="{3192D8ED-F6C2-4E28-9E42-767A3218FB07}" type="pres">
      <dgm:prSet presAssocID="{3902DCE1-C0A7-4FA4-9B97-ECBA963A34D8}" presName="txShp" presStyleLbl="node1" presStyleIdx="0" presStyleCnt="3">
        <dgm:presLayoutVars>
          <dgm:bulletEnabled val="1"/>
        </dgm:presLayoutVars>
      </dgm:prSet>
      <dgm:spPr/>
      <dgm:t>
        <a:bodyPr/>
        <a:lstStyle/>
        <a:p>
          <a:endParaRPr lang="en-US"/>
        </a:p>
      </dgm:t>
    </dgm:pt>
    <dgm:pt modelId="{31E1F228-D0FD-4C8E-929F-07700A390157}" type="pres">
      <dgm:prSet presAssocID="{C64237EB-E3C0-44DB-B274-BE3835F5D54D}" presName="spacing" presStyleCnt="0"/>
      <dgm:spPr/>
    </dgm:pt>
    <dgm:pt modelId="{C9CB707D-C017-4C47-99A1-98D853C5D389}" type="pres">
      <dgm:prSet presAssocID="{4671F408-BDFF-47ED-A7B4-6F5F0DBDD3AC}" presName="composite" presStyleCnt="0"/>
      <dgm:spPr/>
    </dgm:pt>
    <dgm:pt modelId="{68F66F67-8A25-48C0-A321-30B08D7D6974}" type="pres">
      <dgm:prSet presAssocID="{4671F408-BDFF-47ED-A7B4-6F5F0DBDD3AC}" presName="imgShp" presStyleLbl="fgImgPlace1" presStyleIdx="1" presStyleCnt="3"/>
      <dgm:spPr>
        <a:blipFill rotWithShape="1">
          <a:blip xmlns:r="http://schemas.openxmlformats.org/officeDocument/2006/relationships" r:embed="rId2"/>
          <a:stretch>
            <a:fillRect/>
          </a:stretch>
        </a:blipFill>
      </dgm:spPr>
    </dgm:pt>
    <dgm:pt modelId="{FC923329-3602-4C29-9A72-4F1A0CBF0994}" type="pres">
      <dgm:prSet presAssocID="{4671F408-BDFF-47ED-A7B4-6F5F0DBDD3AC}" presName="txShp" presStyleLbl="node1" presStyleIdx="1" presStyleCnt="3">
        <dgm:presLayoutVars>
          <dgm:bulletEnabled val="1"/>
        </dgm:presLayoutVars>
      </dgm:prSet>
      <dgm:spPr/>
      <dgm:t>
        <a:bodyPr/>
        <a:lstStyle/>
        <a:p>
          <a:endParaRPr lang="en-US"/>
        </a:p>
      </dgm:t>
    </dgm:pt>
    <dgm:pt modelId="{41BA31DA-537D-427C-8E40-C6BB011E2A35}" type="pres">
      <dgm:prSet presAssocID="{2E5FA278-1153-455B-9288-9A8C1CB4CF42}" presName="spacing" presStyleCnt="0"/>
      <dgm:spPr/>
    </dgm:pt>
    <dgm:pt modelId="{F847F893-F31B-4558-A928-0C8CA8D6B051}" type="pres">
      <dgm:prSet presAssocID="{61C8C762-DFFE-447F-B48E-38DB8D55DCE5}" presName="composite" presStyleCnt="0"/>
      <dgm:spPr/>
    </dgm:pt>
    <dgm:pt modelId="{7D75BDFA-3639-472D-B63D-DE2FAD7AE650}" type="pres">
      <dgm:prSet presAssocID="{61C8C762-DFFE-447F-B48E-38DB8D55DCE5}" presName="imgShp" presStyleLbl="fgImgPlace1" presStyleIdx="2" presStyleCnt="3" custLinFactNeighborX="1990" custLinFactNeighborY="-265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dgm:spPr>
    </dgm:pt>
    <dgm:pt modelId="{59DCF197-A8CA-496D-921A-B1EC3C41E0F5}" type="pres">
      <dgm:prSet presAssocID="{61C8C762-DFFE-447F-B48E-38DB8D55DCE5}" presName="txShp" presStyleLbl="node1" presStyleIdx="2" presStyleCnt="3">
        <dgm:presLayoutVars>
          <dgm:bulletEnabled val="1"/>
        </dgm:presLayoutVars>
      </dgm:prSet>
      <dgm:spPr/>
      <dgm:t>
        <a:bodyPr/>
        <a:lstStyle/>
        <a:p>
          <a:endParaRPr lang="en-US"/>
        </a:p>
      </dgm:t>
    </dgm:pt>
  </dgm:ptLst>
  <dgm:cxnLst>
    <dgm:cxn modelId="{EDC94342-65ED-4F49-8CDA-C86BA7B2030F}" srcId="{C41F3853-2529-4444-883F-EF4869454277}" destId="{3902DCE1-C0A7-4FA4-9B97-ECBA963A34D8}" srcOrd="0" destOrd="0" parTransId="{E4C6EB24-A331-4E47-904A-79F2C06ED2AF}" sibTransId="{C64237EB-E3C0-44DB-B274-BE3835F5D54D}"/>
    <dgm:cxn modelId="{7351C7BE-29B6-4612-BCD8-9F5C348A5C83}" srcId="{C41F3853-2529-4444-883F-EF4869454277}" destId="{4671F408-BDFF-47ED-A7B4-6F5F0DBDD3AC}" srcOrd="1" destOrd="0" parTransId="{0D50F6C5-808E-46EC-8068-3111EC242047}" sibTransId="{2E5FA278-1153-455B-9288-9A8C1CB4CF42}"/>
    <dgm:cxn modelId="{18F145F9-788A-41C6-B17B-2DAE7605AF0F}" srcId="{C41F3853-2529-4444-883F-EF4869454277}" destId="{61C8C762-DFFE-447F-B48E-38DB8D55DCE5}" srcOrd="2" destOrd="0" parTransId="{B83D7097-C044-4FA3-B845-F7F1E604EA10}" sibTransId="{9B76FE68-A29F-44AC-B6C4-DE040457B10D}"/>
    <dgm:cxn modelId="{3A59369A-8A69-4FE5-8F47-02752E3FBF72}" type="presOf" srcId="{4671F408-BDFF-47ED-A7B4-6F5F0DBDD3AC}" destId="{FC923329-3602-4C29-9A72-4F1A0CBF0994}" srcOrd="0" destOrd="0" presId="urn:microsoft.com/office/officeart/2005/8/layout/vList3"/>
    <dgm:cxn modelId="{BAA51B30-890A-426E-9798-2B8B80963361}" type="presOf" srcId="{61C8C762-DFFE-447F-B48E-38DB8D55DCE5}" destId="{59DCF197-A8CA-496D-921A-B1EC3C41E0F5}" srcOrd="0" destOrd="0" presId="urn:microsoft.com/office/officeart/2005/8/layout/vList3"/>
    <dgm:cxn modelId="{8527BBF1-447E-4825-B92F-D69B448B916C}" type="presOf" srcId="{3902DCE1-C0A7-4FA4-9B97-ECBA963A34D8}" destId="{3192D8ED-F6C2-4E28-9E42-767A3218FB07}" srcOrd="0" destOrd="0" presId="urn:microsoft.com/office/officeart/2005/8/layout/vList3"/>
    <dgm:cxn modelId="{71E56EFA-A938-4B4C-BC76-8F166919762D}" type="presOf" srcId="{C41F3853-2529-4444-883F-EF4869454277}" destId="{11FBA8A3-D570-42A8-A189-B9CFA6D72E4C}" srcOrd="0" destOrd="0" presId="urn:microsoft.com/office/officeart/2005/8/layout/vList3"/>
    <dgm:cxn modelId="{EAFD2417-9894-4A98-9D37-16DA83EF4DAF}" type="presParOf" srcId="{11FBA8A3-D570-42A8-A189-B9CFA6D72E4C}" destId="{155A6900-BE30-436F-8E90-392683090A21}" srcOrd="0" destOrd="0" presId="urn:microsoft.com/office/officeart/2005/8/layout/vList3"/>
    <dgm:cxn modelId="{EE4241A6-DF1C-4EC8-8947-F08D4A97B0F9}" type="presParOf" srcId="{155A6900-BE30-436F-8E90-392683090A21}" destId="{C055D425-8B96-40CC-92C7-D2E03EEB82B4}" srcOrd="0" destOrd="0" presId="urn:microsoft.com/office/officeart/2005/8/layout/vList3"/>
    <dgm:cxn modelId="{BD8411AA-3D77-4F00-9720-91DC2EB469A8}" type="presParOf" srcId="{155A6900-BE30-436F-8E90-392683090A21}" destId="{3192D8ED-F6C2-4E28-9E42-767A3218FB07}" srcOrd="1" destOrd="0" presId="urn:microsoft.com/office/officeart/2005/8/layout/vList3"/>
    <dgm:cxn modelId="{C241EFD0-F7E7-4E66-B52D-41D915A907C3}" type="presParOf" srcId="{11FBA8A3-D570-42A8-A189-B9CFA6D72E4C}" destId="{31E1F228-D0FD-4C8E-929F-07700A390157}" srcOrd="1" destOrd="0" presId="urn:microsoft.com/office/officeart/2005/8/layout/vList3"/>
    <dgm:cxn modelId="{5CA3D05B-71B9-4207-86D0-2C810C01F41C}" type="presParOf" srcId="{11FBA8A3-D570-42A8-A189-B9CFA6D72E4C}" destId="{C9CB707D-C017-4C47-99A1-98D853C5D389}" srcOrd="2" destOrd="0" presId="urn:microsoft.com/office/officeart/2005/8/layout/vList3"/>
    <dgm:cxn modelId="{02395BD8-D024-4E69-8629-1B218CEBB17C}" type="presParOf" srcId="{C9CB707D-C017-4C47-99A1-98D853C5D389}" destId="{68F66F67-8A25-48C0-A321-30B08D7D6974}" srcOrd="0" destOrd="0" presId="urn:microsoft.com/office/officeart/2005/8/layout/vList3"/>
    <dgm:cxn modelId="{5C9E9259-7706-480B-AFFB-12C18CDD3491}" type="presParOf" srcId="{C9CB707D-C017-4C47-99A1-98D853C5D389}" destId="{FC923329-3602-4C29-9A72-4F1A0CBF0994}" srcOrd="1" destOrd="0" presId="urn:microsoft.com/office/officeart/2005/8/layout/vList3"/>
    <dgm:cxn modelId="{D8CABF2D-1CAB-4485-8B20-5EBF1F6A725A}" type="presParOf" srcId="{11FBA8A3-D570-42A8-A189-B9CFA6D72E4C}" destId="{41BA31DA-537D-427C-8E40-C6BB011E2A35}" srcOrd="3" destOrd="0" presId="urn:microsoft.com/office/officeart/2005/8/layout/vList3"/>
    <dgm:cxn modelId="{52A0807B-DC20-4F62-975F-8789627C70D9}" type="presParOf" srcId="{11FBA8A3-D570-42A8-A189-B9CFA6D72E4C}" destId="{F847F893-F31B-4558-A928-0C8CA8D6B051}" srcOrd="4" destOrd="0" presId="urn:microsoft.com/office/officeart/2005/8/layout/vList3"/>
    <dgm:cxn modelId="{0BBE27C2-B0DE-4DDB-AAAE-5349B3DD1944}" type="presParOf" srcId="{F847F893-F31B-4558-A928-0C8CA8D6B051}" destId="{7D75BDFA-3639-472D-B63D-DE2FAD7AE650}" srcOrd="0" destOrd="0" presId="urn:microsoft.com/office/officeart/2005/8/layout/vList3"/>
    <dgm:cxn modelId="{25AB6696-136B-4C53-ACF6-DC6502A07153}" type="presParOf" srcId="{F847F893-F31B-4558-A928-0C8CA8D6B051}" destId="{59DCF197-A8CA-496D-921A-B1EC3C41E0F5}"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2D8ED-F6C2-4E28-9E42-767A3218FB07}">
      <dsp:nvSpPr>
        <dsp:cNvPr id="0" name=""/>
        <dsp:cNvSpPr/>
      </dsp:nvSpPr>
      <dsp:spPr>
        <a:xfrm rot="10800000">
          <a:off x="2063667" y="883"/>
          <a:ext cx="6992874" cy="120921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213360" rIns="398272" bIns="213360" numCol="1" spcCol="1270" anchor="ctr" anchorCtr="0">
          <a:noAutofit/>
        </a:bodyPr>
        <a:lstStyle/>
        <a:p>
          <a:pPr lvl="0" algn="ctr" defTabSz="2489200">
            <a:lnSpc>
              <a:spcPct val="90000"/>
            </a:lnSpc>
            <a:spcBef>
              <a:spcPct val="0"/>
            </a:spcBef>
            <a:spcAft>
              <a:spcPct val="35000"/>
            </a:spcAft>
          </a:pPr>
          <a:r>
            <a:rPr lang="en-US" sz="5600" kern="1200" dirty="0" smtClean="0"/>
            <a:t>Education</a:t>
          </a:r>
          <a:endParaRPr lang="en-US" sz="5600" kern="1200" dirty="0"/>
        </a:p>
      </dsp:txBody>
      <dsp:txXfrm rot="10800000">
        <a:off x="2365971" y="883"/>
        <a:ext cx="6690570" cy="1209216"/>
      </dsp:txXfrm>
    </dsp:sp>
    <dsp:sp modelId="{C055D425-8B96-40CC-92C7-D2E03EEB82B4}">
      <dsp:nvSpPr>
        <dsp:cNvPr id="0" name=""/>
        <dsp:cNvSpPr/>
      </dsp:nvSpPr>
      <dsp:spPr>
        <a:xfrm rot="5400000">
          <a:off x="1459058" y="883"/>
          <a:ext cx="1209216" cy="120921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923329-3602-4C29-9A72-4F1A0CBF0994}">
      <dsp:nvSpPr>
        <dsp:cNvPr id="0" name=""/>
        <dsp:cNvSpPr/>
      </dsp:nvSpPr>
      <dsp:spPr>
        <a:xfrm rot="10800000">
          <a:off x="2063667" y="1571060"/>
          <a:ext cx="6992874" cy="120921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213360" rIns="398272" bIns="213360" numCol="1" spcCol="1270" anchor="ctr" anchorCtr="0">
          <a:noAutofit/>
        </a:bodyPr>
        <a:lstStyle/>
        <a:p>
          <a:pPr lvl="0" algn="ctr" defTabSz="2489200">
            <a:lnSpc>
              <a:spcPct val="90000"/>
            </a:lnSpc>
            <a:spcBef>
              <a:spcPct val="0"/>
            </a:spcBef>
            <a:spcAft>
              <a:spcPct val="35000"/>
            </a:spcAft>
          </a:pPr>
          <a:r>
            <a:rPr lang="en-US" sz="5600" kern="1200" dirty="0" smtClean="0"/>
            <a:t>Advocacy</a:t>
          </a:r>
          <a:endParaRPr lang="en-US" sz="5600" kern="1200" dirty="0"/>
        </a:p>
      </dsp:txBody>
      <dsp:txXfrm rot="10800000">
        <a:off x="2365971" y="1571060"/>
        <a:ext cx="6690570" cy="1209216"/>
      </dsp:txXfrm>
    </dsp:sp>
    <dsp:sp modelId="{68F66F67-8A25-48C0-A321-30B08D7D6974}">
      <dsp:nvSpPr>
        <dsp:cNvPr id="0" name=""/>
        <dsp:cNvSpPr/>
      </dsp:nvSpPr>
      <dsp:spPr>
        <a:xfrm>
          <a:off x="1459058" y="1571060"/>
          <a:ext cx="1209216" cy="1209216"/>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CF197-A8CA-496D-921A-B1EC3C41E0F5}">
      <dsp:nvSpPr>
        <dsp:cNvPr id="0" name=""/>
        <dsp:cNvSpPr/>
      </dsp:nvSpPr>
      <dsp:spPr>
        <a:xfrm rot="10800000">
          <a:off x="2063667" y="3141237"/>
          <a:ext cx="6992874" cy="120921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213360" rIns="398272" bIns="213360" numCol="1" spcCol="1270" anchor="ctr" anchorCtr="0">
          <a:noAutofit/>
        </a:bodyPr>
        <a:lstStyle/>
        <a:p>
          <a:pPr lvl="0" algn="ctr" defTabSz="2489200">
            <a:lnSpc>
              <a:spcPct val="90000"/>
            </a:lnSpc>
            <a:spcBef>
              <a:spcPct val="0"/>
            </a:spcBef>
            <a:spcAft>
              <a:spcPct val="35000"/>
            </a:spcAft>
          </a:pPr>
          <a:r>
            <a:rPr lang="en-US" sz="5600" kern="1200" dirty="0" smtClean="0"/>
            <a:t>Support</a:t>
          </a:r>
          <a:endParaRPr lang="en-US" sz="5600" kern="1200" dirty="0"/>
        </a:p>
      </dsp:txBody>
      <dsp:txXfrm rot="10800000">
        <a:off x="2365971" y="3141237"/>
        <a:ext cx="6690570" cy="1209216"/>
      </dsp:txXfrm>
    </dsp:sp>
    <dsp:sp modelId="{7D75BDFA-3639-472D-B63D-DE2FAD7AE650}">
      <dsp:nvSpPr>
        <dsp:cNvPr id="0" name=""/>
        <dsp:cNvSpPr/>
      </dsp:nvSpPr>
      <dsp:spPr>
        <a:xfrm>
          <a:off x="1483122" y="3109157"/>
          <a:ext cx="1209216" cy="120921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1B6935-D907-4D4B-9049-CEF65124E31B}"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309013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1B6935-D907-4D4B-9049-CEF65124E31B}"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86046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1B6935-D907-4D4B-9049-CEF65124E31B}"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2819910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1B6935-D907-4D4B-9049-CEF65124E31B}"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2563213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1B6935-D907-4D4B-9049-CEF65124E31B}" type="datetimeFigureOut">
              <a:rPr lang="en-US" smtClean="0"/>
              <a:t>9/16/2020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364754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1B6935-D907-4D4B-9049-CEF65124E31B}" type="datetimeFigureOut">
              <a:rPr lang="en-US" smtClean="0"/>
              <a:t>9/16/2020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219351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1B6935-D907-4D4B-9049-CEF65124E31B}" type="datetimeFigureOut">
              <a:rPr lang="en-US" smtClean="0"/>
              <a:t>9/16/2020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1501518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81B6935-D907-4D4B-9049-CEF65124E31B}"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84992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81B6935-D907-4D4B-9049-CEF65124E31B}"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177247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1B6935-D907-4D4B-9049-CEF65124E31B}"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213040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1B6935-D907-4D4B-9049-CEF65124E31B}"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2DA25F-CA3B-43EE-A314-1A48730E2496}" type="slidenum">
              <a:rPr lang="en-US" smtClean="0"/>
              <a:t>‹#›</a:t>
            </a:fld>
            <a:endParaRPr lang="en-US"/>
          </a:p>
        </p:txBody>
      </p:sp>
    </p:spTree>
    <p:extLst>
      <p:ext uri="{BB962C8B-B14F-4D97-AF65-F5344CB8AC3E}">
        <p14:creationId xmlns:p14="http://schemas.microsoft.com/office/powerpoint/2010/main" val="1708704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1B6935-D907-4D4B-9049-CEF65124E31B}" type="datetimeFigureOut">
              <a:rPr lang="en-US" smtClean="0"/>
              <a:t>9/16/2020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DA25F-CA3B-43EE-A314-1A48730E2496}" type="slidenum">
              <a:rPr lang="en-US" smtClean="0"/>
              <a:t>‹#›</a:t>
            </a:fld>
            <a:endParaRPr lang="en-US"/>
          </a:p>
        </p:txBody>
      </p:sp>
    </p:spTree>
    <p:extLst>
      <p:ext uri="{BB962C8B-B14F-4D97-AF65-F5344CB8AC3E}">
        <p14:creationId xmlns:p14="http://schemas.microsoft.com/office/powerpoint/2010/main" val="1030002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hyperlink" Target="https://apic.org/resources/apic-text/outbreak-preparedness-and-response/" TargetMode="External"/><Relationship Id="rId2" Type="http://schemas.openxmlformats.org/officeDocument/2006/relationships/hyperlink" Target="https://apic.org/free-ltc-resources/"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secure.apic.org/WEB/ItemDetail?iProductCode=WB-20082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smiller@apic.org" TargetMode="External"/><Relationship Id="rId2" Type="http://schemas.openxmlformats.org/officeDocument/2006/relationships/hyperlink" Target="mailto:mdeshmane@mckinley-advisor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285875" y="365125"/>
            <a:ext cx="9629776" cy="1190625"/>
          </a:xfrm>
          <a:prstGeom prst="rect">
            <a:avLst/>
          </a:prstGeom>
        </p:spPr>
      </p:pic>
      <p:graphicFrame>
        <p:nvGraphicFramePr>
          <p:cNvPr id="11" name="Content Placeholder 10"/>
          <p:cNvGraphicFramePr>
            <a:graphicFrameLocks noGrp="1"/>
          </p:cNvGraphicFramePr>
          <p:nvPr>
            <p:ph idx="1"/>
            <p:extLst>
              <p:ext uri="{D42A27DB-BD31-4B8C-83A1-F6EECF244321}">
                <p14:modId xmlns:p14="http://schemas.microsoft.com/office/powerpoint/2010/main" val="24610682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647645" y="6262172"/>
            <a:ext cx="8134710" cy="369332"/>
          </a:xfrm>
          <a:prstGeom prst="rect">
            <a:avLst/>
          </a:prstGeom>
          <a:noFill/>
        </p:spPr>
        <p:txBody>
          <a:bodyPr wrap="square" rtlCol="0">
            <a:spAutoFit/>
          </a:bodyPr>
          <a:lstStyle/>
          <a:p>
            <a:pPr algn="ctr"/>
            <a:r>
              <a:rPr lang="en-US" b="1" dirty="0" smtClean="0"/>
              <a:t>Barbara Smith </a:t>
            </a:r>
            <a:r>
              <a:rPr lang="en-US" b="1" dirty="0"/>
              <a:t>RN, BSN, MPA, CIC, </a:t>
            </a:r>
            <a:r>
              <a:rPr lang="en-US" b="1" dirty="0" smtClean="0"/>
              <a:t>FAPIC – </a:t>
            </a:r>
            <a:r>
              <a:rPr lang="en-US" b="1" dirty="0"/>
              <a:t>Mount Sinai St. Luke’s/ Mount Sinai West </a:t>
            </a:r>
            <a:endParaRPr lang="en-US" dirty="0"/>
          </a:p>
        </p:txBody>
      </p:sp>
    </p:spTree>
    <p:extLst>
      <p:ext uri="{BB962C8B-B14F-4D97-AF65-F5344CB8AC3E}">
        <p14:creationId xmlns:p14="http://schemas.microsoft.com/office/powerpoint/2010/main" val="1940826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609600"/>
          </a:xfrm>
        </p:spPr>
        <p:txBody>
          <a:bodyPr/>
          <a:lstStyle/>
          <a:p>
            <a:r>
              <a:rPr lang="en-US" sz="3600" dirty="0" smtClean="0"/>
              <a:t>Education</a:t>
            </a:r>
            <a:r>
              <a:rPr lang="en-US" dirty="0" smtClean="0"/>
              <a:t> </a:t>
            </a:r>
            <a:endParaRPr lang="en-US" dirty="0"/>
          </a:p>
        </p:txBody>
      </p:sp>
      <p:pic>
        <p:nvPicPr>
          <p:cNvPr id="6" name="Picture 5"/>
          <p:cNvPicPr>
            <a:picLocks noChangeAspect="1"/>
          </p:cNvPicPr>
          <p:nvPr/>
        </p:nvPicPr>
        <p:blipFill>
          <a:blip r:embed="rId2"/>
          <a:stretch>
            <a:fillRect/>
          </a:stretch>
        </p:blipFill>
        <p:spPr>
          <a:xfrm>
            <a:off x="6353959" y="2718794"/>
            <a:ext cx="3585399" cy="3680160"/>
          </a:xfrm>
          <a:prstGeom prst="rect">
            <a:avLst/>
          </a:prstGeom>
        </p:spPr>
      </p:pic>
      <p:pic>
        <p:nvPicPr>
          <p:cNvPr id="12" name="Picture 11"/>
          <p:cNvPicPr>
            <a:picLocks noChangeAspect="1"/>
          </p:cNvPicPr>
          <p:nvPr/>
        </p:nvPicPr>
        <p:blipFill>
          <a:blip r:embed="rId3"/>
          <a:stretch>
            <a:fillRect/>
          </a:stretch>
        </p:blipFill>
        <p:spPr>
          <a:xfrm>
            <a:off x="6398820" y="457200"/>
            <a:ext cx="3495675" cy="1953568"/>
          </a:xfrm>
          <a:prstGeom prst="rect">
            <a:avLst/>
          </a:prstGeom>
          <a:ln w="12700">
            <a:solidFill>
              <a:schemeClr val="tx1"/>
            </a:solidFill>
          </a:ln>
        </p:spPr>
      </p:pic>
      <p:pic>
        <p:nvPicPr>
          <p:cNvPr id="13" name="Picture 12"/>
          <p:cNvPicPr>
            <a:picLocks noChangeAspect="1"/>
          </p:cNvPicPr>
          <p:nvPr/>
        </p:nvPicPr>
        <p:blipFill>
          <a:blip r:embed="rId4"/>
          <a:stretch>
            <a:fillRect/>
          </a:stretch>
        </p:blipFill>
        <p:spPr>
          <a:xfrm>
            <a:off x="1835357" y="1285875"/>
            <a:ext cx="3012868" cy="4371975"/>
          </a:xfrm>
          <a:prstGeom prst="rect">
            <a:avLst/>
          </a:prstGeom>
        </p:spPr>
      </p:pic>
      <p:sp>
        <p:nvSpPr>
          <p:cNvPr id="14" name="TextBox 13"/>
          <p:cNvSpPr txBox="1"/>
          <p:nvPr/>
        </p:nvSpPr>
        <p:spPr>
          <a:xfrm>
            <a:off x="1981200" y="5895975"/>
            <a:ext cx="2790825" cy="369332"/>
          </a:xfrm>
          <a:prstGeom prst="rect">
            <a:avLst/>
          </a:prstGeom>
          <a:noFill/>
        </p:spPr>
        <p:txBody>
          <a:bodyPr wrap="square" rtlCol="0">
            <a:spAutoFit/>
          </a:bodyPr>
          <a:lstStyle/>
          <a:p>
            <a:r>
              <a:rPr lang="en-US" dirty="0" smtClean="0"/>
              <a:t>Ow.ly/6Cic50AQQXn</a:t>
            </a:r>
            <a:endParaRPr lang="en-US" dirty="0"/>
          </a:p>
        </p:txBody>
      </p:sp>
    </p:spTree>
    <p:extLst>
      <p:ext uri="{BB962C8B-B14F-4D97-AF65-F5344CB8AC3E}">
        <p14:creationId xmlns:p14="http://schemas.microsoft.com/office/powerpoint/2010/main" val="2778799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609600"/>
          </a:xfrm>
        </p:spPr>
        <p:txBody>
          <a:bodyPr/>
          <a:lstStyle/>
          <a:p>
            <a:r>
              <a:rPr lang="en-US" dirty="0" smtClean="0"/>
              <a:t>Education </a:t>
            </a:r>
            <a:endParaRPr lang="en-US" dirty="0"/>
          </a:p>
        </p:txBody>
      </p:sp>
      <p:sp>
        <p:nvSpPr>
          <p:cNvPr id="10" name="Text Placeholder 9"/>
          <p:cNvSpPr>
            <a:spLocks noGrp="1"/>
          </p:cNvSpPr>
          <p:nvPr>
            <p:ph type="body" sz="half" idx="2"/>
          </p:nvPr>
        </p:nvSpPr>
        <p:spPr>
          <a:xfrm>
            <a:off x="584593" y="1285875"/>
            <a:ext cx="4511282" cy="4562475"/>
          </a:xfrm>
          <a:ln>
            <a:solidFill>
              <a:schemeClr val="tx1"/>
            </a:solidFill>
          </a:ln>
        </p:spPr>
        <p:txBody>
          <a:bodyPr>
            <a:normAutofit fontScale="55000" lnSpcReduction="20000"/>
          </a:bodyPr>
          <a:lstStyle/>
          <a:p>
            <a:r>
              <a:rPr lang="en-US" sz="2800" u="sng" dirty="0" smtClean="0"/>
              <a:t>Town Halls</a:t>
            </a:r>
          </a:p>
          <a:p>
            <a:r>
              <a:rPr lang="en-US" sz="2600" dirty="0" smtClean="0"/>
              <a:t>3/30/20 ANA- APIC Be </a:t>
            </a:r>
            <a:r>
              <a:rPr lang="en-US" sz="2600" dirty="0"/>
              <a:t>Confident Protecting Yourself and Providing the Best Care to Your Patients during this COVID-19 Pandemic - On </a:t>
            </a:r>
            <a:r>
              <a:rPr lang="en-US" sz="2600" dirty="0" smtClean="0"/>
              <a:t>Demand</a:t>
            </a:r>
          </a:p>
          <a:p>
            <a:endParaRPr lang="en-US" sz="2600" u="sng" dirty="0" smtClean="0"/>
          </a:p>
          <a:p>
            <a:r>
              <a:rPr lang="en-US" sz="2600" dirty="0" smtClean="0"/>
              <a:t>8/20/2020 </a:t>
            </a:r>
            <a:r>
              <a:rPr lang="en-US" sz="2600" dirty="0"/>
              <a:t>– M</a:t>
            </a:r>
            <a:r>
              <a:rPr lang="en-US" sz="2600" dirty="0" smtClean="0"/>
              <a:t>anaging COVID in LTC</a:t>
            </a:r>
          </a:p>
          <a:p>
            <a:endParaRPr lang="en-US" sz="2600" dirty="0" smtClean="0"/>
          </a:p>
          <a:p>
            <a:r>
              <a:rPr lang="en-US" sz="2600" dirty="0" smtClean="0"/>
              <a:t>7/30/2020 </a:t>
            </a:r>
            <a:r>
              <a:rPr lang="en-US" sz="2600" dirty="0"/>
              <a:t>– </a:t>
            </a:r>
            <a:r>
              <a:rPr lang="en-US" sz="2600" dirty="0" smtClean="0"/>
              <a:t>COVID 19 Transmission routes including AGP</a:t>
            </a:r>
          </a:p>
          <a:p>
            <a:endParaRPr lang="en-US" sz="2600" dirty="0"/>
          </a:p>
          <a:p>
            <a:r>
              <a:rPr lang="en-US" sz="2600" dirty="0" smtClean="0"/>
              <a:t>Plus upcoming ones on </a:t>
            </a:r>
          </a:p>
          <a:p>
            <a:r>
              <a:rPr lang="en-US" sz="2600" dirty="0" smtClean="0"/>
              <a:t>	Out of hospital care, </a:t>
            </a:r>
          </a:p>
          <a:p>
            <a:r>
              <a:rPr lang="en-US" sz="2600" dirty="0" smtClean="0"/>
              <a:t>	PPE reuse and cleaning </a:t>
            </a:r>
          </a:p>
          <a:p>
            <a:endParaRPr lang="en-US" sz="2600" dirty="0"/>
          </a:p>
          <a:p>
            <a:r>
              <a:rPr lang="en-US" sz="2600" dirty="0"/>
              <a:t>Live from Industry: Re-emerging from the COVID-19 Pandemic: Strategies for Patient and Healthcare Worker Safety During Challenging Times</a:t>
            </a:r>
          </a:p>
          <a:p>
            <a:r>
              <a:rPr lang="en-US" sz="2600" dirty="0"/>
              <a:t>September 9, 2020 @ 1 pm ET</a:t>
            </a:r>
          </a:p>
          <a:p>
            <a:endParaRPr lang="en-US" dirty="0"/>
          </a:p>
        </p:txBody>
      </p:sp>
      <p:sp>
        <p:nvSpPr>
          <p:cNvPr id="14" name="Rectangle 13"/>
          <p:cNvSpPr/>
          <p:nvPr/>
        </p:nvSpPr>
        <p:spPr>
          <a:xfrm>
            <a:off x="6076950" y="1305728"/>
            <a:ext cx="5314950" cy="3970318"/>
          </a:xfrm>
          <a:prstGeom prst="rect">
            <a:avLst/>
          </a:prstGeom>
          <a:ln>
            <a:solidFill>
              <a:schemeClr val="tx1"/>
            </a:solidFill>
          </a:ln>
        </p:spPr>
        <p:txBody>
          <a:bodyPr wrap="square">
            <a:spAutoFit/>
          </a:bodyPr>
          <a:lstStyle/>
          <a:p>
            <a:r>
              <a:rPr lang="en-US" b="1" u="sng" dirty="0" smtClean="0">
                <a:solidFill>
                  <a:srgbClr val="333333"/>
                </a:solidFill>
                <a:latin typeface="Helvetica Neue"/>
              </a:rPr>
              <a:t>APIC TEXT ONLINE</a:t>
            </a:r>
            <a:r>
              <a:rPr lang="en-US" b="1" dirty="0" smtClean="0">
                <a:solidFill>
                  <a:srgbClr val="333333"/>
                </a:solidFill>
                <a:latin typeface="Helvetica Neue"/>
              </a:rPr>
              <a:t/>
            </a:r>
            <a:br>
              <a:rPr lang="en-US" b="1" dirty="0" smtClean="0">
                <a:solidFill>
                  <a:srgbClr val="333333"/>
                </a:solidFill>
                <a:latin typeface="Helvetica Neue"/>
              </a:rPr>
            </a:br>
            <a:r>
              <a:rPr lang="en-US" b="1" dirty="0" smtClean="0">
                <a:solidFill>
                  <a:srgbClr val="333333"/>
                </a:solidFill>
                <a:latin typeface="Helvetica Neue"/>
              </a:rPr>
              <a:t/>
            </a:r>
            <a:br>
              <a:rPr lang="en-US" b="1" dirty="0" smtClean="0">
                <a:solidFill>
                  <a:srgbClr val="333333"/>
                </a:solidFill>
                <a:latin typeface="Helvetica Neue"/>
              </a:rPr>
            </a:br>
            <a:r>
              <a:rPr lang="en-US" b="1" dirty="0" smtClean="0">
                <a:solidFill>
                  <a:srgbClr val="333333"/>
                </a:solidFill>
                <a:latin typeface="Helvetica Neue"/>
              </a:rPr>
              <a:t>I</a:t>
            </a:r>
            <a:r>
              <a:rPr lang="en-US" b="1" i="0" dirty="0" smtClean="0">
                <a:solidFill>
                  <a:srgbClr val="333333"/>
                </a:solidFill>
                <a:effectLst/>
                <a:latin typeface="Helvetica Neue"/>
              </a:rPr>
              <a:t>f you're not yet a subscriber, we hope you'll take advantage of our offer of free content during the COVID-19 pandemic. </a:t>
            </a:r>
            <a:r>
              <a:rPr lang="en-US" b="0" i="0" dirty="0" smtClean="0">
                <a:solidFill>
                  <a:srgbClr val="333333"/>
                </a:solidFill>
                <a:effectLst/>
                <a:latin typeface="Helvetica Neue"/>
              </a:rPr>
              <a:t>We’ve made two of our Chapter Collections, </a:t>
            </a:r>
            <a:r>
              <a:rPr lang="en-US" b="0" i="0" u="none" strike="noStrike" dirty="0" smtClean="0">
                <a:solidFill>
                  <a:srgbClr val="337AB7"/>
                </a:solidFill>
                <a:effectLst/>
                <a:latin typeface="Helvetica Neue"/>
                <a:hlinkClick r:id="rId2"/>
              </a:rPr>
              <a:t>Long-Term Care</a:t>
            </a:r>
            <a:r>
              <a:rPr lang="en-US" b="0" i="0" dirty="0" smtClean="0">
                <a:solidFill>
                  <a:srgbClr val="333333"/>
                </a:solidFill>
                <a:effectLst/>
                <a:latin typeface="Helvetica Neue"/>
              </a:rPr>
              <a:t> and </a:t>
            </a:r>
            <a:r>
              <a:rPr lang="en-US" b="0" i="0" u="none" strike="noStrike" dirty="0" smtClean="0">
                <a:solidFill>
                  <a:srgbClr val="337AB7"/>
                </a:solidFill>
                <a:effectLst/>
                <a:latin typeface="Helvetica Neue"/>
                <a:hlinkClick r:id="rId3"/>
              </a:rPr>
              <a:t>Outbreak Preparedness and Response</a:t>
            </a:r>
            <a:r>
              <a:rPr lang="en-US" b="0" i="0" dirty="0" smtClean="0">
                <a:solidFill>
                  <a:srgbClr val="333333"/>
                </a:solidFill>
                <a:effectLst/>
                <a:latin typeface="Helvetica Neue"/>
              </a:rPr>
              <a:t>, available for free to everyone through September 30. These Collections comprise 34 chapters from the APIC Text, including several that you may find especially relevant to the current situation, such as Hand Hygiene; Standard Precautions; Cleaning, Disinfection, and Sterilization; and Environmental Services.</a:t>
            </a:r>
            <a:endParaRPr lang="en-US" dirty="0"/>
          </a:p>
        </p:txBody>
      </p:sp>
    </p:spTree>
    <p:extLst>
      <p:ext uri="{BB962C8B-B14F-4D97-AF65-F5344CB8AC3E}">
        <p14:creationId xmlns:p14="http://schemas.microsoft.com/office/powerpoint/2010/main" val="1025224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29299" y="389215"/>
            <a:ext cx="5413235" cy="954107"/>
          </a:xfrm>
          <a:prstGeom prst="rect">
            <a:avLst/>
          </a:prstGeom>
          <a:ln>
            <a:solidFill>
              <a:schemeClr val="tx1"/>
            </a:solidFill>
          </a:ln>
        </p:spPr>
        <p:txBody>
          <a:bodyPr wrap="square">
            <a:spAutoFit/>
          </a:bodyPr>
          <a:lstStyle/>
          <a:p>
            <a:r>
              <a:rPr lang="en-US" sz="2800" b="0" i="0" dirty="0" smtClean="0">
                <a:solidFill>
                  <a:srgbClr val="8DC63F"/>
                </a:solidFill>
                <a:effectLst/>
                <a:latin typeface="Montserrat"/>
              </a:rPr>
              <a:t>APIC Denounces Changes to </a:t>
            </a:r>
          </a:p>
          <a:p>
            <a:r>
              <a:rPr lang="en-US" sz="2800" b="0" i="0" dirty="0" smtClean="0">
                <a:solidFill>
                  <a:srgbClr val="8DC63F"/>
                </a:solidFill>
                <a:effectLst/>
                <a:latin typeface="Montserrat"/>
              </a:rPr>
              <a:t>COVID-19 Data Reporting</a:t>
            </a:r>
            <a:endParaRPr lang="en-US" sz="2800" b="0" i="0" dirty="0">
              <a:solidFill>
                <a:srgbClr val="8DC63F"/>
              </a:solidFill>
              <a:effectLst/>
              <a:latin typeface="Montserrat"/>
            </a:endParaRPr>
          </a:p>
        </p:txBody>
      </p:sp>
      <p:sp>
        <p:nvSpPr>
          <p:cNvPr id="6" name="Title 5"/>
          <p:cNvSpPr>
            <a:spLocks noGrp="1"/>
          </p:cNvSpPr>
          <p:nvPr>
            <p:ph type="title"/>
          </p:nvPr>
        </p:nvSpPr>
        <p:spPr/>
        <p:txBody>
          <a:bodyPr/>
          <a:lstStyle/>
          <a:p>
            <a:r>
              <a:rPr lang="en-US" dirty="0" smtClean="0"/>
              <a:t>Advocacy</a:t>
            </a:r>
            <a:endParaRPr lang="en-US" dirty="0"/>
          </a:p>
        </p:txBody>
      </p:sp>
      <p:pic>
        <p:nvPicPr>
          <p:cNvPr id="5" name="Content Placeholder 4"/>
          <p:cNvPicPr>
            <a:picLocks noGrp="1" noChangeAspect="1"/>
          </p:cNvPicPr>
          <p:nvPr>
            <p:ph sz="half" idx="1"/>
          </p:nvPr>
        </p:nvPicPr>
        <p:blipFill>
          <a:blip r:embed="rId2"/>
          <a:stretch>
            <a:fillRect/>
          </a:stretch>
        </p:blipFill>
        <p:spPr>
          <a:xfrm>
            <a:off x="1186826" y="1825625"/>
            <a:ext cx="4484348" cy="4351338"/>
          </a:xfrm>
          <a:prstGeom prst="rect">
            <a:avLst/>
          </a:prstGeom>
          <a:ln w="12700">
            <a:solidFill>
              <a:schemeClr val="tx1"/>
            </a:solidFill>
          </a:ln>
        </p:spPr>
      </p:pic>
      <p:pic>
        <p:nvPicPr>
          <p:cNvPr id="8" name="Picture 7"/>
          <p:cNvPicPr>
            <a:picLocks noChangeAspect="1"/>
          </p:cNvPicPr>
          <p:nvPr/>
        </p:nvPicPr>
        <p:blipFill>
          <a:blip r:embed="rId3"/>
          <a:stretch>
            <a:fillRect/>
          </a:stretch>
        </p:blipFill>
        <p:spPr>
          <a:xfrm>
            <a:off x="7147967" y="1825625"/>
            <a:ext cx="3339057" cy="4419600"/>
          </a:xfrm>
          <a:prstGeom prst="rect">
            <a:avLst/>
          </a:prstGeom>
          <a:ln w="12700">
            <a:solidFill>
              <a:schemeClr val="tx1"/>
            </a:solidFill>
          </a:ln>
        </p:spPr>
      </p:pic>
    </p:spTree>
    <p:extLst>
      <p:ext uri="{BB962C8B-B14F-4D97-AF65-F5344CB8AC3E}">
        <p14:creationId xmlns:p14="http://schemas.microsoft.com/office/powerpoint/2010/main" val="2735477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a:t>
            </a:r>
            <a:endParaRPr lang="en-US" dirty="0"/>
          </a:p>
        </p:txBody>
      </p:sp>
      <p:sp>
        <p:nvSpPr>
          <p:cNvPr id="3" name="Content Placeholder 2"/>
          <p:cNvSpPr>
            <a:spLocks noGrp="1"/>
          </p:cNvSpPr>
          <p:nvPr>
            <p:ph idx="1"/>
          </p:nvPr>
        </p:nvSpPr>
        <p:spPr/>
        <p:txBody>
          <a:bodyPr/>
          <a:lstStyle/>
          <a:p>
            <a:r>
              <a:rPr lang="en-US" dirty="0" smtClean="0"/>
              <a:t>8/21/2020 – </a:t>
            </a:r>
            <a:r>
              <a:rPr lang="en-US" dirty="0" smtClean="0">
                <a:solidFill>
                  <a:schemeClr val="tx2"/>
                </a:solidFill>
                <a:hlinkClick r:id="rId2"/>
              </a:rPr>
              <a:t>Fostering Resilience in Healthcare Workers Affected by the COVID-19 </a:t>
            </a:r>
            <a:r>
              <a:rPr lang="en-US" u="sng" dirty="0" smtClean="0">
                <a:solidFill>
                  <a:schemeClr val="tx2"/>
                </a:solidFill>
                <a:hlinkClick r:id="rId2"/>
              </a:rPr>
              <a:t>Pandemi</a:t>
            </a:r>
            <a:r>
              <a:rPr lang="en-US" u="sng" dirty="0" smtClean="0">
                <a:solidFill>
                  <a:schemeClr val="tx2"/>
                </a:solidFill>
              </a:rPr>
              <a:t>c</a:t>
            </a:r>
          </a:p>
          <a:p>
            <a:r>
              <a:rPr lang="en-US" u="sng" dirty="0" smtClean="0">
                <a:solidFill>
                  <a:schemeClr val="tx2"/>
                </a:solidFill>
              </a:rPr>
              <a:t>CALM app</a:t>
            </a:r>
          </a:p>
          <a:p>
            <a:r>
              <a:rPr lang="en-US" u="sng" dirty="0" smtClean="0">
                <a:solidFill>
                  <a:schemeClr val="tx2"/>
                </a:solidFill>
              </a:rPr>
              <a:t>Chapter support and out reach</a:t>
            </a:r>
            <a:endParaRPr lang="en-US" u="sng" dirty="0">
              <a:solidFill>
                <a:schemeClr val="tx2"/>
              </a:solidFill>
            </a:endParaRPr>
          </a:p>
        </p:txBody>
      </p:sp>
    </p:spTree>
    <p:extLst>
      <p:ext uri="{BB962C8B-B14F-4D97-AF65-F5344CB8AC3E}">
        <p14:creationId xmlns:p14="http://schemas.microsoft.com/office/powerpoint/2010/main" val="1561112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a:t>
            </a:r>
            <a:endParaRPr lang="en-US" dirty="0"/>
          </a:p>
        </p:txBody>
      </p:sp>
      <p:sp>
        <p:nvSpPr>
          <p:cNvPr id="3" name="Content Placeholder 2"/>
          <p:cNvSpPr>
            <a:spLocks noGrp="1"/>
          </p:cNvSpPr>
          <p:nvPr>
            <p:ph idx="1"/>
          </p:nvPr>
        </p:nvSpPr>
        <p:spPr/>
        <p:txBody>
          <a:bodyPr/>
          <a:lstStyle/>
          <a:p>
            <a:r>
              <a:rPr lang="en-US" dirty="0" smtClean="0"/>
              <a:t>Who has anything to share</a:t>
            </a:r>
          </a:p>
          <a:p>
            <a:endParaRPr lang="en-US" dirty="0"/>
          </a:p>
          <a:p>
            <a:r>
              <a:rPr lang="en-US" dirty="0" smtClean="0"/>
              <a:t>Send me your published articles</a:t>
            </a:r>
          </a:p>
          <a:p>
            <a:pPr marL="0" indent="0">
              <a:buNone/>
            </a:pPr>
            <a:endParaRPr lang="en-US" dirty="0" smtClean="0"/>
          </a:p>
          <a:p>
            <a:pPr marL="0" indent="0">
              <a:buNone/>
            </a:pPr>
            <a:r>
              <a:rPr lang="en-US" dirty="0" smtClean="0"/>
              <a:t>barbaraA.smith@mountsinai.org</a:t>
            </a:r>
            <a:endParaRPr lang="en-US" dirty="0"/>
          </a:p>
        </p:txBody>
      </p:sp>
    </p:spTree>
    <p:extLst>
      <p:ext uri="{BB962C8B-B14F-4D97-AF65-F5344CB8AC3E}">
        <p14:creationId xmlns:p14="http://schemas.microsoft.com/office/powerpoint/2010/main" val="4180756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APIC Annual Survey </a:t>
            </a:r>
            <a:br>
              <a:rPr lang="en-US" dirty="0" smtClean="0"/>
            </a:br>
            <a:r>
              <a:rPr lang="en-US" dirty="0" smtClean="0"/>
              <a:t>deadline 9/18/20</a:t>
            </a:r>
            <a:endParaRPr lang="en-US" dirty="0"/>
          </a:p>
        </p:txBody>
      </p:sp>
      <p:sp>
        <p:nvSpPr>
          <p:cNvPr id="3" name="Subtitle 2"/>
          <p:cNvSpPr>
            <a:spLocks noGrp="1"/>
          </p:cNvSpPr>
          <p:nvPr>
            <p:ph type="subTitle" idx="1"/>
          </p:nvPr>
        </p:nvSpPr>
        <p:spPr/>
        <p:txBody>
          <a:bodyPr>
            <a:normAutofit fontScale="92500" lnSpcReduction="20000"/>
          </a:bodyPr>
          <a:lstStyle/>
          <a:p>
            <a:r>
              <a:rPr lang="en-US" dirty="0"/>
              <a:t>If you need assistance with the survey, please contact </a:t>
            </a:r>
            <a:r>
              <a:rPr lang="en-US" dirty="0" err="1"/>
              <a:t>Meghana</a:t>
            </a:r>
            <a:r>
              <a:rPr lang="en-US" dirty="0"/>
              <a:t> </a:t>
            </a:r>
            <a:r>
              <a:rPr lang="en-US" dirty="0" err="1"/>
              <a:t>Deshmane</a:t>
            </a:r>
            <a:r>
              <a:rPr lang="en-US" dirty="0"/>
              <a:t>, Senior Research Associate at McKinley Advisors, by emailing </a:t>
            </a:r>
            <a:r>
              <a:rPr lang="en-US" u="sng" dirty="0">
                <a:hlinkClick r:id="rId2"/>
              </a:rPr>
              <a:t>mdeshmane@mckinley-advisors.com</a:t>
            </a:r>
            <a:r>
              <a:rPr lang="en-US" dirty="0"/>
              <a:t>. If you have any questions about APIC's process or how the data will be used, please contact Sara Miller, APIC's Senior Director – Membership, by emailing </a:t>
            </a:r>
            <a:r>
              <a:rPr lang="en-US" u="sng" dirty="0">
                <a:hlinkClick r:id="rId3"/>
              </a:rPr>
              <a:t>smiller@apic.org</a:t>
            </a:r>
            <a:r>
              <a:rPr lang="en-US" dirty="0"/>
              <a:t>. </a:t>
            </a:r>
            <a:br>
              <a:rPr lang="en-US" dirty="0"/>
            </a:br>
            <a:endParaRPr lang="en-US" dirty="0"/>
          </a:p>
        </p:txBody>
      </p:sp>
    </p:spTree>
    <p:extLst>
      <p:ext uri="{BB962C8B-B14F-4D97-AF65-F5344CB8AC3E}">
        <p14:creationId xmlns:p14="http://schemas.microsoft.com/office/powerpoint/2010/main" val="11718242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315</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Helvetica Neue</vt:lpstr>
      <vt:lpstr>Montserrat</vt:lpstr>
      <vt:lpstr>Office Theme</vt:lpstr>
      <vt:lpstr>PowerPoint Presentation</vt:lpstr>
      <vt:lpstr>Education </vt:lpstr>
      <vt:lpstr>Education </vt:lpstr>
      <vt:lpstr>Advocacy</vt:lpstr>
      <vt:lpstr>Support</vt:lpstr>
      <vt:lpstr>Literature</vt:lpstr>
      <vt:lpstr>APIC Annual Survey  deadline 9/18/20</vt:lpstr>
    </vt:vector>
  </TitlesOfParts>
  <Company>The Mount Sinai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APIC/SHEA workgroup on AGPs – draft of paper is in the works The PPE study has been accepted for publication by AJIC! Congrats Terri, Jill, and Angela!</dc:title>
  <dc:creator>Smith, Barbara A.</dc:creator>
  <cp:lastModifiedBy>Bock, Steven</cp:lastModifiedBy>
  <cp:revision>12</cp:revision>
  <dcterms:created xsi:type="dcterms:W3CDTF">2020-08-28T15:56:32Z</dcterms:created>
  <dcterms:modified xsi:type="dcterms:W3CDTF">2020-09-16T13:02:58Z</dcterms:modified>
</cp:coreProperties>
</file>