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2" r:id="rId4"/>
    <p:sldId id="263" r:id="rId5"/>
    <p:sldId id="258" r:id="rId6"/>
    <p:sldId id="264" r:id="rId7"/>
    <p:sldId id="265" r:id="rId8"/>
    <p:sldId id="266" r:id="rId9"/>
    <p:sldId id="267" r:id="rId10"/>
    <p:sldId id="268" r:id="rId11"/>
    <p:sldId id="269" r:id="rId12"/>
    <p:sldId id="270" r:id="rId13"/>
    <p:sldId id="271" r:id="rId14"/>
    <p:sldId id="272" r:id="rId15"/>
    <p:sldId id="273" r:id="rId16"/>
    <p:sldId id="274" r:id="rId17"/>
    <p:sldId id="276" r:id="rId18"/>
    <p:sldId id="27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110" d="100"/>
          <a:sy n="110" d="100"/>
        </p:scale>
        <p:origin x="-924" y="-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9ABB55-2329-4A54-AE57-E04927CCE92D}" type="datetimeFigureOut">
              <a:rPr lang="en-US" smtClean="0"/>
              <a:t>1/16/2020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7F72DF-1243-4060-A133-0B7D556D8FFE}" type="slidenum">
              <a:rPr lang="en-US" smtClean="0"/>
              <a:t>‹#›</a:t>
            </a:fld>
            <a:endParaRPr lang="en-US"/>
          </a:p>
        </p:txBody>
      </p:sp>
    </p:spTree>
    <p:extLst>
      <p:ext uri="{BB962C8B-B14F-4D97-AF65-F5344CB8AC3E}">
        <p14:creationId xmlns:p14="http://schemas.microsoft.com/office/powerpoint/2010/main" val="3111696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7F72DF-1243-4060-A133-0B7D556D8FFE}" type="slidenum">
              <a:rPr lang="en-US" smtClean="0"/>
              <a:t>10</a:t>
            </a:fld>
            <a:endParaRPr lang="en-US"/>
          </a:p>
        </p:txBody>
      </p:sp>
    </p:spTree>
    <p:extLst>
      <p:ext uri="{BB962C8B-B14F-4D97-AF65-F5344CB8AC3E}">
        <p14:creationId xmlns:p14="http://schemas.microsoft.com/office/powerpoint/2010/main" val="746800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7F72DF-1243-4060-A133-0B7D556D8FFE}" type="slidenum">
              <a:rPr lang="en-US" smtClean="0"/>
              <a:t>16</a:t>
            </a:fld>
            <a:endParaRPr lang="en-US"/>
          </a:p>
        </p:txBody>
      </p:sp>
    </p:spTree>
    <p:extLst>
      <p:ext uri="{BB962C8B-B14F-4D97-AF65-F5344CB8AC3E}">
        <p14:creationId xmlns:p14="http://schemas.microsoft.com/office/powerpoint/2010/main" val="1474317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7F72DF-1243-4060-A133-0B7D556D8FFE}" type="slidenum">
              <a:rPr lang="en-US" smtClean="0"/>
              <a:t>17</a:t>
            </a:fld>
            <a:endParaRPr lang="en-US"/>
          </a:p>
        </p:txBody>
      </p:sp>
    </p:spTree>
    <p:extLst>
      <p:ext uri="{BB962C8B-B14F-4D97-AF65-F5344CB8AC3E}">
        <p14:creationId xmlns:p14="http://schemas.microsoft.com/office/powerpoint/2010/main" val="2723321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D3C536A-F0A6-4BC7-8AFC-B0FAC989A18B}"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2797857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3C536A-F0A6-4BC7-8AFC-B0FAC989A18B}"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2987774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3C536A-F0A6-4BC7-8AFC-B0FAC989A18B}"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871037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D3C536A-F0A6-4BC7-8AFC-B0FAC989A18B}" type="datetimeFigureOut">
              <a:rPr lang="en-US" smtClean="0"/>
              <a:t>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4261801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D3C536A-F0A6-4BC7-8AFC-B0FAC989A18B}" type="datetimeFigureOut">
              <a:rPr lang="en-US" smtClean="0"/>
              <a:t>1/16/2020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1675198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3C536A-F0A6-4BC7-8AFC-B0FAC989A18B}" type="datetimeFigureOut">
              <a:rPr lang="en-US" smtClean="0"/>
              <a:t>1/16/2020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700931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3C536A-F0A6-4BC7-8AFC-B0FAC989A18B}" type="datetimeFigureOut">
              <a:rPr lang="en-US" smtClean="0"/>
              <a:t>1/16/2020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3350740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3C536A-F0A6-4BC7-8AFC-B0FAC989A18B}" type="datetimeFigureOut">
              <a:rPr lang="en-US" smtClean="0"/>
              <a:t>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4102980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3C536A-F0A6-4BC7-8AFC-B0FAC989A18B}" type="datetimeFigureOut">
              <a:rPr lang="en-US" smtClean="0"/>
              <a:t>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631955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3C536A-F0A6-4BC7-8AFC-B0FAC989A18B}"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345583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3C536A-F0A6-4BC7-8AFC-B0FAC989A18B}"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108691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3C536A-F0A6-4BC7-8AFC-B0FAC989A18B}" type="datetimeFigureOut">
              <a:rPr lang="en-US" smtClean="0"/>
              <a:t>1/16/2020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C51C07-992A-4301-9F3D-9CF01BB77850}" type="slidenum">
              <a:rPr lang="en-US" smtClean="0"/>
              <a:t>‹#›</a:t>
            </a:fld>
            <a:endParaRPr lang="en-US"/>
          </a:p>
        </p:txBody>
      </p:sp>
    </p:spTree>
    <p:extLst>
      <p:ext uri="{BB962C8B-B14F-4D97-AF65-F5344CB8AC3E}">
        <p14:creationId xmlns:p14="http://schemas.microsoft.com/office/powerpoint/2010/main" val="510503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990601"/>
            <a:ext cx="7848600" cy="2609850"/>
          </a:xfrm>
        </p:spPr>
        <p:txBody>
          <a:bodyPr/>
          <a:lstStyle/>
          <a:p>
            <a:r>
              <a:rPr lang="en-US" dirty="0" smtClean="0"/>
              <a:t>APIC Greater NY Chapter 13</a:t>
            </a:r>
            <a:br>
              <a:rPr lang="en-US" dirty="0" smtClean="0"/>
            </a:br>
            <a:r>
              <a:rPr lang="en-US" dirty="0" smtClean="0">
                <a:solidFill>
                  <a:srgbClr val="7030A0"/>
                </a:solidFill>
              </a:rPr>
              <a:t>CIC Q&amp;A Review</a:t>
            </a:r>
            <a:endParaRPr lang="en-US" dirty="0">
              <a:solidFill>
                <a:srgbClr val="7030A0"/>
              </a:solidFill>
            </a:endParaRPr>
          </a:p>
        </p:txBody>
      </p:sp>
      <p:sp>
        <p:nvSpPr>
          <p:cNvPr id="3" name="Subtitle 2"/>
          <p:cNvSpPr>
            <a:spLocks noGrp="1"/>
          </p:cNvSpPr>
          <p:nvPr>
            <p:ph type="subTitle" idx="1"/>
          </p:nvPr>
        </p:nvSpPr>
        <p:spPr/>
        <p:txBody>
          <a:bodyPr>
            <a:normAutofit/>
          </a:bodyPr>
          <a:lstStyle/>
          <a:p>
            <a:r>
              <a:rPr lang="en-US" sz="3000" dirty="0" smtClean="0">
                <a:solidFill>
                  <a:schemeClr val="tx1"/>
                </a:solidFill>
              </a:rPr>
              <a:t>January 15, 2020</a:t>
            </a:r>
            <a:br>
              <a:rPr lang="en-US" sz="3000" dirty="0" smtClean="0">
                <a:solidFill>
                  <a:schemeClr val="tx1"/>
                </a:solidFill>
              </a:rPr>
            </a:br>
            <a:r>
              <a:rPr lang="en-US" sz="3000" dirty="0" smtClean="0">
                <a:solidFill>
                  <a:srgbClr val="7030A0"/>
                </a:solidFill>
              </a:rPr>
              <a:t>Marie Moss, RN, MPH, </a:t>
            </a:r>
            <a:r>
              <a:rPr lang="en-US" sz="3000" dirty="0">
                <a:solidFill>
                  <a:srgbClr val="7030A0"/>
                </a:solidFill>
              </a:rPr>
              <a:t>CIC</a:t>
            </a:r>
            <a:br>
              <a:rPr lang="en-US" sz="3000" dirty="0">
                <a:solidFill>
                  <a:srgbClr val="7030A0"/>
                </a:solidFill>
              </a:rPr>
            </a:br>
            <a:r>
              <a:rPr lang="en-US" sz="3000" dirty="0">
                <a:solidFill>
                  <a:srgbClr val="7030A0"/>
                </a:solidFill>
              </a:rPr>
              <a:t>Mount Sinai </a:t>
            </a:r>
            <a:r>
              <a:rPr lang="en-US" sz="3000" dirty="0" smtClean="0">
                <a:solidFill>
                  <a:srgbClr val="7030A0"/>
                </a:solidFill>
              </a:rPr>
              <a:t>Beth </a:t>
            </a:r>
            <a:r>
              <a:rPr lang="en-US" sz="3000" dirty="0">
                <a:solidFill>
                  <a:srgbClr val="7030A0"/>
                </a:solidFill>
              </a:rPr>
              <a:t>Israel</a:t>
            </a:r>
            <a:endParaRPr lang="en-US" sz="3000" dirty="0" smtClean="0">
              <a:solidFill>
                <a:srgbClr val="7030A0"/>
              </a:solidFill>
            </a:endParaRPr>
          </a:p>
        </p:txBody>
      </p:sp>
    </p:spTree>
    <p:extLst>
      <p:ext uri="{BB962C8B-B14F-4D97-AF65-F5344CB8AC3E}">
        <p14:creationId xmlns:p14="http://schemas.microsoft.com/office/powerpoint/2010/main" val="22207770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l"/>
            <a:r>
              <a:rPr lang="en-US" dirty="0" smtClean="0"/>
              <a:t>Q1</a:t>
            </a:r>
            <a:endParaRPr lang="en-US" dirty="0"/>
          </a:p>
        </p:txBody>
      </p:sp>
      <p:sp>
        <p:nvSpPr>
          <p:cNvPr id="3" name="Content Placeholder 2"/>
          <p:cNvSpPr>
            <a:spLocks noGrp="1"/>
          </p:cNvSpPr>
          <p:nvPr>
            <p:ph idx="1"/>
          </p:nvPr>
        </p:nvSpPr>
        <p:spPr>
          <a:xfrm>
            <a:off x="457200" y="990600"/>
            <a:ext cx="8229600" cy="5135563"/>
          </a:xfrm>
        </p:spPr>
        <p:txBody>
          <a:bodyPr>
            <a:normAutofit/>
          </a:bodyPr>
          <a:lstStyle/>
          <a:p>
            <a:pPr marL="341313" indent="-341313">
              <a:spcBef>
                <a:spcPts val="0"/>
              </a:spcBef>
              <a:buNone/>
            </a:pPr>
            <a:r>
              <a:rPr lang="en-US" sz="2400" dirty="0" smtClean="0"/>
              <a:t>Strategies to prevent infection of a dialysis access site include</a:t>
            </a:r>
          </a:p>
          <a:p>
            <a:pPr marL="341313" indent="-341313">
              <a:spcBef>
                <a:spcPts val="0"/>
              </a:spcBef>
              <a:buNone/>
            </a:pPr>
            <a:r>
              <a:rPr lang="en-US" sz="2400" dirty="0" smtClean="0"/>
              <a:t>which of the following: </a:t>
            </a:r>
          </a:p>
          <a:p>
            <a:pPr marL="341313" indent="-341313">
              <a:spcBef>
                <a:spcPts val="0"/>
              </a:spcBef>
              <a:buNone/>
            </a:pPr>
            <a:endParaRPr lang="en-US" sz="2400" dirty="0" smtClean="0"/>
          </a:p>
          <a:p>
            <a:pPr marL="0" indent="0">
              <a:spcBef>
                <a:spcPts val="0"/>
              </a:spcBef>
              <a:buNone/>
            </a:pPr>
            <a:r>
              <a:rPr lang="en-US" sz="2400" dirty="0" smtClean="0"/>
              <a:t>1) Use an </a:t>
            </a:r>
            <a:r>
              <a:rPr lang="en-US" sz="2400" dirty="0" err="1" smtClean="0"/>
              <a:t>arterio</a:t>
            </a:r>
            <a:r>
              <a:rPr lang="en-US" sz="2400" dirty="0" smtClean="0"/>
              <a:t>-venous (AV) graft if a fistula cannot be </a:t>
            </a:r>
            <a:br>
              <a:rPr lang="en-US" sz="2400" dirty="0" smtClean="0"/>
            </a:br>
            <a:r>
              <a:rPr lang="en-US" sz="2400" dirty="0" smtClean="0"/>
              <a:t>     established.</a:t>
            </a:r>
          </a:p>
          <a:p>
            <a:pPr marL="0" indent="0">
              <a:spcBef>
                <a:spcPts val="0"/>
              </a:spcBef>
              <a:buNone/>
            </a:pPr>
            <a:endParaRPr lang="en-US" sz="2400" dirty="0" smtClean="0"/>
          </a:p>
          <a:p>
            <a:pPr marL="341313" indent="-341313">
              <a:spcBef>
                <a:spcPts val="0"/>
              </a:spcBef>
              <a:buNone/>
            </a:pPr>
            <a:r>
              <a:rPr lang="en-US" sz="2400" dirty="0" smtClean="0"/>
              <a:t>2)	Use a tunneled, cuffed catheter for acute dialysis, </a:t>
            </a:r>
            <a:br>
              <a:rPr lang="en-US" sz="2400" dirty="0" smtClean="0"/>
            </a:br>
            <a:r>
              <a:rPr lang="en-US" sz="2400" dirty="0" smtClean="0"/>
              <a:t>if use will be more than 3 weeks.</a:t>
            </a:r>
          </a:p>
          <a:p>
            <a:pPr marL="341313" indent="-341313">
              <a:spcBef>
                <a:spcPts val="0"/>
              </a:spcBef>
              <a:buNone/>
            </a:pPr>
            <a:endParaRPr lang="en-US" sz="2400" dirty="0" smtClean="0"/>
          </a:p>
          <a:p>
            <a:pPr marL="341313" indent="-341313">
              <a:spcBef>
                <a:spcPts val="0"/>
              </a:spcBef>
              <a:buNone/>
            </a:pPr>
            <a:r>
              <a:rPr lang="en-US" sz="2400" dirty="0" smtClean="0"/>
              <a:t>3)	Subclavian access is preferred over jugular options. </a:t>
            </a:r>
          </a:p>
          <a:p>
            <a:pPr marL="341313" indent="-341313">
              <a:spcBef>
                <a:spcPts val="0"/>
              </a:spcBef>
              <a:buNone/>
            </a:pPr>
            <a:endParaRPr lang="en-US" sz="2400" dirty="0"/>
          </a:p>
          <a:p>
            <a:pPr marL="341313" indent="-341313">
              <a:spcBef>
                <a:spcPts val="0"/>
              </a:spcBef>
              <a:buNone/>
            </a:pPr>
            <a:r>
              <a:rPr lang="en-US" sz="2400" dirty="0" smtClean="0"/>
              <a:t>4)	Use femoral catheters for no more than 5 days on inpatients.</a:t>
            </a:r>
            <a:endParaRPr lang="en-US" sz="2400" dirty="0"/>
          </a:p>
        </p:txBody>
      </p:sp>
    </p:spTree>
    <p:extLst>
      <p:ext uri="{BB962C8B-B14F-4D97-AF65-F5344CB8AC3E}">
        <p14:creationId xmlns:p14="http://schemas.microsoft.com/office/powerpoint/2010/main" val="26648732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l"/>
            <a:r>
              <a:rPr lang="en-US" dirty="0" smtClean="0"/>
              <a:t>A1</a:t>
            </a:r>
            <a:endParaRPr lang="en-US" dirty="0"/>
          </a:p>
        </p:txBody>
      </p:sp>
      <p:sp>
        <p:nvSpPr>
          <p:cNvPr id="3" name="Content Placeholder 2"/>
          <p:cNvSpPr>
            <a:spLocks noGrp="1"/>
          </p:cNvSpPr>
          <p:nvPr>
            <p:ph idx="1"/>
          </p:nvPr>
        </p:nvSpPr>
        <p:spPr>
          <a:xfrm>
            <a:off x="457200" y="1066800"/>
            <a:ext cx="8229600" cy="5059363"/>
          </a:xfrm>
        </p:spPr>
        <p:txBody>
          <a:bodyPr>
            <a:normAutofit/>
          </a:bodyPr>
          <a:lstStyle/>
          <a:p>
            <a:pPr marL="341313" indent="-341313">
              <a:spcBef>
                <a:spcPts val="0"/>
              </a:spcBef>
              <a:buNone/>
            </a:pPr>
            <a:r>
              <a:rPr lang="en-US" sz="2400" dirty="0"/>
              <a:t>Strategies to prevent infection of a dialysis access site </a:t>
            </a:r>
            <a:r>
              <a:rPr lang="en-US" sz="2400" dirty="0" smtClean="0"/>
              <a:t>include</a:t>
            </a:r>
          </a:p>
          <a:p>
            <a:pPr marL="341313" indent="-341313">
              <a:spcBef>
                <a:spcPts val="0"/>
              </a:spcBef>
              <a:buNone/>
            </a:pPr>
            <a:r>
              <a:rPr lang="en-US" sz="2400" dirty="0" smtClean="0"/>
              <a:t>which </a:t>
            </a:r>
            <a:r>
              <a:rPr lang="en-US" sz="2400" dirty="0"/>
              <a:t>of the following: </a:t>
            </a:r>
          </a:p>
          <a:p>
            <a:pPr marL="341313" indent="-341313">
              <a:spcBef>
                <a:spcPts val="0"/>
              </a:spcBef>
              <a:buNone/>
            </a:pPr>
            <a:endParaRPr lang="en-US" sz="2400" dirty="0"/>
          </a:p>
          <a:p>
            <a:pPr marL="0" indent="0">
              <a:spcBef>
                <a:spcPts val="0"/>
              </a:spcBef>
              <a:buNone/>
            </a:pPr>
            <a:r>
              <a:rPr lang="en-US" sz="2400" b="1" dirty="0">
                <a:solidFill>
                  <a:srgbClr val="7030A0"/>
                </a:solidFill>
              </a:rPr>
              <a:t>1)</a:t>
            </a:r>
            <a:r>
              <a:rPr lang="en-US" sz="2400" b="1" dirty="0"/>
              <a:t> </a:t>
            </a:r>
            <a:r>
              <a:rPr lang="en-US" sz="2400" b="1" dirty="0">
                <a:solidFill>
                  <a:srgbClr val="7030A0"/>
                </a:solidFill>
              </a:rPr>
              <a:t>Use an </a:t>
            </a:r>
            <a:r>
              <a:rPr lang="en-US" sz="2400" b="1" dirty="0" err="1" smtClean="0">
                <a:solidFill>
                  <a:srgbClr val="7030A0"/>
                </a:solidFill>
              </a:rPr>
              <a:t>arterio</a:t>
            </a:r>
            <a:r>
              <a:rPr lang="en-US" sz="2400" b="1" dirty="0" smtClean="0">
                <a:solidFill>
                  <a:srgbClr val="7030A0"/>
                </a:solidFill>
              </a:rPr>
              <a:t>-venous </a:t>
            </a:r>
            <a:r>
              <a:rPr lang="en-US" sz="2400" b="1" dirty="0">
                <a:solidFill>
                  <a:srgbClr val="7030A0"/>
                </a:solidFill>
              </a:rPr>
              <a:t>(AV) graft if a fistula cannot be </a:t>
            </a:r>
            <a:br>
              <a:rPr lang="en-US" sz="2400" b="1" dirty="0">
                <a:solidFill>
                  <a:srgbClr val="7030A0"/>
                </a:solidFill>
              </a:rPr>
            </a:br>
            <a:r>
              <a:rPr lang="en-US" sz="2400" b="1" dirty="0">
                <a:solidFill>
                  <a:srgbClr val="7030A0"/>
                </a:solidFill>
              </a:rPr>
              <a:t>     established.</a:t>
            </a:r>
          </a:p>
          <a:p>
            <a:pPr marL="0" indent="0">
              <a:spcBef>
                <a:spcPts val="0"/>
              </a:spcBef>
              <a:buNone/>
            </a:pPr>
            <a:endParaRPr lang="en-US" sz="2400" b="1" dirty="0"/>
          </a:p>
          <a:p>
            <a:pPr marL="341313" indent="-341313">
              <a:spcBef>
                <a:spcPts val="0"/>
              </a:spcBef>
              <a:buNone/>
            </a:pPr>
            <a:r>
              <a:rPr lang="en-US" sz="2400" b="1" dirty="0">
                <a:solidFill>
                  <a:srgbClr val="7030A0"/>
                </a:solidFill>
              </a:rPr>
              <a:t>2)	Use a tunneled, cuffed catheter for acute dialysis, </a:t>
            </a:r>
            <a:br>
              <a:rPr lang="en-US" sz="2400" b="1" dirty="0">
                <a:solidFill>
                  <a:srgbClr val="7030A0"/>
                </a:solidFill>
              </a:rPr>
            </a:br>
            <a:r>
              <a:rPr lang="en-US" sz="2400" b="1" dirty="0">
                <a:solidFill>
                  <a:srgbClr val="7030A0"/>
                </a:solidFill>
              </a:rPr>
              <a:t>if use will be more than 3 weeks.</a:t>
            </a:r>
          </a:p>
          <a:p>
            <a:pPr marL="341313" indent="-341313">
              <a:spcBef>
                <a:spcPts val="0"/>
              </a:spcBef>
              <a:buNone/>
            </a:pPr>
            <a:endParaRPr lang="en-US" sz="2400" dirty="0"/>
          </a:p>
          <a:p>
            <a:pPr marL="341313" indent="-341313">
              <a:spcBef>
                <a:spcPts val="0"/>
              </a:spcBef>
              <a:buNone/>
            </a:pPr>
            <a:r>
              <a:rPr lang="en-US" sz="2400" dirty="0"/>
              <a:t>3)	Subclavian access is preferred over jugular options. </a:t>
            </a:r>
          </a:p>
          <a:p>
            <a:pPr marL="341313" indent="-341313">
              <a:spcBef>
                <a:spcPts val="0"/>
              </a:spcBef>
              <a:buNone/>
            </a:pPr>
            <a:endParaRPr lang="en-US" sz="2400" b="1" dirty="0"/>
          </a:p>
          <a:p>
            <a:pPr marL="341313" indent="-341313">
              <a:spcBef>
                <a:spcPts val="0"/>
              </a:spcBef>
              <a:buNone/>
            </a:pPr>
            <a:r>
              <a:rPr lang="en-US" sz="2400" b="1" dirty="0">
                <a:solidFill>
                  <a:srgbClr val="7030A0"/>
                </a:solidFill>
              </a:rPr>
              <a:t>4)	Use femoral catheters for no more than 5 days on </a:t>
            </a:r>
            <a:r>
              <a:rPr lang="en-US" sz="2400" b="1" dirty="0" smtClean="0">
                <a:solidFill>
                  <a:srgbClr val="7030A0"/>
                </a:solidFill>
              </a:rPr>
              <a:t>inpatients.</a:t>
            </a:r>
            <a:endParaRPr lang="en-US" sz="2400" b="1" dirty="0">
              <a:solidFill>
                <a:srgbClr val="7030A0"/>
              </a:solidFill>
            </a:endParaRPr>
          </a:p>
        </p:txBody>
      </p:sp>
    </p:spTree>
    <p:extLst>
      <p:ext uri="{BB962C8B-B14F-4D97-AF65-F5344CB8AC3E}">
        <p14:creationId xmlns:p14="http://schemas.microsoft.com/office/powerpoint/2010/main" val="10456379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610600" cy="838200"/>
          </a:xfrm>
        </p:spPr>
        <p:txBody>
          <a:bodyPr/>
          <a:lstStyle/>
          <a:p>
            <a:pPr algn="l"/>
            <a:r>
              <a:rPr lang="en-US" dirty="0" smtClean="0"/>
              <a:t>A1 Rationale</a:t>
            </a:r>
            <a:endParaRPr lang="en-US" dirty="0"/>
          </a:p>
        </p:txBody>
      </p:sp>
      <p:sp>
        <p:nvSpPr>
          <p:cNvPr id="3" name="Content Placeholder 2"/>
          <p:cNvSpPr>
            <a:spLocks noGrp="1"/>
          </p:cNvSpPr>
          <p:nvPr>
            <p:ph idx="1"/>
          </p:nvPr>
        </p:nvSpPr>
        <p:spPr>
          <a:xfrm>
            <a:off x="457200" y="1219200"/>
            <a:ext cx="8229600" cy="5410200"/>
          </a:xfrm>
        </p:spPr>
        <p:txBody>
          <a:bodyPr>
            <a:normAutofit/>
          </a:bodyPr>
          <a:lstStyle/>
          <a:p>
            <a:pPr marL="341313" indent="-341313">
              <a:spcBef>
                <a:spcPts val="0"/>
              </a:spcBef>
              <a:buNone/>
            </a:pPr>
            <a:r>
              <a:rPr lang="en-US" sz="2400" dirty="0"/>
              <a:t>Strategies to prevent infection of a dialysis access site include </a:t>
            </a:r>
            <a:endParaRPr lang="en-US" sz="2400" dirty="0" smtClean="0"/>
          </a:p>
          <a:p>
            <a:pPr marL="341313" indent="-341313">
              <a:spcBef>
                <a:spcPts val="0"/>
              </a:spcBef>
              <a:buNone/>
            </a:pPr>
            <a:r>
              <a:rPr lang="en-US" sz="2400" dirty="0" smtClean="0"/>
              <a:t>which </a:t>
            </a:r>
            <a:r>
              <a:rPr lang="en-US" sz="2400" dirty="0"/>
              <a:t>of the following: </a:t>
            </a:r>
          </a:p>
          <a:p>
            <a:pPr marL="341313" indent="-341313">
              <a:spcBef>
                <a:spcPts val="0"/>
              </a:spcBef>
              <a:buNone/>
            </a:pPr>
            <a:endParaRPr lang="en-US" sz="2400" dirty="0" smtClean="0"/>
          </a:p>
          <a:p>
            <a:pPr marL="0" indent="0">
              <a:spcBef>
                <a:spcPts val="0"/>
              </a:spcBef>
              <a:buNone/>
            </a:pPr>
            <a:r>
              <a:rPr lang="en-US" sz="2400" b="1" dirty="0" smtClean="0">
                <a:solidFill>
                  <a:srgbClr val="7030A0"/>
                </a:solidFill>
              </a:rPr>
              <a:t>What has a greater risk for bacteremia for the HD patient?</a:t>
            </a:r>
          </a:p>
          <a:p>
            <a:pPr>
              <a:spcBef>
                <a:spcPts val="0"/>
              </a:spcBef>
            </a:pPr>
            <a:r>
              <a:rPr lang="en-US" sz="2400" dirty="0" smtClean="0">
                <a:solidFill>
                  <a:srgbClr val="7030A0"/>
                </a:solidFill>
              </a:rPr>
              <a:t>HD Catheter vs AV Fistula?</a:t>
            </a:r>
          </a:p>
          <a:p>
            <a:pPr>
              <a:spcBef>
                <a:spcPts val="0"/>
              </a:spcBef>
            </a:pPr>
            <a:r>
              <a:rPr lang="en-US" sz="2400" dirty="0" smtClean="0">
                <a:solidFill>
                  <a:srgbClr val="7030A0"/>
                </a:solidFill>
              </a:rPr>
              <a:t>AV Fistula vs AV graft?</a:t>
            </a:r>
            <a:endParaRPr lang="en-US" sz="2400" dirty="0">
              <a:solidFill>
                <a:srgbClr val="7030A0"/>
              </a:solidFill>
            </a:endParaRPr>
          </a:p>
          <a:p>
            <a:pPr>
              <a:spcBef>
                <a:spcPts val="0"/>
              </a:spcBef>
            </a:pPr>
            <a:r>
              <a:rPr lang="en-US" sz="2400" dirty="0" smtClean="0">
                <a:solidFill>
                  <a:srgbClr val="7030A0"/>
                </a:solidFill>
              </a:rPr>
              <a:t>AV Fistula site: Upper Arm vs Thigh </a:t>
            </a:r>
          </a:p>
          <a:p>
            <a:pPr>
              <a:spcBef>
                <a:spcPts val="0"/>
              </a:spcBef>
            </a:pPr>
            <a:r>
              <a:rPr lang="en-US" sz="2400" dirty="0" smtClean="0">
                <a:solidFill>
                  <a:srgbClr val="7030A0"/>
                </a:solidFill>
              </a:rPr>
              <a:t>HD Catheters: </a:t>
            </a:r>
          </a:p>
          <a:p>
            <a:pPr>
              <a:spcBef>
                <a:spcPts val="0"/>
              </a:spcBef>
            </a:pPr>
            <a:r>
              <a:rPr lang="en-US" sz="2400" dirty="0" smtClean="0">
                <a:solidFill>
                  <a:srgbClr val="7030A0"/>
                </a:solidFill>
              </a:rPr>
              <a:t>Short Term HD vs Longer-Term HD</a:t>
            </a:r>
            <a:br>
              <a:rPr lang="en-US" sz="2400" dirty="0" smtClean="0">
                <a:solidFill>
                  <a:srgbClr val="7030A0"/>
                </a:solidFill>
              </a:rPr>
            </a:br>
            <a:r>
              <a:rPr lang="en-US" sz="2000" dirty="0" smtClean="0">
                <a:solidFill>
                  <a:srgbClr val="7030A0"/>
                </a:solidFill>
              </a:rPr>
              <a:t>Non-Tunneled, Non-Cuffed  vs.  Tunneled, Cuffed </a:t>
            </a:r>
          </a:p>
          <a:p>
            <a:pPr>
              <a:spcBef>
                <a:spcPts val="0"/>
              </a:spcBef>
            </a:pPr>
            <a:r>
              <a:rPr lang="en-US" sz="2400" dirty="0" smtClean="0">
                <a:solidFill>
                  <a:srgbClr val="7030A0"/>
                </a:solidFill>
              </a:rPr>
              <a:t>IJ vs Subclavian? </a:t>
            </a:r>
          </a:p>
          <a:p>
            <a:pPr>
              <a:spcBef>
                <a:spcPts val="0"/>
              </a:spcBef>
            </a:pPr>
            <a:r>
              <a:rPr lang="en-US" sz="2400" dirty="0" smtClean="0">
                <a:solidFill>
                  <a:srgbClr val="7030A0"/>
                </a:solidFill>
              </a:rPr>
              <a:t>Femoral lines 4 Ever?</a:t>
            </a:r>
            <a:br>
              <a:rPr lang="en-US" sz="2400" dirty="0" smtClean="0">
                <a:solidFill>
                  <a:srgbClr val="7030A0"/>
                </a:solidFill>
              </a:rPr>
            </a:br>
            <a:endParaRPr lang="en-US" sz="2400" dirty="0">
              <a:solidFill>
                <a:srgbClr val="7030A0"/>
              </a:solidFill>
            </a:endParaRPr>
          </a:p>
          <a:p>
            <a:pPr marL="0" indent="0">
              <a:spcBef>
                <a:spcPts val="0"/>
              </a:spcBef>
              <a:buNone/>
            </a:pPr>
            <a:r>
              <a:rPr lang="en-US" sz="2400" b="1" dirty="0" smtClean="0"/>
              <a:t>Bonus: </a:t>
            </a:r>
            <a:r>
              <a:rPr lang="en-US" sz="2400" dirty="0" smtClean="0"/>
              <a:t>When is a subclavian site not a subclavian site? </a:t>
            </a:r>
          </a:p>
        </p:txBody>
      </p:sp>
    </p:spTree>
    <p:extLst>
      <p:ext uri="{BB962C8B-B14F-4D97-AF65-F5344CB8AC3E}">
        <p14:creationId xmlns:p14="http://schemas.microsoft.com/office/powerpoint/2010/main" val="124916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barn(inVertical)">
                                      <p:cBhvr>
                                        <p:cTn id="12" dur="500"/>
                                        <p:tgtEl>
                                          <p:spTgt spid="3">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barn(inVertical)">
                                      <p:cBhvr>
                                        <p:cTn id="17" dur="500"/>
                                        <p:tgtEl>
                                          <p:spTgt spid="3">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barn(inVertical)">
                                      <p:cBhvr>
                                        <p:cTn id="22" dur="500"/>
                                        <p:tgtEl>
                                          <p:spTgt spid="3">
                                            <p:txEl>
                                              <p:pRg st="9"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barn(inVertical)">
                                      <p:cBhvr>
                                        <p:cTn id="27" dur="500"/>
                                        <p:tgtEl>
                                          <p:spTgt spid="3">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Effect transition="in" filter="fade">
                                      <p:cBhvr>
                                        <p:cTn id="32" dur="1000"/>
                                        <p:tgtEl>
                                          <p:spTgt spid="3">
                                            <p:txEl>
                                              <p:pRg st="11" end="11"/>
                                            </p:txEl>
                                          </p:spTgt>
                                        </p:tgtEl>
                                      </p:cBhvr>
                                    </p:animEffect>
                                    <p:anim calcmode="lin" valueType="num">
                                      <p:cBhvr>
                                        <p:cTn id="33"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
            <a:ext cx="8229600" cy="876300"/>
          </a:xfrm>
        </p:spPr>
        <p:txBody>
          <a:bodyPr/>
          <a:lstStyle/>
          <a:p>
            <a:pPr algn="l"/>
            <a:r>
              <a:rPr lang="en-US" dirty="0" smtClean="0"/>
              <a:t>Q2</a:t>
            </a:r>
            <a:endParaRPr lang="en-US" dirty="0"/>
          </a:p>
        </p:txBody>
      </p:sp>
      <p:sp>
        <p:nvSpPr>
          <p:cNvPr id="3" name="Content Placeholder 2"/>
          <p:cNvSpPr>
            <a:spLocks noGrp="1"/>
          </p:cNvSpPr>
          <p:nvPr>
            <p:ph idx="1"/>
          </p:nvPr>
        </p:nvSpPr>
        <p:spPr>
          <a:xfrm>
            <a:off x="457200" y="914400"/>
            <a:ext cx="8229600" cy="5715000"/>
          </a:xfrm>
        </p:spPr>
        <p:txBody>
          <a:bodyPr>
            <a:normAutofit/>
          </a:bodyPr>
          <a:lstStyle/>
          <a:p>
            <a:pPr marL="341313" indent="-341313">
              <a:buNone/>
            </a:pPr>
            <a:r>
              <a:rPr lang="en-US" sz="2400" dirty="0" smtClean="0"/>
              <a:t>As a time-saving measure, administrators in your hospital have</a:t>
            </a:r>
          </a:p>
          <a:p>
            <a:pPr marL="341313" indent="-341313">
              <a:buNone/>
            </a:pPr>
            <a:r>
              <a:rPr lang="en-US" sz="2400" dirty="0" smtClean="0"/>
              <a:t>suggested that endocavitary probes do not need to undergo high</a:t>
            </a:r>
          </a:p>
          <a:p>
            <a:pPr marL="341313" indent="-341313">
              <a:buNone/>
            </a:pPr>
            <a:r>
              <a:rPr lang="en-US" sz="2400" dirty="0" smtClean="0"/>
              <a:t>level disinfection because they are used with probe covers. </a:t>
            </a:r>
          </a:p>
          <a:p>
            <a:pPr marL="341313" indent="-341313">
              <a:buNone/>
            </a:pPr>
            <a:r>
              <a:rPr lang="en-US" sz="2400" dirty="0" smtClean="0"/>
              <a:t>How would you respond to this suggestion?</a:t>
            </a:r>
            <a:br>
              <a:rPr lang="en-US" sz="2400" dirty="0" smtClean="0"/>
            </a:br>
            <a:r>
              <a:rPr lang="en-US" sz="2400" dirty="0" smtClean="0"/>
              <a:t> </a:t>
            </a:r>
          </a:p>
          <a:p>
            <a:pPr marL="457200" indent="-457200">
              <a:buAutoNum type="alphaLcParenR"/>
            </a:pPr>
            <a:r>
              <a:rPr lang="en-US" sz="2400" dirty="0" smtClean="0"/>
              <a:t>Agree, because the probe cover prevents contact with mucous membranes and non-intact skin.</a:t>
            </a:r>
          </a:p>
          <a:p>
            <a:pPr marL="457200" indent="-457200">
              <a:buAutoNum type="alphaLcParenR"/>
            </a:pPr>
            <a:r>
              <a:rPr lang="en-US" sz="2400" dirty="0" smtClean="0"/>
              <a:t>Disagree, because the probe covers are not 100% reliable.</a:t>
            </a:r>
          </a:p>
          <a:p>
            <a:pPr marL="457200" indent="-457200">
              <a:buAutoNum type="alphaLcParenR"/>
            </a:pPr>
            <a:r>
              <a:rPr lang="en-US" sz="2400" dirty="0" smtClean="0"/>
              <a:t>Agree, because even without covers, the probes don’t have contact with mucous membranes and non-intact skin during use.</a:t>
            </a:r>
          </a:p>
          <a:p>
            <a:pPr marL="457200" indent="-457200">
              <a:buAutoNum type="alphaLcParenR"/>
            </a:pPr>
            <a:r>
              <a:rPr lang="en-US" sz="2400" dirty="0" smtClean="0"/>
              <a:t>Disagree, because switching from high level disinfection to low level disinfection will not save time.</a:t>
            </a:r>
          </a:p>
        </p:txBody>
      </p:sp>
    </p:spTree>
    <p:extLst>
      <p:ext uri="{BB962C8B-B14F-4D97-AF65-F5344CB8AC3E}">
        <p14:creationId xmlns:p14="http://schemas.microsoft.com/office/powerpoint/2010/main" val="15587847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458200" cy="533400"/>
          </a:xfrm>
        </p:spPr>
        <p:txBody>
          <a:bodyPr>
            <a:normAutofit fontScale="90000"/>
          </a:bodyPr>
          <a:lstStyle/>
          <a:p>
            <a:pPr algn="l"/>
            <a:r>
              <a:rPr lang="en-US" dirty="0" smtClean="0"/>
              <a:t>A2</a:t>
            </a:r>
            <a:endParaRPr lang="en-US" dirty="0"/>
          </a:p>
        </p:txBody>
      </p:sp>
      <p:sp>
        <p:nvSpPr>
          <p:cNvPr id="3" name="Content Placeholder 2"/>
          <p:cNvSpPr>
            <a:spLocks noGrp="1"/>
          </p:cNvSpPr>
          <p:nvPr>
            <p:ph idx="1"/>
          </p:nvPr>
        </p:nvSpPr>
        <p:spPr>
          <a:xfrm>
            <a:off x="76200" y="838200"/>
            <a:ext cx="8610600" cy="5791200"/>
          </a:xfrm>
        </p:spPr>
        <p:txBody>
          <a:bodyPr>
            <a:normAutofit/>
          </a:bodyPr>
          <a:lstStyle/>
          <a:p>
            <a:pPr marL="341313" indent="-341313">
              <a:buNone/>
            </a:pPr>
            <a:r>
              <a:rPr lang="en-US" sz="2400" dirty="0"/>
              <a:t>As a time-saving measure, Administrators in your hospital </a:t>
            </a:r>
            <a:r>
              <a:rPr lang="en-US" sz="2400" dirty="0" smtClean="0"/>
              <a:t>have</a:t>
            </a:r>
          </a:p>
          <a:p>
            <a:pPr marL="341313" indent="-341313">
              <a:buNone/>
            </a:pPr>
            <a:r>
              <a:rPr lang="en-US" sz="2400" dirty="0" smtClean="0"/>
              <a:t>suggested </a:t>
            </a:r>
            <a:r>
              <a:rPr lang="en-US" sz="2400" dirty="0"/>
              <a:t>that </a:t>
            </a:r>
            <a:r>
              <a:rPr lang="en-US" sz="2400" dirty="0" smtClean="0"/>
              <a:t>endocavitary probes </a:t>
            </a:r>
            <a:r>
              <a:rPr lang="en-US" sz="2400" dirty="0"/>
              <a:t>do not need to undergo high </a:t>
            </a:r>
            <a:endParaRPr lang="en-US" sz="2400" dirty="0" smtClean="0"/>
          </a:p>
          <a:p>
            <a:pPr marL="341313" indent="-341313">
              <a:buNone/>
            </a:pPr>
            <a:r>
              <a:rPr lang="en-US" sz="2400" dirty="0" smtClean="0"/>
              <a:t>Level disinfection </a:t>
            </a:r>
            <a:r>
              <a:rPr lang="en-US" sz="2400" dirty="0"/>
              <a:t>because they are used with probe covers. </a:t>
            </a:r>
            <a:endParaRPr lang="en-US" sz="2400" dirty="0" smtClean="0"/>
          </a:p>
          <a:p>
            <a:pPr marL="341313" indent="-341313">
              <a:buNone/>
            </a:pPr>
            <a:r>
              <a:rPr lang="en-US" sz="2400" dirty="0" smtClean="0"/>
              <a:t>How </a:t>
            </a:r>
            <a:r>
              <a:rPr lang="en-US" sz="2400" dirty="0"/>
              <a:t>would you respond to this suggestion</a:t>
            </a:r>
            <a:r>
              <a:rPr lang="en-US" sz="2400" dirty="0" smtClean="0"/>
              <a:t>?</a:t>
            </a:r>
            <a:br>
              <a:rPr lang="en-US" sz="2400" dirty="0" smtClean="0"/>
            </a:br>
            <a:r>
              <a:rPr lang="en-US" sz="2400" dirty="0" smtClean="0"/>
              <a:t> </a:t>
            </a:r>
            <a:endParaRPr lang="en-US" sz="2400" dirty="0"/>
          </a:p>
          <a:p>
            <a:pPr marL="457200" indent="-457200">
              <a:buAutoNum type="alphaLcParenR"/>
            </a:pPr>
            <a:r>
              <a:rPr lang="en-US" sz="2400" dirty="0"/>
              <a:t>Agree, because the probe cover prevents contact with mucous membranes and non-intact skin.</a:t>
            </a:r>
          </a:p>
          <a:p>
            <a:pPr marL="457200" indent="-457200">
              <a:buAutoNum type="alphaLcParenR"/>
            </a:pPr>
            <a:r>
              <a:rPr lang="en-US" sz="2400" b="1" dirty="0">
                <a:solidFill>
                  <a:srgbClr val="7030A0"/>
                </a:solidFill>
              </a:rPr>
              <a:t>Disagree, because the probe covers are not 100% reliable.</a:t>
            </a:r>
          </a:p>
          <a:p>
            <a:pPr marL="457200" indent="-457200">
              <a:buAutoNum type="alphaLcParenR"/>
            </a:pPr>
            <a:r>
              <a:rPr lang="en-US" sz="2400" dirty="0"/>
              <a:t>Agree, because even without covers, the probes don’t have contact with mucous membranes and non-intact skin during use.</a:t>
            </a:r>
          </a:p>
          <a:p>
            <a:pPr marL="457200" indent="-457200">
              <a:buAutoNum type="alphaLcParenR"/>
            </a:pPr>
            <a:r>
              <a:rPr lang="en-US" sz="2400" dirty="0"/>
              <a:t>Disagree, because switching from high level disinfection to low level disinfection will not save time.</a:t>
            </a:r>
          </a:p>
        </p:txBody>
      </p:sp>
    </p:spTree>
    <p:extLst>
      <p:ext uri="{BB962C8B-B14F-4D97-AF65-F5344CB8AC3E}">
        <p14:creationId xmlns:p14="http://schemas.microsoft.com/office/powerpoint/2010/main" val="35395330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762000"/>
          </a:xfrm>
        </p:spPr>
        <p:txBody>
          <a:bodyPr/>
          <a:lstStyle/>
          <a:p>
            <a:pPr algn="l"/>
            <a:r>
              <a:rPr lang="en-US" dirty="0" smtClean="0"/>
              <a:t>A2 Rationale</a:t>
            </a:r>
            <a:endParaRPr lang="en-US" dirty="0"/>
          </a:p>
        </p:txBody>
      </p:sp>
      <p:sp>
        <p:nvSpPr>
          <p:cNvPr id="3" name="Content Placeholder 2"/>
          <p:cNvSpPr>
            <a:spLocks noGrp="1"/>
          </p:cNvSpPr>
          <p:nvPr>
            <p:ph idx="1"/>
          </p:nvPr>
        </p:nvSpPr>
        <p:spPr>
          <a:xfrm>
            <a:off x="457200" y="1143000"/>
            <a:ext cx="8229600" cy="5486400"/>
          </a:xfrm>
        </p:spPr>
        <p:txBody>
          <a:bodyPr>
            <a:normAutofit lnSpcReduction="10000"/>
          </a:bodyPr>
          <a:lstStyle/>
          <a:p>
            <a:pPr marL="341313" indent="-341313">
              <a:buNone/>
            </a:pPr>
            <a:r>
              <a:rPr lang="en-US" sz="2400" dirty="0"/>
              <a:t>As a time-saving measure, Administrators in your hospital have suggested that vaginal probes do not need to undergo high level disinfection because they are used with probe covers. How would you respond to this suggestion? </a:t>
            </a:r>
          </a:p>
          <a:p>
            <a:r>
              <a:rPr lang="en-US" sz="2400" i="1" dirty="0" smtClean="0"/>
              <a:t>What is an example of an endocavitary probe?</a:t>
            </a:r>
          </a:p>
          <a:p>
            <a:r>
              <a:rPr lang="en-US" sz="2400" i="1" dirty="0" smtClean="0"/>
              <a:t>Can probe covers ever rip or tear? When?</a:t>
            </a:r>
          </a:p>
          <a:p>
            <a:r>
              <a:rPr lang="en-US" sz="2400" i="1" dirty="0" smtClean="0"/>
              <a:t>An IP philosophical question: Is anything in life ever “100%”? </a:t>
            </a:r>
          </a:p>
          <a:p>
            <a:pPr marL="0" indent="0">
              <a:buNone/>
            </a:pPr>
            <a:r>
              <a:rPr lang="en-US" sz="2400" i="1" dirty="0" smtClean="0"/>
              <a:t/>
            </a:r>
            <a:br>
              <a:rPr lang="en-US" sz="2400" i="1" dirty="0" smtClean="0"/>
            </a:br>
            <a:r>
              <a:rPr lang="en-US" sz="2400" b="1" i="1" dirty="0" smtClean="0"/>
              <a:t>Bonus Questions </a:t>
            </a:r>
          </a:p>
          <a:p>
            <a:pPr marL="0" indent="0">
              <a:buNone/>
            </a:pPr>
            <a:r>
              <a:rPr lang="en-US" sz="2400" i="1" dirty="0" smtClean="0"/>
              <a:t>What are examples of HLD used for probes?</a:t>
            </a:r>
          </a:p>
          <a:p>
            <a:pPr marL="0" indent="0">
              <a:buNone/>
            </a:pPr>
            <a:r>
              <a:rPr lang="en-US" sz="2400" i="1" dirty="0" smtClean="0"/>
              <a:t>What are examples of LLD? </a:t>
            </a:r>
            <a:br>
              <a:rPr lang="en-US" sz="2400" i="1" dirty="0" smtClean="0"/>
            </a:br>
            <a:r>
              <a:rPr lang="en-US" sz="2400" i="1" dirty="0" smtClean="0"/>
              <a:t>At what point in the cleaning process, if at all, can disinfectant wipes be used on soiled probes?</a:t>
            </a:r>
          </a:p>
          <a:p>
            <a:pPr marL="0" indent="0">
              <a:buNone/>
            </a:pPr>
            <a:r>
              <a:rPr lang="en-US" sz="2400" i="1" dirty="0" smtClean="0"/>
              <a:t>Where would you find what to use to clean a probe or scope? </a:t>
            </a:r>
          </a:p>
        </p:txBody>
      </p:sp>
    </p:spTree>
    <p:extLst>
      <p:ext uri="{BB962C8B-B14F-4D97-AF65-F5344CB8AC3E}">
        <p14:creationId xmlns:p14="http://schemas.microsoft.com/office/powerpoint/2010/main" val="35395330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762000"/>
          </a:xfrm>
        </p:spPr>
        <p:txBody>
          <a:bodyPr/>
          <a:lstStyle/>
          <a:p>
            <a:pPr algn="l"/>
            <a:r>
              <a:rPr lang="en-US" dirty="0" smtClean="0"/>
              <a:t>Q3</a:t>
            </a:r>
            <a:endParaRPr lang="en-US" dirty="0"/>
          </a:p>
        </p:txBody>
      </p:sp>
      <p:sp>
        <p:nvSpPr>
          <p:cNvPr id="3" name="Content Placeholder 2"/>
          <p:cNvSpPr>
            <a:spLocks noGrp="1"/>
          </p:cNvSpPr>
          <p:nvPr>
            <p:ph idx="1"/>
          </p:nvPr>
        </p:nvSpPr>
        <p:spPr>
          <a:xfrm>
            <a:off x="457200" y="1066800"/>
            <a:ext cx="8229600" cy="5410200"/>
          </a:xfrm>
        </p:spPr>
        <p:txBody>
          <a:bodyPr>
            <a:normAutofit/>
          </a:bodyPr>
          <a:lstStyle/>
          <a:p>
            <a:pPr marL="341313" indent="-341313">
              <a:buNone/>
            </a:pPr>
            <a:r>
              <a:rPr lang="en-US" sz="2400" dirty="0" smtClean="0"/>
              <a:t>Epidemic keratoconjunctivitis (EKC) is a viral conjunctivitis caused by a group of adenoviruses. Conjunctivitis is highly contagious and easily spread in ambulatory surgery settings. Recommended measures for control of these infections include:</a:t>
            </a:r>
          </a:p>
          <a:p>
            <a:pPr marL="457200" indent="-457200">
              <a:buAutoNum type="arabicPeriod"/>
            </a:pPr>
            <a:r>
              <a:rPr lang="en-US" sz="2400" dirty="0" smtClean="0"/>
              <a:t>Disinfection of tonometer tips in 3% hydrogen peroxide.</a:t>
            </a:r>
          </a:p>
          <a:p>
            <a:pPr marL="457200" indent="-457200">
              <a:buFont typeface="+mj-lt"/>
              <a:buAutoNum type="arabicPeriod"/>
            </a:pPr>
            <a:r>
              <a:rPr lang="en-US" sz="2400" dirty="0" smtClean="0"/>
              <a:t>Sterilize ophthalmoscopes between uses.</a:t>
            </a:r>
          </a:p>
          <a:p>
            <a:pPr marL="457200" indent="-457200">
              <a:buAutoNum type="arabicPeriod"/>
            </a:pPr>
            <a:r>
              <a:rPr lang="en-US" sz="2400" dirty="0" smtClean="0"/>
              <a:t>Disinfection of the procedure room.</a:t>
            </a:r>
          </a:p>
          <a:p>
            <a:pPr marL="457200" indent="-457200">
              <a:buAutoNum type="arabicPeriod"/>
            </a:pPr>
            <a:r>
              <a:rPr lang="en-US" sz="2400" dirty="0" smtClean="0"/>
              <a:t>Frequent hand hygiene.</a:t>
            </a:r>
            <a:br>
              <a:rPr lang="en-US" sz="2400" dirty="0" smtClean="0"/>
            </a:br>
            <a:endParaRPr lang="en-US" sz="2400" dirty="0"/>
          </a:p>
          <a:p>
            <a:pPr marL="0" indent="0">
              <a:buNone/>
            </a:pPr>
            <a:r>
              <a:rPr lang="en-US" sz="2400" dirty="0" smtClean="0"/>
              <a:t>a) </a:t>
            </a:r>
            <a:r>
              <a:rPr lang="en-US" sz="2800" dirty="0" smtClean="0"/>
              <a:t>2,3,4    b) 1,2,4   c) 1,3,4    d) 1,2,3,4</a:t>
            </a:r>
          </a:p>
        </p:txBody>
      </p:sp>
    </p:spTree>
    <p:extLst>
      <p:ext uri="{BB962C8B-B14F-4D97-AF65-F5344CB8AC3E}">
        <p14:creationId xmlns:p14="http://schemas.microsoft.com/office/powerpoint/2010/main" val="16987937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533400"/>
          </a:xfrm>
        </p:spPr>
        <p:txBody>
          <a:bodyPr>
            <a:normAutofit fontScale="90000"/>
          </a:bodyPr>
          <a:lstStyle/>
          <a:p>
            <a:pPr algn="l"/>
            <a:r>
              <a:rPr lang="en-US" dirty="0" smtClean="0"/>
              <a:t>A3</a:t>
            </a:r>
            <a:endParaRPr lang="en-US" dirty="0"/>
          </a:p>
        </p:txBody>
      </p:sp>
      <p:sp>
        <p:nvSpPr>
          <p:cNvPr id="3" name="Content Placeholder 2"/>
          <p:cNvSpPr>
            <a:spLocks noGrp="1"/>
          </p:cNvSpPr>
          <p:nvPr>
            <p:ph idx="1"/>
          </p:nvPr>
        </p:nvSpPr>
        <p:spPr>
          <a:xfrm>
            <a:off x="152400" y="838200"/>
            <a:ext cx="8534400" cy="5867400"/>
          </a:xfrm>
        </p:spPr>
        <p:txBody>
          <a:bodyPr>
            <a:normAutofit/>
          </a:bodyPr>
          <a:lstStyle/>
          <a:p>
            <a:pPr marL="341313" indent="-341313">
              <a:buNone/>
            </a:pPr>
            <a:r>
              <a:rPr lang="en-US" sz="2400" dirty="0"/>
              <a:t>Epidemic keratoconjunctivitis (EKC) is a viral conjunctivitis </a:t>
            </a:r>
            <a:r>
              <a:rPr lang="en-US" sz="2400" dirty="0" smtClean="0"/>
              <a:t>caused</a:t>
            </a:r>
          </a:p>
          <a:p>
            <a:pPr marL="341313" indent="-341313">
              <a:buNone/>
            </a:pPr>
            <a:r>
              <a:rPr lang="en-US" sz="2400" dirty="0" smtClean="0"/>
              <a:t>by </a:t>
            </a:r>
            <a:r>
              <a:rPr lang="en-US" sz="2400" dirty="0"/>
              <a:t>a group of adenoviruses. Conjunctivitis is highly contagious </a:t>
            </a:r>
            <a:endParaRPr lang="en-US" sz="2400" dirty="0" smtClean="0"/>
          </a:p>
          <a:p>
            <a:pPr marL="341313" indent="-341313">
              <a:buNone/>
            </a:pPr>
            <a:r>
              <a:rPr lang="en-US" sz="2400" dirty="0" smtClean="0"/>
              <a:t>and </a:t>
            </a:r>
            <a:r>
              <a:rPr lang="en-US" sz="2400" dirty="0"/>
              <a:t>easily spread in ambulatory surgery settings. </a:t>
            </a:r>
            <a:endParaRPr lang="en-US" sz="2400" dirty="0" smtClean="0"/>
          </a:p>
          <a:p>
            <a:pPr marL="341313" indent="-341313">
              <a:buNone/>
            </a:pPr>
            <a:r>
              <a:rPr lang="en-US" sz="2400" dirty="0" smtClean="0"/>
              <a:t>Recommended </a:t>
            </a:r>
            <a:r>
              <a:rPr lang="en-US" sz="2400" dirty="0"/>
              <a:t>measures for control of these infections include:</a:t>
            </a:r>
          </a:p>
          <a:p>
            <a:pPr marL="457200" indent="-457200">
              <a:buAutoNum type="arabicPeriod"/>
            </a:pPr>
            <a:r>
              <a:rPr lang="en-US" sz="2400" b="1" dirty="0">
                <a:solidFill>
                  <a:srgbClr val="7030A0"/>
                </a:solidFill>
              </a:rPr>
              <a:t>Disinfection of tonometer tips in 3% hydrogen peroxide</a:t>
            </a:r>
            <a:r>
              <a:rPr lang="en-US" sz="2400" dirty="0">
                <a:solidFill>
                  <a:srgbClr val="7030A0"/>
                </a:solidFill>
              </a:rPr>
              <a:t>.</a:t>
            </a:r>
          </a:p>
          <a:p>
            <a:pPr marL="457200" indent="-457200">
              <a:buFont typeface="+mj-lt"/>
              <a:buAutoNum type="arabicPeriod"/>
            </a:pPr>
            <a:r>
              <a:rPr lang="en-US" sz="2400" dirty="0"/>
              <a:t>Sterilize ophthalmoscopes between uses.</a:t>
            </a:r>
          </a:p>
          <a:p>
            <a:pPr marL="457200" indent="-457200">
              <a:buAutoNum type="arabicPeriod"/>
            </a:pPr>
            <a:r>
              <a:rPr lang="en-US" sz="2400" b="1" dirty="0">
                <a:solidFill>
                  <a:srgbClr val="7030A0"/>
                </a:solidFill>
              </a:rPr>
              <a:t>Disinfection of the procedure room.</a:t>
            </a:r>
          </a:p>
          <a:p>
            <a:pPr marL="457200" indent="-457200">
              <a:buAutoNum type="arabicPeriod"/>
            </a:pPr>
            <a:r>
              <a:rPr lang="en-US" sz="2400" b="1" dirty="0">
                <a:solidFill>
                  <a:srgbClr val="7030A0"/>
                </a:solidFill>
              </a:rPr>
              <a:t>Frequent hand hygiene.</a:t>
            </a:r>
            <a:r>
              <a:rPr lang="en-US" sz="2400" dirty="0"/>
              <a:t/>
            </a:r>
            <a:br>
              <a:rPr lang="en-US" sz="2400" dirty="0"/>
            </a:br>
            <a:endParaRPr lang="en-US" sz="2400" dirty="0"/>
          </a:p>
          <a:p>
            <a:pPr marL="0" indent="0">
              <a:buNone/>
            </a:pPr>
            <a:r>
              <a:rPr lang="en-US" sz="2800" dirty="0"/>
              <a:t>a) 2,3,4    b) 1,2,4   </a:t>
            </a:r>
            <a:r>
              <a:rPr lang="en-US" sz="2800" b="1" dirty="0">
                <a:solidFill>
                  <a:srgbClr val="7030A0"/>
                </a:solidFill>
              </a:rPr>
              <a:t>c) 1,3,4    </a:t>
            </a:r>
            <a:r>
              <a:rPr lang="en-US" sz="2800" dirty="0"/>
              <a:t>d) </a:t>
            </a:r>
            <a:r>
              <a:rPr lang="en-US" sz="2800" dirty="0" smtClean="0"/>
              <a:t>1,2,3,4</a:t>
            </a:r>
            <a:endParaRPr lang="en-US" sz="2800" dirty="0"/>
          </a:p>
        </p:txBody>
      </p:sp>
    </p:spTree>
    <p:extLst>
      <p:ext uri="{BB962C8B-B14F-4D97-AF65-F5344CB8AC3E}">
        <p14:creationId xmlns:p14="http://schemas.microsoft.com/office/powerpoint/2010/main" val="18721951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382000" cy="762000"/>
          </a:xfrm>
        </p:spPr>
        <p:txBody>
          <a:bodyPr/>
          <a:lstStyle/>
          <a:p>
            <a:pPr algn="l"/>
            <a:r>
              <a:rPr lang="en-US" dirty="0" smtClean="0"/>
              <a:t>Q3 Rationale</a:t>
            </a:r>
            <a:endParaRPr lang="en-US" dirty="0"/>
          </a:p>
        </p:txBody>
      </p:sp>
      <p:sp>
        <p:nvSpPr>
          <p:cNvPr id="3" name="Content Placeholder 2"/>
          <p:cNvSpPr>
            <a:spLocks noGrp="1"/>
          </p:cNvSpPr>
          <p:nvPr>
            <p:ph idx="1"/>
          </p:nvPr>
        </p:nvSpPr>
        <p:spPr>
          <a:xfrm>
            <a:off x="457200" y="838200"/>
            <a:ext cx="8229600" cy="5715000"/>
          </a:xfrm>
        </p:spPr>
        <p:txBody>
          <a:bodyPr>
            <a:normAutofit fontScale="92500" lnSpcReduction="10000"/>
          </a:bodyPr>
          <a:lstStyle/>
          <a:p>
            <a:pPr marL="0" indent="0">
              <a:buNone/>
            </a:pPr>
            <a:r>
              <a:rPr lang="en-US" sz="2400" dirty="0"/>
              <a:t>Epidemic keratoconjunctivitis (EKC) is a viral conjunctivitis caused by a group of adenoviruses. Conjunctivitis is highly contagious and easily spread in ambulatory surgery settings. Recommended measures for control of these infections </a:t>
            </a:r>
            <a:r>
              <a:rPr lang="en-US" sz="2400" dirty="0" smtClean="0"/>
              <a:t>include:</a:t>
            </a:r>
          </a:p>
          <a:p>
            <a:pPr marL="457200" indent="-457200">
              <a:buAutoNum type="arabicPeriod"/>
            </a:pPr>
            <a:r>
              <a:rPr lang="en-US" sz="2400" b="1" dirty="0" smtClean="0">
                <a:solidFill>
                  <a:srgbClr val="7030A0"/>
                </a:solidFill>
              </a:rPr>
              <a:t>Disinfection </a:t>
            </a:r>
            <a:r>
              <a:rPr lang="en-US" sz="2400" b="1" dirty="0">
                <a:solidFill>
                  <a:srgbClr val="7030A0"/>
                </a:solidFill>
              </a:rPr>
              <a:t>of tonometer tips in 3% hydrogen </a:t>
            </a:r>
            <a:r>
              <a:rPr lang="en-US" sz="2400" b="1" dirty="0" smtClean="0">
                <a:solidFill>
                  <a:srgbClr val="7030A0"/>
                </a:solidFill>
              </a:rPr>
              <a:t>peroxide</a:t>
            </a:r>
            <a:r>
              <a:rPr lang="en-US" sz="2400" dirty="0" smtClean="0">
                <a:solidFill>
                  <a:srgbClr val="7030A0"/>
                </a:solidFill>
              </a:rPr>
              <a:t> – Current CDC recommendations for disinfection of tonometer tips include a 5 to 10 minute soak in 3% hydrogen peroxide, 70% isopropyl alcohol, 70% ethyl alcohol, or in 5,000 ppm bleach.</a:t>
            </a:r>
            <a:endParaRPr lang="en-US" sz="2400" dirty="0">
              <a:solidFill>
                <a:srgbClr val="7030A0"/>
              </a:solidFill>
            </a:endParaRPr>
          </a:p>
          <a:p>
            <a:pPr marL="457200" indent="-457200">
              <a:buFont typeface="+mj-lt"/>
              <a:buAutoNum type="arabicPeriod"/>
            </a:pPr>
            <a:r>
              <a:rPr lang="en-US" sz="2400" dirty="0"/>
              <a:t>Sterilize ophthalmoscopes between </a:t>
            </a:r>
            <a:r>
              <a:rPr lang="en-US" sz="2400" dirty="0" smtClean="0"/>
              <a:t>uses – </a:t>
            </a:r>
            <a:r>
              <a:rPr lang="en-US" sz="2400" b="1" dirty="0" smtClean="0">
                <a:solidFill>
                  <a:srgbClr val="7030A0"/>
                </a:solidFill>
              </a:rPr>
              <a:t>Ophthalmoscopes should be wiped with 70% alcohol between patients</a:t>
            </a:r>
            <a:endParaRPr lang="en-US" sz="2400" b="1" dirty="0">
              <a:solidFill>
                <a:srgbClr val="7030A0"/>
              </a:solidFill>
            </a:endParaRPr>
          </a:p>
          <a:p>
            <a:pPr marL="457200" indent="-457200">
              <a:buAutoNum type="arabicPeriod"/>
            </a:pPr>
            <a:r>
              <a:rPr lang="en-US" sz="2400" b="1" dirty="0">
                <a:solidFill>
                  <a:srgbClr val="7030A0"/>
                </a:solidFill>
              </a:rPr>
              <a:t>Disinfection of the procedure </a:t>
            </a:r>
            <a:r>
              <a:rPr lang="en-US" sz="2400" b="1" dirty="0" smtClean="0">
                <a:solidFill>
                  <a:srgbClr val="7030A0"/>
                </a:solidFill>
              </a:rPr>
              <a:t>room – Yes!</a:t>
            </a:r>
            <a:endParaRPr lang="en-US" sz="2400" b="1" dirty="0">
              <a:solidFill>
                <a:srgbClr val="7030A0"/>
              </a:solidFill>
            </a:endParaRPr>
          </a:p>
          <a:p>
            <a:pPr marL="457200" indent="-457200">
              <a:buAutoNum type="arabicPeriod"/>
            </a:pPr>
            <a:r>
              <a:rPr lang="en-US" sz="2400" b="1" dirty="0">
                <a:solidFill>
                  <a:srgbClr val="7030A0"/>
                </a:solidFill>
              </a:rPr>
              <a:t>Frequent hand </a:t>
            </a:r>
            <a:r>
              <a:rPr lang="en-US" sz="2400" b="1" dirty="0" smtClean="0">
                <a:solidFill>
                  <a:srgbClr val="7030A0"/>
                </a:solidFill>
              </a:rPr>
              <a:t>hygiene – Prevention of EKC (and other bacteria/viruses) requires meticulous HH (S&amp;W or alcohol-based hand sanitizer) before and after each patient contact.</a:t>
            </a:r>
          </a:p>
          <a:p>
            <a:pPr marL="0" indent="0">
              <a:buNone/>
            </a:pPr>
            <a:r>
              <a:rPr lang="en-US" sz="2400" b="1" dirty="0" smtClean="0"/>
              <a:t>Bonus Questions</a:t>
            </a:r>
            <a:br>
              <a:rPr lang="en-US" sz="2400" b="1" dirty="0" smtClean="0"/>
            </a:br>
            <a:r>
              <a:rPr lang="en-US" sz="2400" dirty="0" smtClean="0"/>
              <a:t>Gloves or No Gloves for these procedures? </a:t>
            </a:r>
          </a:p>
          <a:p>
            <a:pPr marL="0" indent="0">
              <a:buNone/>
            </a:pPr>
            <a:r>
              <a:rPr lang="en-US" sz="2400" dirty="0" smtClean="0"/>
              <a:t>Are disposable tonometer tips available?</a:t>
            </a:r>
            <a:endParaRPr lang="en-US" sz="2400" dirty="0"/>
          </a:p>
        </p:txBody>
      </p:sp>
    </p:spTree>
    <p:extLst>
      <p:ext uri="{BB962C8B-B14F-4D97-AF65-F5344CB8AC3E}">
        <p14:creationId xmlns:p14="http://schemas.microsoft.com/office/powerpoint/2010/main" val="18721951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382000" cy="762000"/>
          </a:xfrm>
        </p:spPr>
        <p:txBody>
          <a:bodyPr/>
          <a:lstStyle/>
          <a:p>
            <a:pPr algn="l"/>
            <a:r>
              <a:rPr lang="en-US" smtClean="0"/>
              <a:t>Q4</a:t>
            </a:r>
            <a:endParaRPr lang="en-US" dirty="0"/>
          </a:p>
        </p:txBody>
      </p:sp>
      <p:sp>
        <p:nvSpPr>
          <p:cNvPr id="3" name="Content Placeholder 2"/>
          <p:cNvSpPr>
            <a:spLocks noGrp="1"/>
          </p:cNvSpPr>
          <p:nvPr>
            <p:ph idx="1"/>
          </p:nvPr>
        </p:nvSpPr>
        <p:spPr>
          <a:xfrm>
            <a:off x="457200" y="1143000"/>
            <a:ext cx="8229600" cy="4983163"/>
          </a:xfrm>
        </p:spPr>
        <p:txBody>
          <a:bodyPr>
            <a:normAutofit/>
          </a:bodyPr>
          <a:lstStyle/>
          <a:p>
            <a:pPr marL="341313" indent="-341313">
              <a:buNone/>
            </a:pPr>
            <a:r>
              <a:rPr lang="en-US" sz="2400" dirty="0" smtClean="0"/>
              <a:t>Infection of short-term intravenous devices is associated with all</a:t>
            </a:r>
          </a:p>
          <a:p>
            <a:pPr marL="341313" indent="-341313">
              <a:buNone/>
            </a:pPr>
            <a:r>
              <a:rPr lang="en-US" sz="2400" dirty="0" smtClean="0"/>
              <a:t>of the following, </a:t>
            </a:r>
            <a:r>
              <a:rPr lang="en-US" sz="2400" i="1" dirty="0" smtClean="0"/>
              <a:t>except</a:t>
            </a:r>
            <a:r>
              <a:rPr lang="en-US" sz="2400" dirty="0" smtClean="0"/>
              <a:t>:</a:t>
            </a:r>
            <a:br>
              <a:rPr lang="en-US" sz="2400" dirty="0" smtClean="0"/>
            </a:br>
            <a:endParaRPr lang="en-US" sz="2400" dirty="0" smtClean="0"/>
          </a:p>
          <a:p>
            <a:pPr marL="457200" indent="-457200">
              <a:buAutoNum type="alphaLcPeriod"/>
            </a:pPr>
            <a:r>
              <a:rPr lang="en-US" sz="2400" dirty="0" smtClean="0"/>
              <a:t>Percutaneous transmission during insertion.</a:t>
            </a:r>
          </a:p>
          <a:p>
            <a:pPr marL="457200" indent="-457200">
              <a:buAutoNum type="alphaLcPeriod"/>
            </a:pPr>
            <a:r>
              <a:rPr lang="en-US" sz="2400" dirty="0" smtClean="0"/>
              <a:t>Colonization of the catheter hub.</a:t>
            </a:r>
          </a:p>
          <a:p>
            <a:pPr marL="457200" indent="-457200">
              <a:buAutoNum type="alphaLcPeriod"/>
            </a:pPr>
            <a:r>
              <a:rPr lang="en-US" sz="2400" dirty="0" smtClean="0"/>
              <a:t>Extra-luminal transmission.</a:t>
            </a:r>
          </a:p>
          <a:p>
            <a:pPr marL="457200" indent="-457200">
              <a:buAutoNum type="alphaLcPeriod"/>
            </a:pPr>
            <a:r>
              <a:rPr lang="en-US" sz="2400" dirty="0" smtClean="0"/>
              <a:t>Contamination of IV fluids. </a:t>
            </a:r>
          </a:p>
        </p:txBody>
      </p:sp>
    </p:spTree>
    <p:extLst>
      <p:ext uri="{BB962C8B-B14F-4D97-AF65-F5344CB8AC3E}">
        <p14:creationId xmlns:p14="http://schemas.microsoft.com/office/powerpoint/2010/main" val="40370335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685800"/>
          </a:xfrm>
        </p:spPr>
        <p:txBody>
          <a:bodyPr>
            <a:normAutofit fontScale="90000"/>
          </a:bodyPr>
          <a:lstStyle/>
          <a:p>
            <a:pPr algn="l"/>
            <a:r>
              <a:rPr lang="en-US" dirty="0"/>
              <a:t>A</a:t>
            </a:r>
            <a:r>
              <a:rPr lang="en-US" dirty="0" smtClean="0"/>
              <a:t>4</a:t>
            </a:r>
            <a:endParaRPr lang="en-US" dirty="0"/>
          </a:p>
        </p:txBody>
      </p:sp>
      <p:sp>
        <p:nvSpPr>
          <p:cNvPr id="3" name="Content Placeholder 2"/>
          <p:cNvSpPr>
            <a:spLocks noGrp="1"/>
          </p:cNvSpPr>
          <p:nvPr>
            <p:ph idx="1"/>
          </p:nvPr>
        </p:nvSpPr>
        <p:spPr>
          <a:xfrm>
            <a:off x="457200" y="990600"/>
            <a:ext cx="8229600" cy="5135563"/>
          </a:xfrm>
        </p:spPr>
        <p:txBody>
          <a:bodyPr>
            <a:normAutofit/>
          </a:bodyPr>
          <a:lstStyle/>
          <a:p>
            <a:pPr marL="341313" indent="-341313">
              <a:buNone/>
            </a:pPr>
            <a:r>
              <a:rPr lang="en-US" sz="2400" dirty="0"/>
              <a:t>Infection of short-term intravenous devices is associated with all of the following, </a:t>
            </a:r>
            <a:r>
              <a:rPr lang="en-US" sz="2400" i="1" dirty="0"/>
              <a:t>except</a:t>
            </a:r>
            <a:r>
              <a:rPr lang="en-US" sz="2400" dirty="0"/>
              <a:t>:</a:t>
            </a:r>
            <a:br>
              <a:rPr lang="en-US" sz="2400" dirty="0"/>
            </a:br>
            <a:endParaRPr lang="en-US" sz="2400" dirty="0"/>
          </a:p>
          <a:p>
            <a:pPr marL="457200" indent="-457200">
              <a:buAutoNum type="alphaLcPeriod"/>
            </a:pPr>
            <a:r>
              <a:rPr lang="en-US" sz="2400" dirty="0"/>
              <a:t>Percutaneous transmission during insertion.</a:t>
            </a:r>
          </a:p>
          <a:p>
            <a:pPr marL="457200" indent="-457200">
              <a:buAutoNum type="alphaLcPeriod"/>
            </a:pPr>
            <a:r>
              <a:rPr lang="en-US" sz="2400" b="1" dirty="0">
                <a:solidFill>
                  <a:srgbClr val="7030A0"/>
                </a:solidFill>
              </a:rPr>
              <a:t>Colonization of the catheter hub.</a:t>
            </a:r>
          </a:p>
          <a:p>
            <a:pPr marL="457200" indent="-457200">
              <a:buAutoNum type="alphaLcPeriod"/>
            </a:pPr>
            <a:r>
              <a:rPr lang="en-US" sz="2400" dirty="0" smtClean="0"/>
              <a:t>Extra-luminal </a:t>
            </a:r>
            <a:r>
              <a:rPr lang="en-US" sz="2400" dirty="0"/>
              <a:t>transmission.</a:t>
            </a:r>
          </a:p>
          <a:p>
            <a:pPr marL="457200" indent="-457200">
              <a:buAutoNum type="alphaLcPeriod"/>
            </a:pPr>
            <a:r>
              <a:rPr lang="en-US" sz="2400" dirty="0"/>
              <a:t>Contamination of IV fluids. </a:t>
            </a:r>
          </a:p>
        </p:txBody>
      </p:sp>
    </p:spTree>
    <p:extLst>
      <p:ext uri="{BB962C8B-B14F-4D97-AF65-F5344CB8AC3E}">
        <p14:creationId xmlns:p14="http://schemas.microsoft.com/office/powerpoint/2010/main" val="6185616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458200" cy="990600"/>
          </a:xfrm>
        </p:spPr>
        <p:txBody>
          <a:bodyPr/>
          <a:lstStyle/>
          <a:p>
            <a:pPr algn="l"/>
            <a:r>
              <a:rPr lang="en-US" dirty="0" smtClean="0"/>
              <a:t>A4 Rationale</a:t>
            </a:r>
            <a:endParaRPr lang="en-US" dirty="0"/>
          </a:p>
        </p:txBody>
      </p:sp>
      <p:sp>
        <p:nvSpPr>
          <p:cNvPr id="3" name="Content Placeholder 2"/>
          <p:cNvSpPr>
            <a:spLocks noGrp="1"/>
          </p:cNvSpPr>
          <p:nvPr>
            <p:ph idx="1"/>
          </p:nvPr>
        </p:nvSpPr>
        <p:spPr>
          <a:xfrm>
            <a:off x="457200" y="1066800"/>
            <a:ext cx="8229600" cy="5486400"/>
          </a:xfrm>
        </p:spPr>
        <p:txBody>
          <a:bodyPr>
            <a:normAutofit fontScale="77500" lnSpcReduction="20000"/>
          </a:bodyPr>
          <a:lstStyle/>
          <a:p>
            <a:pPr marL="341313" indent="-341313">
              <a:buNone/>
            </a:pPr>
            <a:r>
              <a:rPr lang="en-US" sz="2800" dirty="0"/>
              <a:t>Infection of short-term intravenous devices is associated with all of </a:t>
            </a:r>
            <a:r>
              <a:rPr lang="en-US" sz="2800" dirty="0" smtClean="0"/>
              <a:t>the</a:t>
            </a:r>
          </a:p>
          <a:p>
            <a:pPr marL="341313" indent="-341313">
              <a:buNone/>
            </a:pPr>
            <a:r>
              <a:rPr lang="en-US" sz="2800" dirty="0" smtClean="0"/>
              <a:t>following</a:t>
            </a:r>
            <a:r>
              <a:rPr lang="en-US" sz="2800" dirty="0"/>
              <a:t>, </a:t>
            </a:r>
            <a:r>
              <a:rPr lang="en-US" sz="2800" b="1" i="1" dirty="0"/>
              <a:t>except</a:t>
            </a:r>
            <a:r>
              <a:rPr lang="en-US" sz="2800" dirty="0"/>
              <a:t>:</a:t>
            </a:r>
            <a:br>
              <a:rPr lang="en-US" sz="2800" dirty="0"/>
            </a:br>
            <a:endParaRPr lang="en-US" sz="2800" dirty="0"/>
          </a:p>
          <a:p>
            <a:pPr marL="457200" indent="-457200">
              <a:buAutoNum type="alphaLcPeriod"/>
            </a:pPr>
            <a:r>
              <a:rPr lang="en-US" sz="2800" dirty="0"/>
              <a:t>Percutaneous transmission during </a:t>
            </a:r>
            <a:r>
              <a:rPr lang="en-US" sz="2800" dirty="0" smtClean="0"/>
              <a:t>insertion – For most of these devices (PIVs, arterial catheters, some </a:t>
            </a:r>
            <a:r>
              <a:rPr lang="en-US" sz="2800" dirty="0" err="1" smtClean="0"/>
              <a:t>uncuffed</a:t>
            </a:r>
            <a:r>
              <a:rPr lang="en-US" sz="2800" dirty="0" smtClean="0"/>
              <a:t>, short-term CLs),  infections are from the insertion site. Bacteria gain entry at skin level, around the catheter insertion site.</a:t>
            </a:r>
            <a:endParaRPr lang="en-US" sz="2800" dirty="0"/>
          </a:p>
          <a:p>
            <a:pPr marL="457200" indent="-457200">
              <a:buAutoNum type="alphaLcPeriod"/>
            </a:pPr>
            <a:r>
              <a:rPr lang="en-US" sz="2800" b="1" dirty="0">
                <a:solidFill>
                  <a:srgbClr val="7030A0"/>
                </a:solidFill>
              </a:rPr>
              <a:t>Colonization of the catheter </a:t>
            </a:r>
            <a:r>
              <a:rPr lang="en-US" sz="2800" b="1" dirty="0" smtClean="0">
                <a:solidFill>
                  <a:srgbClr val="7030A0"/>
                </a:solidFill>
              </a:rPr>
              <a:t>hub – This usually occurs in Long-Term (&gt;10 days) central lines, i.e. PICCs, implanted ports, Hickman catheters. </a:t>
            </a:r>
            <a:endParaRPr lang="en-US" sz="2800" b="1" dirty="0">
              <a:solidFill>
                <a:srgbClr val="7030A0"/>
              </a:solidFill>
            </a:endParaRPr>
          </a:p>
          <a:p>
            <a:pPr marL="457200" indent="-457200">
              <a:buAutoNum type="alphaLcPeriod"/>
            </a:pPr>
            <a:r>
              <a:rPr lang="en-US" sz="2800" dirty="0"/>
              <a:t>Extra-luminal </a:t>
            </a:r>
            <a:r>
              <a:rPr lang="en-US" sz="2800" dirty="0" smtClean="0"/>
              <a:t>transmission – More likely to occur in PIVs.</a:t>
            </a:r>
            <a:endParaRPr lang="en-US" sz="2800" dirty="0"/>
          </a:p>
          <a:p>
            <a:pPr marL="457200" indent="-457200">
              <a:buAutoNum type="alphaLcPeriod"/>
            </a:pPr>
            <a:r>
              <a:rPr lang="en-US" sz="2800" dirty="0"/>
              <a:t>Contamination of IV </a:t>
            </a:r>
            <a:r>
              <a:rPr lang="en-US" sz="2800" dirty="0" smtClean="0"/>
              <a:t>fluids – Can happen. </a:t>
            </a:r>
            <a:endParaRPr lang="en-US" sz="2800" dirty="0"/>
          </a:p>
          <a:p>
            <a:pPr marL="0" indent="0">
              <a:buNone/>
            </a:pPr>
            <a:r>
              <a:rPr lang="en-US" sz="3100" b="1" dirty="0" smtClean="0"/>
              <a:t/>
            </a:r>
            <a:br>
              <a:rPr lang="en-US" sz="3100" b="1" dirty="0" smtClean="0"/>
            </a:br>
            <a:r>
              <a:rPr lang="en-US" sz="3100" b="1" dirty="0" smtClean="0"/>
              <a:t>Bonus</a:t>
            </a:r>
          </a:p>
          <a:p>
            <a:pPr marL="0" indent="0">
              <a:buNone/>
            </a:pPr>
            <a:r>
              <a:rPr lang="en-US" sz="2600" dirty="0" smtClean="0"/>
              <a:t>Is it a </a:t>
            </a:r>
            <a:r>
              <a:rPr lang="en-US" sz="2600" dirty="0"/>
              <a:t>PIV or a </a:t>
            </a:r>
            <a:r>
              <a:rPr lang="en-US" sz="2600" dirty="0" smtClean="0"/>
              <a:t>CL? PICC</a:t>
            </a:r>
          </a:p>
          <a:p>
            <a:pPr marL="0" indent="0">
              <a:buNone/>
            </a:pPr>
            <a:r>
              <a:rPr lang="en-US" sz="2600" dirty="0" smtClean="0"/>
              <a:t>Is it a </a:t>
            </a:r>
            <a:r>
              <a:rPr lang="en-US" sz="2600" dirty="0"/>
              <a:t>PIV or a </a:t>
            </a:r>
            <a:r>
              <a:rPr lang="en-US" sz="2600" dirty="0" smtClean="0"/>
              <a:t>CL? Midline</a:t>
            </a:r>
          </a:p>
          <a:p>
            <a:pPr marL="0" indent="0">
              <a:buNone/>
            </a:pPr>
            <a:r>
              <a:rPr lang="en-US" sz="2600" dirty="0" smtClean="0"/>
              <a:t>What is a potential problem with midlines?</a:t>
            </a:r>
          </a:p>
        </p:txBody>
      </p:sp>
    </p:spTree>
    <p:extLst>
      <p:ext uri="{BB962C8B-B14F-4D97-AF65-F5344CB8AC3E}">
        <p14:creationId xmlns:p14="http://schemas.microsoft.com/office/powerpoint/2010/main" val="6185616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458200" cy="533400"/>
          </a:xfrm>
        </p:spPr>
        <p:txBody>
          <a:bodyPr>
            <a:normAutofit fontScale="90000"/>
          </a:bodyPr>
          <a:lstStyle/>
          <a:p>
            <a:pPr algn="l"/>
            <a:r>
              <a:rPr lang="en-US" dirty="0" smtClean="0"/>
              <a:t>Q5</a:t>
            </a:r>
            <a:endParaRPr lang="en-US" dirty="0"/>
          </a:p>
        </p:txBody>
      </p:sp>
      <p:sp>
        <p:nvSpPr>
          <p:cNvPr id="3" name="Content Placeholder 2"/>
          <p:cNvSpPr>
            <a:spLocks noGrp="1"/>
          </p:cNvSpPr>
          <p:nvPr>
            <p:ph idx="1"/>
          </p:nvPr>
        </p:nvSpPr>
        <p:spPr>
          <a:xfrm>
            <a:off x="304800" y="609600"/>
            <a:ext cx="8382000" cy="4800600"/>
          </a:xfrm>
        </p:spPr>
        <p:txBody>
          <a:bodyPr>
            <a:normAutofit/>
          </a:bodyPr>
          <a:lstStyle/>
          <a:p>
            <a:pPr marL="341313" indent="-341313">
              <a:buNone/>
            </a:pPr>
            <a:r>
              <a:rPr lang="en-US" sz="2400" dirty="0" smtClean="0"/>
              <a:t>You are reviewing the below data from a cohort study that</a:t>
            </a:r>
          </a:p>
          <a:p>
            <a:pPr marL="341313" indent="-341313">
              <a:buNone/>
            </a:pPr>
            <a:r>
              <a:rPr lang="en-US" sz="2400" dirty="0" smtClean="0"/>
              <a:t>examined the relationship between VRE colonization and long-</a:t>
            </a:r>
          </a:p>
          <a:p>
            <a:pPr marL="341313" indent="-341313">
              <a:buNone/>
            </a:pPr>
            <a:r>
              <a:rPr lang="en-US" sz="2400" dirty="0" smtClean="0"/>
              <a:t>term care. What was the incidence density of VRE colonization </a:t>
            </a:r>
          </a:p>
          <a:p>
            <a:pPr marL="341313" indent="-341313">
              <a:buNone/>
            </a:pPr>
            <a:r>
              <a:rPr lang="en-US" sz="2400" dirty="0" smtClean="0"/>
              <a:t>in this study? </a:t>
            </a:r>
          </a:p>
          <a:p>
            <a:pPr marL="341313" indent="-341313">
              <a:buNone/>
            </a:pPr>
            <a:endParaRPr lang="en-US" sz="2400" dirty="0" smtClean="0"/>
          </a:p>
          <a:p>
            <a:pPr marL="341313" indent="-341313">
              <a:buNone/>
            </a:pPr>
            <a:endParaRPr lang="en-US" sz="2400" dirty="0"/>
          </a:p>
          <a:p>
            <a:pPr marL="341313" indent="-341313">
              <a:buNone/>
            </a:pPr>
            <a:endParaRPr lang="en-US" sz="2400" dirty="0" smtClean="0"/>
          </a:p>
          <a:p>
            <a:pPr marL="341313" indent="-341313">
              <a:buNone/>
            </a:pPr>
            <a:endParaRPr lang="en-US" sz="2400" dirty="0" smtClean="0"/>
          </a:p>
        </p:txBody>
      </p:sp>
      <p:graphicFrame>
        <p:nvGraphicFramePr>
          <p:cNvPr id="4" name="Table 3"/>
          <p:cNvGraphicFramePr>
            <a:graphicFrameLocks noGrp="1"/>
          </p:cNvGraphicFramePr>
          <p:nvPr>
            <p:extLst>
              <p:ext uri="{D42A27DB-BD31-4B8C-83A1-F6EECF244321}">
                <p14:modId xmlns:p14="http://schemas.microsoft.com/office/powerpoint/2010/main" val="2330105452"/>
              </p:ext>
            </p:extLst>
          </p:nvPr>
        </p:nvGraphicFramePr>
        <p:xfrm>
          <a:off x="304800" y="2590801"/>
          <a:ext cx="8458200" cy="3657598"/>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xmlns="" val="3834195518"/>
                    </a:ext>
                  </a:extLst>
                </a:gridCol>
                <a:gridCol w="4683703">
                  <a:extLst>
                    <a:ext uri="{9D8B030D-6E8A-4147-A177-3AD203B41FA5}">
                      <a16:colId xmlns:a16="http://schemas.microsoft.com/office/drawing/2014/main" xmlns="" val="3594178041"/>
                    </a:ext>
                  </a:extLst>
                </a:gridCol>
                <a:gridCol w="2402897">
                  <a:extLst>
                    <a:ext uri="{9D8B030D-6E8A-4147-A177-3AD203B41FA5}">
                      <a16:colId xmlns:a16="http://schemas.microsoft.com/office/drawing/2014/main" xmlns="" val="4117010347"/>
                    </a:ext>
                  </a:extLst>
                </a:gridCol>
              </a:tblGrid>
              <a:tr h="904203">
                <a:tc>
                  <a:txBody>
                    <a:bodyPr/>
                    <a:lstStyle/>
                    <a:p>
                      <a:pPr algn="ctr"/>
                      <a:r>
                        <a:rPr lang="en-US" dirty="0" smtClean="0"/>
                        <a:t>Participant</a:t>
                      </a:r>
                      <a:endParaRPr lang="en-US" dirty="0"/>
                    </a:p>
                  </a:txBody>
                  <a:tcPr anchor="ctr"/>
                </a:tc>
                <a:tc>
                  <a:txBody>
                    <a:bodyPr/>
                    <a:lstStyle/>
                    <a:p>
                      <a:pPr algn="ctr"/>
                      <a:r>
                        <a:rPr lang="en-US" dirty="0" smtClean="0"/>
                        <a:t>Person-Time observed</a:t>
                      </a:r>
                      <a:endParaRPr lang="en-US" dirty="0"/>
                    </a:p>
                  </a:txBody>
                  <a:tcPr anchor="ctr"/>
                </a:tc>
                <a:tc>
                  <a:txBody>
                    <a:bodyPr/>
                    <a:lstStyle/>
                    <a:p>
                      <a:pPr algn="ctr"/>
                      <a:r>
                        <a:rPr lang="en-US" dirty="0" smtClean="0"/>
                        <a:t>Colonized with VRE?</a:t>
                      </a:r>
                      <a:endParaRPr lang="en-US" dirty="0"/>
                    </a:p>
                  </a:txBody>
                  <a:tcPr anchor="ctr"/>
                </a:tc>
                <a:extLst>
                  <a:ext uri="{0D108BD9-81ED-4DB2-BD59-A6C34878D82A}">
                    <a16:rowId xmlns:a16="http://schemas.microsoft.com/office/drawing/2014/main" xmlns="" val="143227256"/>
                  </a:ext>
                </a:extLst>
              </a:tr>
              <a:tr h="550679">
                <a:tc>
                  <a:txBody>
                    <a:bodyPr/>
                    <a:lstStyle/>
                    <a:p>
                      <a:pPr algn="ctr"/>
                      <a:r>
                        <a:rPr lang="en-US" dirty="0" smtClean="0"/>
                        <a:t>1</a:t>
                      </a:r>
                      <a:endParaRPr lang="en-US" dirty="0"/>
                    </a:p>
                  </a:txBody>
                  <a:tcPr anchor="ctr"/>
                </a:tc>
                <a:tc>
                  <a:txBody>
                    <a:bodyPr/>
                    <a:lstStyle/>
                    <a:p>
                      <a:pPr algn="ctr"/>
                      <a:r>
                        <a:rPr lang="en-US" dirty="0" smtClean="0"/>
                        <a:t>6 months</a:t>
                      </a:r>
                      <a:endParaRPr lang="en-US" dirty="0"/>
                    </a:p>
                  </a:txBody>
                  <a:tcPr/>
                </a:tc>
                <a:tc>
                  <a:txBody>
                    <a:bodyPr/>
                    <a:lstStyle/>
                    <a:p>
                      <a:pPr algn="ctr"/>
                      <a:r>
                        <a:rPr lang="en-US" dirty="0" smtClean="0"/>
                        <a:t>Yes</a:t>
                      </a:r>
                      <a:endParaRPr lang="en-US" dirty="0"/>
                    </a:p>
                  </a:txBody>
                  <a:tcPr/>
                </a:tc>
                <a:extLst>
                  <a:ext uri="{0D108BD9-81ED-4DB2-BD59-A6C34878D82A}">
                    <a16:rowId xmlns:a16="http://schemas.microsoft.com/office/drawing/2014/main" xmlns="" val="1116605399"/>
                  </a:ext>
                </a:extLst>
              </a:tr>
              <a:tr h="550679">
                <a:tc>
                  <a:txBody>
                    <a:bodyPr/>
                    <a:lstStyle/>
                    <a:p>
                      <a:pPr algn="ctr"/>
                      <a:r>
                        <a:rPr lang="en-US" dirty="0" smtClean="0"/>
                        <a:t>2</a:t>
                      </a:r>
                      <a:endParaRPr lang="en-US" dirty="0"/>
                    </a:p>
                  </a:txBody>
                  <a:tcPr anchor="ctr"/>
                </a:tc>
                <a:tc>
                  <a:txBody>
                    <a:bodyPr/>
                    <a:lstStyle/>
                    <a:p>
                      <a:pPr algn="ctr"/>
                      <a:r>
                        <a:rPr lang="en-US" dirty="0" smtClean="0"/>
                        <a:t>1 year</a:t>
                      </a:r>
                      <a:endParaRPr lang="en-US" dirty="0"/>
                    </a:p>
                  </a:txBody>
                  <a:tcPr/>
                </a:tc>
                <a:tc>
                  <a:txBody>
                    <a:bodyPr/>
                    <a:lstStyle/>
                    <a:p>
                      <a:pPr algn="ctr"/>
                      <a:r>
                        <a:rPr lang="en-US" dirty="0" smtClean="0"/>
                        <a:t>Yes</a:t>
                      </a:r>
                      <a:endParaRPr lang="en-US" dirty="0"/>
                    </a:p>
                  </a:txBody>
                  <a:tcPr/>
                </a:tc>
                <a:extLst>
                  <a:ext uri="{0D108BD9-81ED-4DB2-BD59-A6C34878D82A}">
                    <a16:rowId xmlns:a16="http://schemas.microsoft.com/office/drawing/2014/main" xmlns="" val="1586544946"/>
                  </a:ext>
                </a:extLst>
              </a:tr>
              <a:tr h="550679">
                <a:tc>
                  <a:txBody>
                    <a:bodyPr/>
                    <a:lstStyle/>
                    <a:p>
                      <a:pPr algn="ctr"/>
                      <a:r>
                        <a:rPr lang="en-US" dirty="0" smtClean="0"/>
                        <a:t>3</a:t>
                      </a:r>
                      <a:endParaRPr lang="en-US" dirty="0"/>
                    </a:p>
                  </a:txBody>
                  <a:tcPr anchor="ctr"/>
                </a:tc>
                <a:tc>
                  <a:txBody>
                    <a:bodyPr/>
                    <a:lstStyle/>
                    <a:p>
                      <a:pPr algn="ctr"/>
                      <a:r>
                        <a:rPr lang="en-US" dirty="0" smtClean="0"/>
                        <a:t>3 months</a:t>
                      </a:r>
                      <a:endParaRPr lang="en-US" dirty="0"/>
                    </a:p>
                  </a:txBody>
                  <a:tcPr/>
                </a:tc>
                <a:tc>
                  <a:txBody>
                    <a:bodyPr/>
                    <a:lstStyle/>
                    <a:p>
                      <a:pPr algn="ctr"/>
                      <a:r>
                        <a:rPr lang="en-US" dirty="0" smtClean="0"/>
                        <a:t>No</a:t>
                      </a:r>
                      <a:endParaRPr lang="en-US" dirty="0"/>
                    </a:p>
                  </a:txBody>
                  <a:tcPr/>
                </a:tc>
                <a:extLst>
                  <a:ext uri="{0D108BD9-81ED-4DB2-BD59-A6C34878D82A}">
                    <a16:rowId xmlns:a16="http://schemas.microsoft.com/office/drawing/2014/main" xmlns="" val="3268512876"/>
                  </a:ext>
                </a:extLst>
              </a:tr>
              <a:tr h="550679">
                <a:tc>
                  <a:txBody>
                    <a:bodyPr/>
                    <a:lstStyle/>
                    <a:p>
                      <a:pPr algn="ctr"/>
                      <a:r>
                        <a:rPr lang="en-US" dirty="0" smtClean="0"/>
                        <a:t>4</a:t>
                      </a:r>
                      <a:endParaRPr lang="en-US" dirty="0"/>
                    </a:p>
                  </a:txBody>
                  <a:tcPr anchor="ctr"/>
                </a:tc>
                <a:tc>
                  <a:txBody>
                    <a:bodyPr/>
                    <a:lstStyle/>
                    <a:p>
                      <a:pPr algn="ctr"/>
                      <a:r>
                        <a:rPr lang="en-US" dirty="0" smtClean="0"/>
                        <a:t>1.5 years</a:t>
                      </a:r>
                      <a:endParaRPr lang="en-US" dirty="0"/>
                    </a:p>
                  </a:txBody>
                  <a:tcPr/>
                </a:tc>
                <a:tc>
                  <a:txBody>
                    <a:bodyPr/>
                    <a:lstStyle/>
                    <a:p>
                      <a:pPr algn="ctr"/>
                      <a:r>
                        <a:rPr lang="en-US" dirty="0" smtClean="0"/>
                        <a:t>Yes</a:t>
                      </a:r>
                      <a:endParaRPr lang="en-US" dirty="0"/>
                    </a:p>
                  </a:txBody>
                  <a:tcPr/>
                </a:tc>
                <a:extLst>
                  <a:ext uri="{0D108BD9-81ED-4DB2-BD59-A6C34878D82A}">
                    <a16:rowId xmlns:a16="http://schemas.microsoft.com/office/drawing/2014/main" xmlns="" val="1387815055"/>
                  </a:ext>
                </a:extLst>
              </a:tr>
              <a:tr h="550679">
                <a:tc>
                  <a:txBody>
                    <a:bodyPr/>
                    <a:lstStyle/>
                    <a:p>
                      <a:pPr algn="ctr"/>
                      <a:r>
                        <a:rPr lang="en-US" dirty="0" smtClean="0"/>
                        <a:t>5</a:t>
                      </a:r>
                      <a:endParaRPr lang="en-US" dirty="0"/>
                    </a:p>
                  </a:txBody>
                  <a:tcPr anchor="ctr"/>
                </a:tc>
                <a:tc>
                  <a:txBody>
                    <a:bodyPr/>
                    <a:lstStyle/>
                    <a:p>
                      <a:pPr algn="ctr"/>
                      <a:r>
                        <a:rPr lang="en-US" dirty="0" smtClean="0"/>
                        <a:t>9 months</a:t>
                      </a:r>
                      <a:endParaRPr lang="en-US" dirty="0"/>
                    </a:p>
                  </a:txBody>
                  <a:tcPr/>
                </a:tc>
                <a:tc>
                  <a:txBody>
                    <a:bodyPr/>
                    <a:lstStyle/>
                    <a:p>
                      <a:pPr algn="ctr"/>
                      <a:r>
                        <a:rPr lang="en-US" dirty="0" smtClean="0"/>
                        <a:t>No</a:t>
                      </a:r>
                      <a:endParaRPr lang="en-US" dirty="0"/>
                    </a:p>
                  </a:txBody>
                  <a:tcPr/>
                </a:tc>
                <a:extLst>
                  <a:ext uri="{0D108BD9-81ED-4DB2-BD59-A6C34878D82A}">
                    <a16:rowId xmlns:a16="http://schemas.microsoft.com/office/drawing/2014/main" xmlns="" val="1451459402"/>
                  </a:ext>
                </a:extLst>
              </a:tr>
            </a:tbl>
          </a:graphicData>
        </a:graphic>
      </p:graphicFrame>
    </p:spTree>
    <p:extLst>
      <p:ext uri="{BB962C8B-B14F-4D97-AF65-F5344CB8AC3E}">
        <p14:creationId xmlns:p14="http://schemas.microsoft.com/office/powerpoint/2010/main" val="1552813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382000" cy="1066800"/>
          </a:xfrm>
        </p:spPr>
        <p:txBody>
          <a:bodyPr/>
          <a:lstStyle/>
          <a:p>
            <a:pPr algn="l"/>
            <a:r>
              <a:rPr lang="en-US" dirty="0" smtClean="0"/>
              <a:t>Q5 Continued…</a:t>
            </a:r>
            <a:endParaRPr lang="en-US" dirty="0"/>
          </a:p>
        </p:txBody>
      </p:sp>
      <p:sp>
        <p:nvSpPr>
          <p:cNvPr id="3" name="Content Placeholder 2"/>
          <p:cNvSpPr>
            <a:spLocks noGrp="1"/>
          </p:cNvSpPr>
          <p:nvPr>
            <p:ph idx="1"/>
          </p:nvPr>
        </p:nvSpPr>
        <p:spPr>
          <a:xfrm>
            <a:off x="457200" y="1066800"/>
            <a:ext cx="8229600" cy="5059363"/>
          </a:xfrm>
        </p:spPr>
        <p:txBody>
          <a:bodyPr>
            <a:normAutofit/>
          </a:bodyPr>
          <a:lstStyle/>
          <a:p>
            <a:pPr marL="457200" indent="-457200">
              <a:buAutoNum type="alphaLcPeriod"/>
            </a:pPr>
            <a:r>
              <a:rPr lang="en-US" sz="2400" dirty="0" smtClean="0"/>
              <a:t>Three cases/ 4 person-years</a:t>
            </a:r>
          </a:p>
          <a:p>
            <a:pPr marL="457200" indent="-457200">
              <a:buAutoNum type="alphaLcPeriod"/>
            </a:pPr>
            <a:r>
              <a:rPr lang="en-US" sz="2400" dirty="0" smtClean="0"/>
              <a:t>Five cases/ 4 person-years</a:t>
            </a:r>
          </a:p>
          <a:p>
            <a:pPr marL="457200" indent="-457200">
              <a:buAutoNum type="alphaLcPeriod"/>
            </a:pPr>
            <a:r>
              <a:rPr lang="en-US" sz="2400" dirty="0" smtClean="0"/>
              <a:t>Three cases/ 3 person-years</a:t>
            </a:r>
          </a:p>
          <a:p>
            <a:pPr marL="457200" indent="-457200">
              <a:buAutoNum type="alphaLcPeriod"/>
            </a:pPr>
            <a:r>
              <a:rPr lang="en-US" sz="2400" dirty="0" smtClean="0"/>
              <a:t>Two cases/ 1 person-years</a:t>
            </a:r>
          </a:p>
          <a:p>
            <a:pPr marL="457200" indent="-457200">
              <a:buAutoNum type="alphaLcPeriod"/>
            </a:pPr>
            <a:endParaRPr lang="en-US" sz="2400" dirty="0"/>
          </a:p>
          <a:p>
            <a:pPr marL="0" indent="0">
              <a:buNone/>
            </a:pPr>
            <a:endParaRPr lang="en-US" sz="2400" dirty="0" smtClean="0"/>
          </a:p>
        </p:txBody>
      </p:sp>
      <p:pic>
        <p:nvPicPr>
          <p:cNvPr id="4" name="Picture 3"/>
          <p:cNvPicPr>
            <a:picLocks noChangeAspect="1"/>
          </p:cNvPicPr>
          <p:nvPr/>
        </p:nvPicPr>
        <p:blipFill>
          <a:blip r:embed="rId2"/>
          <a:stretch>
            <a:fillRect/>
          </a:stretch>
        </p:blipFill>
        <p:spPr>
          <a:xfrm>
            <a:off x="304800" y="3124200"/>
            <a:ext cx="7859147" cy="3505200"/>
          </a:xfrm>
          <a:prstGeom prst="rect">
            <a:avLst/>
          </a:prstGeom>
        </p:spPr>
      </p:pic>
    </p:spTree>
    <p:extLst>
      <p:ext uri="{BB962C8B-B14F-4D97-AF65-F5344CB8AC3E}">
        <p14:creationId xmlns:p14="http://schemas.microsoft.com/office/powerpoint/2010/main" val="3661180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762000"/>
          </a:xfrm>
        </p:spPr>
        <p:txBody>
          <a:bodyPr/>
          <a:lstStyle/>
          <a:p>
            <a:pPr algn="l"/>
            <a:r>
              <a:rPr lang="en-US" dirty="0" smtClean="0"/>
              <a:t>A5 Answer</a:t>
            </a:r>
            <a:endParaRPr lang="en-US" dirty="0"/>
          </a:p>
        </p:txBody>
      </p:sp>
      <p:sp>
        <p:nvSpPr>
          <p:cNvPr id="3" name="Content Placeholder 2"/>
          <p:cNvSpPr>
            <a:spLocks noGrp="1"/>
          </p:cNvSpPr>
          <p:nvPr>
            <p:ph idx="1"/>
          </p:nvPr>
        </p:nvSpPr>
        <p:spPr>
          <a:xfrm>
            <a:off x="457200" y="1066800"/>
            <a:ext cx="8229600" cy="5486400"/>
          </a:xfrm>
        </p:spPr>
        <p:txBody>
          <a:bodyPr>
            <a:normAutofit/>
          </a:bodyPr>
          <a:lstStyle/>
          <a:p>
            <a:pPr marL="457200" indent="-457200">
              <a:buAutoNum type="alphaLcPeriod"/>
            </a:pPr>
            <a:r>
              <a:rPr lang="en-US" sz="2400" b="1" dirty="0">
                <a:solidFill>
                  <a:schemeClr val="accent4">
                    <a:lumMod val="75000"/>
                  </a:schemeClr>
                </a:solidFill>
              </a:rPr>
              <a:t>Three cases/ 4 person-years</a:t>
            </a:r>
          </a:p>
          <a:p>
            <a:pPr marL="457200" indent="-457200">
              <a:buAutoNum type="alphaLcPeriod"/>
            </a:pPr>
            <a:r>
              <a:rPr lang="en-US" sz="2400" dirty="0"/>
              <a:t>Five cases/ 4 person-years</a:t>
            </a:r>
          </a:p>
          <a:p>
            <a:pPr marL="457200" indent="-457200">
              <a:buAutoNum type="alphaLcPeriod"/>
            </a:pPr>
            <a:r>
              <a:rPr lang="en-US" sz="2400" dirty="0"/>
              <a:t>Three cases/ 3 person-years</a:t>
            </a:r>
          </a:p>
          <a:p>
            <a:pPr marL="457200" indent="-457200">
              <a:buAutoNum type="alphaLcPeriod"/>
            </a:pPr>
            <a:r>
              <a:rPr lang="en-US" sz="2400" dirty="0"/>
              <a:t>Two cases/ 1 person-years</a:t>
            </a:r>
          </a:p>
          <a:p>
            <a:pPr marL="341313" indent="-341313">
              <a:buNone/>
            </a:pPr>
            <a:endParaRPr lang="en-US" sz="2400" b="1" dirty="0" smtClean="0">
              <a:solidFill>
                <a:srgbClr val="7030A0"/>
              </a:solidFill>
            </a:endParaRPr>
          </a:p>
        </p:txBody>
      </p:sp>
      <p:pic>
        <p:nvPicPr>
          <p:cNvPr id="4" name="Picture 3"/>
          <p:cNvPicPr>
            <a:picLocks noChangeAspect="1"/>
          </p:cNvPicPr>
          <p:nvPr/>
        </p:nvPicPr>
        <p:blipFill>
          <a:blip r:embed="rId3"/>
          <a:stretch>
            <a:fillRect/>
          </a:stretch>
        </p:blipFill>
        <p:spPr>
          <a:xfrm>
            <a:off x="457200" y="3048000"/>
            <a:ext cx="7772400" cy="3382963"/>
          </a:xfrm>
          <a:prstGeom prst="rect">
            <a:avLst/>
          </a:prstGeom>
        </p:spPr>
      </p:pic>
    </p:spTree>
    <p:extLst>
      <p:ext uri="{BB962C8B-B14F-4D97-AF65-F5344CB8AC3E}">
        <p14:creationId xmlns:p14="http://schemas.microsoft.com/office/powerpoint/2010/main" val="3661180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533400"/>
          </a:xfrm>
        </p:spPr>
        <p:txBody>
          <a:bodyPr>
            <a:normAutofit fontScale="90000"/>
          </a:bodyPr>
          <a:lstStyle/>
          <a:p>
            <a:pPr algn="l"/>
            <a:r>
              <a:rPr lang="en-US" dirty="0" smtClean="0"/>
              <a:t>A5 Rationale</a:t>
            </a:r>
            <a:endParaRPr lang="en-US" dirty="0"/>
          </a:p>
        </p:txBody>
      </p:sp>
      <p:sp>
        <p:nvSpPr>
          <p:cNvPr id="3" name="Content Placeholder 2"/>
          <p:cNvSpPr>
            <a:spLocks noGrp="1"/>
          </p:cNvSpPr>
          <p:nvPr>
            <p:ph idx="1"/>
          </p:nvPr>
        </p:nvSpPr>
        <p:spPr>
          <a:xfrm>
            <a:off x="190500" y="762000"/>
            <a:ext cx="8458200" cy="5973762"/>
          </a:xfrm>
        </p:spPr>
        <p:txBody>
          <a:bodyPr>
            <a:normAutofit/>
          </a:bodyPr>
          <a:lstStyle/>
          <a:p>
            <a:pPr marL="341313" indent="-341313">
              <a:buNone/>
            </a:pPr>
            <a:r>
              <a:rPr lang="en-US" sz="2400" dirty="0" smtClean="0"/>
              <a:t>Incidence density is the total number of new cases over the period</a:t>
            </a:r>
          </a:p>
          <a:p>
            <a:pPr marL="341313" indent="-341313">
              <a:buNone/>
            </a:pPr>
            <a:r>
              <a:rPr lang="en-US" sz="2400" dirty="0" smtClean="0"/>
              <a:t>of time that each participant was observed during the study </a:t>
            </a:r>
          </a:p>
          <a:p>
            <a:pPr marL="341313" indent="-341313">
              <a:buNone/>
            </a:pPr>
            <a:r>
              <a:rPr lang="en-US" sz="2400" dirty="0" smtClean="0"/>
              <a:t>period. </a:t>
            </a:r>
          </a:p>
          <a:p>
            <a:pPr marL="341313" indent="-341313">
              <a:buNone/>
            </a:pPr>
            <a:r>
              <a:rPr lang="en-US" sz="2400" dirty="0" smtClean="0"/>
              <a:t>What is the Numerator here? # of new cases of VRE colonization</a:t>
            </a:r>
          </a:p>
          <a:p>
            <a:pPr marL="341313" indent="-341313">
              <a:buNone/>
            </a:pPr>
            <a:r>
              <a:rPr lang="en-US" sz="2400" dirty="0" smtClean="0"/>
              <a:t>What is the Denominator? How do you calculate Person-Years??</a:t>
            </a:r>
          </a:p>
          <a:p>
            <a:pPr marL="341313" indent="-341313">
              <a:buNone/>
            </a:pPr>
            <a:r>
              <a:rPr lang="en-US" sz="2400" dirty="0" smtClean="0"/>
              <a:t>PTSD Question: What is the LCD (lowest common denominator)?</a:t>
            </a:r>
          </a:p>
        </p:txBody>
      </p:sp>
      <p:pic>
        <p:nvPicPr>
          <p:cNvPr id="4" name="Picture 3"/>
          <p:cNvPicPr>
            <a:picLocks noChangeAspect="1"/>
          </p:cNvPicPr>
          <p:nvPr/>
        </p:nvPicPr>
        <p:blipFill>
          <a:blip r:embed="rId3"/>
          <a:stretch>
            <a:fillRect/>
          </a:stretch>
        </p:blipFill>
        <p:spPr>
          <a:xfrm>
            <a:off x="914400" y="3581400"/>
            <a:ext cx="6477000" cy="3154362"/>
          </a:xfrm>
          <a:prstGeom prst="rect">
            <a:avLst/>
          </a:prstGeom>
        </p:spPr>
      </p:pic>
    </p:spTree>
    <p:extLst>
      <p:ext uri="{BB962C8B-B14F-4D97-AF65-F5344CB8AC3E}">
        <p14:creationId xmlns:p14="http://schemas.microsoft.com/office/powerpoint/2010/main" val="22457637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rPr>
              <a:t>THANK YOU!</a:t>
            </a:r>
          </a:p>
        </p:txBody>
      </p:sp>
      <p:sp>
        <p:nvSpPr>
          <p:cNvPr id="3" name="Content Placeholder 2"/>
          <p:cNvSpPr>
            <a:spLocks noGrp="1"/>
          </p:cNvSpPr>
          <p:nvPr>
            <p:ph idx="1"/>
          </p:nvPr>
        </p:nvSpPr>
        <p:spPr>
          <a:xfrm>
            <a:off x="190500" y="1371600"/>
            <a:ext cx="8763000" cy="5013325"/>
          </a:xfrm>
        </p:spPr>
        <p:txBody>
          <a:bodyPr/>
          <a:lstStyle/>
          <a:p>
            <a:pPr marL="0" indent="0">
              <a:buNone/>
            </a:pPr>
            <a:r>
              <a:rPr lang="en-US" dirty="0" smtClean="0"/>
              <a:t/>
            </a:r>
            <a:br>
              <a:rPr lang="en-US" dirty="0" smtClean="0"/>
            </a:br>
            <a:endParaRPr lang="en-US" dirty="0" smtClean="0"/>
          </a:p>
          <a:p>
            <a:pPr marL="0" indent="0">
              <a:buNone/>
            </a:pPr>
            <a:r>
              <a:rPr lang="en-US" dirty="0" smtClean="0"/>
              <a:t>Take the CIC exam and…</a:t>
            </a:r>
            <a:br>
              <a:rPr lang="en-US" dirty="0" smtClean="0"/>
            </a:br>
            <a:endParaRPr lang="en-US" dirty="0" smtClean="0"/>
          </a:p>
          <a:p>
            <a:pPr marL="0" indent="0" algn="ctr">
              <a:buNone/>
            </a:pPr>
            <a:r>
              <a:rPr lang="en-US" dirty="0" smtClean="0"/>
              <a:t>May </a:t>
            </a:r>
            <a:r>
              <a:rPr lang="en-US" b="1" i="1" dirty="0" smtClean="0">
                <a:solidFill>
                  <a:srgbClr val="7030A0"/>
                </a:solidFill>
              </a:rPr>
              <a:t>The Force </a:t>
            </a:r>
            <a:r>
              <a:rPr lang="en-US" dirty="0" smtClean="0"/>
              <a:t>be with </a:t>
            </a:r>
            <a:r>
              <a:rPr lang="en-US" dirty="0"/>
              <a:t>y</a:t>
            </a:r>
            <a:r>
              <a:rPr lang="en-US" dirty="0" smtClean="0"/>
              <a:t>ou!!</a:t>
            </a:r>
          </a:p>
          <a:p>
            <a:endParaRPr lang="en-US" dirty="0"/>
          </a:p>
        </p:txBody>
      </p:sp>
    </p:spTree>
    <p:extLst>
      <p:ext uri="{BB962C8B-B14F-4D97-AF65-F5344CB8AC3E}">
        <p14:creationId xmlns:p14="http://schemas.microsoft.com/office/powerpoint/2010/main" val="29568274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438</TotalTime>
  <Words>767</Words>
  <Application>Microsoft Office PowerPoint</Application>
  <PresentationFormat>On-screen Show (4:3)</PresentationFormat>
  <Paragraphs>162</Paragraphs>
  <Slides>18</Slides>
  <Notes>3</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APIC Greater NY Chapter 13 CIC Q&amp;A Review</vt:lpstr>
      <vt:lpstr>Q1</vt:lpstr>
      <vt:lpstr>A1</vt:lpstr>
      <vt:lpstr>A1 Rationale</vt:lpstr>
      <vt:lpstr>Q2</vt:lpstr>
      <vt:lpstr>A2</vt:lpstr>
      <vt:lpstr>A2 Rationale</vt:lpstr>
      <vt:lpstr>Q3</vt:lpstr>
      <vt:lpstr>A3</vt:lpstr>
      <vt:lpstr>Q3 Rationale</vt:lpstr>
      <vt:lpstr>Q4</vt:lpstr>
      <vt:lpstr>A4</vt:lpstr>
      <vt:lpstr>A4 Rationale</vt:lpstr>
      <vt:lpstr>Q5</vt:lpstr>
      <vt:lpstr>Q5 Continued…</vt:lpstr>
      <vt:lpstr>A5 Answer</vt:lpstr>
      <vt:lpstr>A5 Rationale</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APIC Greater NY Chapter 13 CIC Q&amp;A Review</dc:title>
  <dc:creator>Steve</dc:creator>
  <cp:lastModifiedBy>Steven Bock</cp:lastModifiedBy>
  <cp:revision>32</cp:revision>
  <dcterms:created xsi:type="dcterms:W3CDTF">2019-04-17T03:08:08Z</dcterms:created>
  <dcterms:modified xsi:type="dcterms:W3CDTF">2020-01-16T05:13:44Z</dcterms:modified>
</cp:coreProperties>
</file>