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22"/>
  </p:notesMasterIdLst>
  <p:sldIdLst>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4" d="100"/>
          <a:sy n="104" d="100"/>
        </p:scale>
        <p:origin x="-108" y="-198"/>
      </p:cViewPr>
      <p:guideLst>
        <p:guide orient="horz" pos="2160"/>
        <p:guide pos="3840"/>
      </p:guideLst>
    </p:cSldViewPr>
  </p:slideViewPr>
  <p:notesTextViewPr>
    <p:cViewPr>
      <p:scale>
        <a:sx n="1" d="1"/>
        <a:sy n="1" d="1"/>
      </p:scale>
      <p:origin x="0" y="0"/>
    </p:cViewPr>
  </p:notesTextViewPr>
  <p:sorterViewPr>
    <p:cViewPr>
      <p:scale>
        <a:sx n="100" d="100"/>
        <a:sy n="100" d="100"/>
      </p:scale>
      <p:origin x="0" y="-106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6/21/2017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dirty="0"/>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dirty="0"/>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30" name="Date Placeholder 29"/>
          <p:cNvSpPr>
            <a:spLocks noGrp="1"/>
          </p:cNvSpPr>
          <p:nvPr>
            <p:ph type="dt" sz="half" idx="10"/>
          </p:nvPr>
        </p:nvSpPr>
        <p:spPr/>
        <p:txBody>
          <a:bodyPr/>
          <a:lstStyle/>
          <a:p>
            <a:fld id="{021A1D30-C0A0-4124-A783-34D9F15FA0FE}" type="datetime1">
              <a:rPr lang="en-US" smtClean="0"/>
              <a:t>6/21/2017</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smtClean="0"/>
              <a:t>Click to edit Master title style</a:t>
            </a:r>
            <a:endParaRPr kumimoji="0" lang="en-US" dirty="0"/>
          </a:p>
        </p:txBody>
      </p:sp>
      <p:cxnSp>
        <p:nvCxnSpPr>
          <p:cNvPr id="5" name="Straight Connector 4"/>
          <p:cNvCxnSpPr/>
          <p:nvPr/>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F28077-7188-48C5-8679-2287FAC952E9}" type="datetime1">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2DCB740-6776-4EE9-99FD-96D592FA5A23}" type="datetime1">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F6BD99-6FFD-46C5-B5E2-43A34BDA2566}" type="datetime1">
              <a:rPr lang="en-US" smtClean="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022678E-214C-4CF8-97C7-95015FB02960}" type="datetime1">
              <a:rPr lang="en-US" smtClean="0"/>
              <a:t>6/21/2017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5660E0-FA77-4473-A859-74127B089143}" type="datetime1">
              <a:rPr lang="en-US" smtClean="0"/>
              <a:t>6/21/2017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6/21/2017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5197C5C-1CD1-417D-A89C-14747F5222C7}" type="datetime1">
              <a:rPr lang="en-US" smtClean="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5" name="Date Placeholder 4"/>
          <p:cNvSpPr>
            <a:spLocks noGrp="1"/>
          </p:cNvSpPr>
          <p:nvPr>
            <p:ph type="dt" sz="half" idx="10"/>
          </p:nvPr>
        </p:nvSpPr>
        <p:spPr/>
        <p:txBody>
          <a:bodyPr/>
          <a:lstStyle/>
          <a:p>
            <a:fld id="{1359EFBB-CFA1-4AA8-9123-F0B52DBD84FE}" type="datetime1">
              <a:rPr lang="en-US" smtClean="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2D5871-AB0F-4B3D-8861-97E78CB7B47E}" type="datetime1">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418406-4C3F-4F3E-80BD-A22568EA37EB}" type="datetime1">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grpSp>
      </p:gr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1"/>
                </a:solidFill>
              </a:defRPr>
            </a:lvl1pPr>
          </a:lstStyle>
          <a:p>
            <a:fld id="{61146459-E3C3-4969-9224-5ED50B492D17}" type="datetime1">
              <a:rPr lang="en-US" smtClean="0"/>
              <a:t>6/21/2017</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1"/>
                </a:solidFill>
              </a:defRPr>
            </a:lvl1pPr>
          </a:lstStyle>
          <a:p>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1"/>
                </a:solidFill>
              </a:defRPr>
            </a:lvl1pPr>
          </a:lstStyle>
          <a:p>
            <a:fld id="{401CF334-2D5C-4859-84A6-CA7E6E43FAEB}" type="slidenum">
              <a:rPr lang="en-US" smtClean="0"/>
              <a:pPr/>
              <a:t>‹#›</a:t>
            </a:fld>
            <a:endParaRPr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48118" y="1855694"/>
            <a:ext cx="8095129" cy="2554545"/>
          </a:xfrm>
          <a:prstGeom prst="rect">
            <a:avLst/>
          </a:prstGeom>
          <a:noFill/>
          <a:ln>
            <a:solidFill>
              <a:schemeClr val="bg2"/>
            </a:solidFill>
          </a:ln>
        </p:spPr>
        <p:txBody>
          <a:bodyPr wrap="square" rtlCol="0">
            <a:spAutoFit/>
          </a:bodyPr>
          <a:lstStyle/>
          <a:p>
            <a:pPr algn="ctr"/>
            <a:r>
              <a:rPr lang="en-US" sz="3200" dirty="0" smtClean="0"/>
              <a:t>GREATER NY APIC</a:t>
            </a:r>
          </a:p>
          <a:p>
            <a:pPr algn="ctr"/>
            <a:endParaRPr lang="en-US" sz="3200" dirty="0" smtClean="0"/>
          </a:p>
          <a:p>
            <a:pPr algn="ctr"/>
            <a:r>
              <a:rPr lang="en-US" sz="3200" dirty="0" smtClean="0"/>
              <a:t> CHAPTER MEETING – Q &amp; A </a:t>
            </a:r>
          </a:p>
          <a:p>
            <a:pPr algn="ctr"/>
            <a:endParaRPr lang="en-US" sz="3200" dirty="0" smtClean="0"/>
          </a:p>
          <a:p>
            <a:pPr algn="ctr"/>
            <a:r>
              <a:rPr lang="en-US" sz="3200" dirty="0" smtClean="0"/>
              <a:t>JUNE 21, 2017</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46135"/>
            <a:ext cx="10972800" cy="613724"/>
          </a:xfrm>
        </p:spPr>
        <p:txBody>
          <a:bodyPr>
            <a:normAutofit fontScale="90000"/>
          </a:bodyPr>
          <a:lstStyle/>
          <a:p>
            <a:pPr algn="ctr"/>
            <a:r>
              <a:rPr lang="en-US" sz="2400" b="1" dirty="0" smtClean="0">
                <a:latin typeface="+mn-lt"/>
              </a:rPr>
              <a:t>QUESTION 1</a:t>
            </a:r>
            <a:br>
              <a:rPr lang="en-US" sz="2400" b="1" dirty="0" smtClean="0">
                <a:latin typeface="+mn-lt"/>
              </a:rPr>
            </a:br>
            <a:endParaRPr lang="en-US" sz="2400" b="1" dirty="0">
              <a:latin typeface="+mn-lt"/>
            </a:endParaRPr>
          </a:p>
        </p:txBody>
      </p:sp>
      <p:sp>
        <p:nvSpPr>
          <p:cNvPr id="6" name="TextBox 5"/>
          <p:cNvSpPr txBox="1"/>
          <p:nvPr/>
        </p:nvSpPr>
        <p:spPr>
          <a:xfrm>
            <a:off x="264957" y="1365125"/>
            <a:ext cx="11128367" cy="5262979"/>
          </a:xfrm>
          <a:prstGeom prst="rect">
            <a:avLst/>
          </a:prstGeom>
          <a:noFill/>
          <a:ln>
            <a:solidFill>
              <a:schemeClr val="bg2"/>
            </a:solidFill>
          </a:ln>
        </p:spPr>
        <p:txBody>
          <a:bodyPr wrap="none" rtlCol="0">
            <a:spAutoFit/>
          </a:bodyPr>
          <a:lstStyle/>
          <a:p>
            <a:r>
              <a:rPr lang="en-US" sz="2400" dirty="0" smtClean="0"/>
              <a:t>Nursing Home patient admitted on 1/8 to MICU with hip </a:t>
            </a:r>
            <a:r>
              <a:rPr lang="en-US" sz="2400" dirty="0"/>
              <a:t>fracture </a:t>
            </a:r>
            <a:r>
              <a:rPr lang="en-US" sz="2400" dirty="0" smtClean="0"/>
              <a:t>and Stage IV </a:t>
            </a:r>
          </a:p>
          <a:p>
            <a:r>
              <a:rPr lang="en-US" sz="2400" dirty="0" smtClean="0"/>
              <a:t>decubitus ulcer. </a:t>
            </a:r>
          </a:p>
          <a:p>
            <a:endParaRPr lang="en-US" sz="2400" dirty="0" smtClean="0"/>
          </a:p>
          <a:p>
            <a:r>
              <a:rPr lang="en-US" sz="2400" dirty="0" smtClean="0"/>
              <a:t>CVC inserted at time of surgery on 1/8.</a:t>
            </a:r>
          </a:p>
          <a:p>
            <a:endParaRPr lang="en-US" sz="2400" dirty="0" smtClean="0"/>
          </a:p>
          <a:p>
            <a:r>
              <a:rPr lang="en-US" sz="2400" dirty="0" smtClean="0"/>
              <a:t>Blood cultures positive </a:t>
            </a:r>
            <a:r>
              <a:rPr lang="en-US" sz="2400" dirty="0"/>
              <a:t>for VRE on 1/21, 1/25 and </a:t>
            </a:r>
            <a:r>
              <a:rPr lang="en-US" sz="2400" dirty="0" smtClean="0"/>
              <a:t>1/27</a:t>
            </a:r>
            <a:endParaRPr lang="en-US" sz="2400" dirty="0"/>
          </a:p>
          <a:p>
            <a:endParaRPr lang="en-US" sz="2400" dirty="0" smtClean="0"/>
          </a:p>
          <a:p>
            <a:r>
              <a:rPr lang="en-US" sz="2400" dirty="0" smtClean="0"/>
              <a:t>Pressure </a:t>
            </a:r>
            <a:r>
              <a:rPr lang="en-US" sz="2400" dirty="0"/>
              <a:t>injury </a:t>
            </a:r>
            <a:r>
              <a:rPr lang="en-US" sz="2400" dirty="0" smtClean="0"/>
              <a:t>positive </a:t>
            </a:r>
            <a:r>
              <a:rPr lang="en-US" sz="2400" dirty="0"/>
              <a:t>for VRE by swab on </a:t>
            </a:r>
            <a:r>
              <a:rPr lang="en-US" sz="2400" dirty="0" smtClean="0"/>
              <a:t>2/1</a:t>
            </a:r>
          </a:p>
          <a:p>
            <a:endParaRPr lang="en-US" sz="2400" dirty="0"/>
          </a:p>
          <a:p>
            <a:r>
              <a:rPr lang="en-US" sz="2400" dirty="0" smtClean="0"/>
              <a:t>Is the blood culture</a:t>
            </a:r>
          </a:p>
          <a:p>
            <a:endParaRPr lang="en-US" sz="2400" dirty="0"/>
          </a:p>
          <a:p>
            <a:pPr marL="457200" indent="403225">
              <a:buFont typeface="+mj-lt"/>
              <a:buAutoNum type="alphaUcPeriod"/>
            </a:pPr>
            <a:r>
              <a:rPr lang="en-US" sz="2400" dirty="0" smtClean="0"/>
              <a:t>Secondary to the decubitus ulcer?</a:t>
            </a:r>
          </a:p>
          <a:p>
            <a:pPr marL="457200" indent="403225">
              <a:buFont typeface="+mj-lt"/>
              <a:buAutoNum type="alphaUcPeriod"/>
            </a:pPr>
            <a:r>
              <a:rPr lang="en-US" sz="2400" dirty="0" smtClean="0"/>
              <a:t>Primary BSI (CLABSI)?</a:t>
            </a:r>
          </a:p>
          <a:p>
            <a:pPr marL="457200" indent="403225">
              <a:buFont typeface="+mj-lt"/>
              <a:buAutoNum type="alphaUcPeriod"/>
            </a:pPr>
            <a:r>
              <a:rPr lang="en-US" sz="2400" dirty="0" smtClean="0"/>
              <a:t>Unclear source?</a:t>
            </a:r>
            <a:r>
              <a:rPr lang="en-US" sz="2000" dirty="0" smtClean="0"/>
              <a:t> </a:t>
            </a:r>
          </a:p>
        </p:txBody>
      </p:sp>
    </p:spTree>
    <p:extLst>
      <p:ext uri="{BB962C8B-B14F-4D97-AF65-F5344CB8AC3E}">
        <p14:creationId xmlns:p14="http://schemas.microsoft.com/office/powerpoint/2010/main" val="15089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36812" y="1002756"/>
            <a:ext cx="9861176" cy="3877985"/>
          </a:xfrm>
          <a:prstGeom prst="rect">
            <a:avLst/>
          </a:prstGeom>
        </p:spPr>
        <p:txBody>
          <a:bodyPr wrap="square">
            <a:spAutoFit/>
          </a:bodyPr>
          <a:lstStyle/>
          <a:p>
            <a:pPr algn="ctr"/>
            <a:r>
              <a:rPr lang="en-US" sz="2400" dirty="0" smtClean="0"/>
              <a:t>ANSWER</a:t>
            </a:r>
          </a:p>
          <a:p>
            <a:endParaRPr lang="en-US" dirty="0"/>
          </a:p>
          <a:p>
            <a:endParaRPr lang="en-US" dirty="0" smtClean="0"/>
          </a:p>
          <a:p>
            <a:r>
              <a:rPr lang="en-US" sz="2400" dirty="0" smtClean="0"/>
              <a:t>B. CLABSI</a:t>
            </a:r>
          </a:p>
          <a:p>
            <a:endParaRPr lang="en-US" dirty="0"/>
          </a:p>
          <a:p>
            <a:r>
              <a:rPr lang="en-US" sz="2400" u="sng" dirty="0" smtClean="0"/>
              <a:t>Rationale:</a:t>
            </a:r>
          </a:p>
          <a:p>
            <a:endParaRPr lang="en-US" sz="2400" u="sng" dirty="0"/>
          </a:p>
          <a:p>
            <a:r>
              <a:rPr lang="en-US" sz="2400" dirty="0" smtClean="0"/>
              <a:t>1.  Wound </a:t>
            </a:r>
            <a:r>
              <a:rPr lang="en-US" sz="2400" dirty="0"/>
              <a:t>culture fell outside the 7-day </a:t>
            </a:r>
            <a:r>
              <a:rPr lang="en-US" sz="2400" dirty="0" smtClean="0"/>
              <a:t>infection window </a:t>
            </a:r>
            <a:r>
              <a:rPr lang="en-US" sz="2400" dirty="0"/>
              <a:t>period. </a:t>
            </a:r>
          </a:p>
          <a:p>
            <a:pPr marL="342900" indent="-342900">
              <a:buAutoNum type="arabicPeriod" startAt="2"/>
            </a:pPr>
            <a:r>
              <a:rPr lang="en-US" sz="2400" dirty="0" smtClean="0"/>
              <a:t>The wound specimen collection method did not meet DECUB criteria which are organism(s) identified from needle </a:t>
            </a:r>
            <a:r>
              <a:rPr lang="en-US" sz="2400" dirty="0"/>
              <a:t>aspiration of fluid or biopsy of tissue from ulcer margin </a:t>
            </a:r>
          </a:p>
        </p:txBody>
      </p:sp>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8141" y="914400"/>
            <a:ext cx="2122697" cy="461665"/>
          </a:xfrm>
          <a:prstGeom prst="rect">
            <a:avLst/>
          </a:prstGeom>
          <a:noFill/>
          <a:ln>
            <a:solidFill>
              <a:schemeClr val="bg2"/>
            </a:solidFill>
          </a:ln>
        </p:spPr>
        <p:txBody>
          <a:bodyPr wrap="none" rtlCol="0">
            <a:spAutoFit/>
          </a:bodyPr>
          <a:lstStyle/>
          <a:p>
            <a:r>
              <a:rPr lang="en-US" sz="2400" b="1" dirty="0" smtClean="0"/>
              <a:t>QUESTION 2</a:t>
            </a:r>
          </a:p>
        </p:txBody>
      </p:sp>
      <p:sp>
        <p:nvSpPr>
          <p:cNvPr id="7" name="TextBox 6"/>
          <p:cNvSpPr txBox="1"/>
          <p:nvPr/>
        </p:nvSpPr>
        <p:spPr>
          <a:xfrm>
            <a:off x="914400" y="1882588"/>
            <a:ext cx="10205679" cy="4524315"/>
          </a:xfrm>
          <a:prstGeom prst="rect">
            <a:avLst/>
          </a:prstGeom>
          <a:noFill/>
          <a:ln>
            <a:solidFill>
              <a:schemeClr val="bg2"/>
            </a:solidFill>
          </a:ln>
        </p:spPr>
        <p:txBody>
          <a:bodyPr wrap="none" rtlCol="0">
            <a:spAutoFit/>
          </a:bodyPr>
          <a:lstStyle/>
          <a:p>
            <a:r>
              <a:rPr lang="en-US" sz="2400" dirty="0" smtClean="0"/>
              <a:t>Guidelines for transporting specimens include:</a:t>
            </a:r>
          </a:p>
          <a:p>
            <a:pPr marL="457200" indent="-457200">
              <a:buAutoNum type="arabicPeriod"/>
            </a:pPr>
            <a:r>
              <a:rPr lang="en-US" sz="2400" dirty="0" smtClean="0"/>
              <a:t>Transport within 2 hours of collecting a specimen.</a:t>
            </a:r>
          </a:p>
          <a:p>
            <a:pPr marL="457200" indent="-457200">
              <a:buAutoNum type="arabicPeriod"/>
            </a:pPr>
            <a:r>
              <a:rPr lang="en-US" sz="2400" dirty="0" smtClean="0"/>
              <a:t>Transport in leakproof specimen contains and sealable leakproof bags.</a:t>
            </a:r>
          </a:p>
          <a:p>
            <a:pPr marL="457200" indent="-457200">
              <a:buAutoNum type="arabicPeriod"/>
            </a:pPr>
            <a:r>
              <a:rPr lang="en-US" sz="2400" dirty="0" smtClean="0"/>
              <a:t>Transport specimen in the syringe used to collect it.</a:t>
            </a:r>
          </a:p>
          <a:p>
            <a:pPr marL="457200" indent="-457200">
              <a:buAutoNum type="arabicPeriod"/>
            </a:pPr>
            <a:r>
              <a:rPr lang="en-US" sz="2400" dirty="0" smtClean="0"/>
              <a:t>Refrigerate all specimens prior to transport</a:t>
            </a:r>
          </a:p>
          <a:p>
            <a:endParaRPr lang="en-US" sz="2400" dirty="0"/>
          </a:p>
          <a:p>
            <a:r>
              <a:rPr lang="en-US" sz="2400" dirty="0" smtClean="0"/>
              <a:t>Choices: </a:t>
            </a:r>
          </a:p>
          <a:p>
            <a:pPr marL="457200" indent="-457200">
              <a:buAutoNum type="alphaLcParenR"/>
            </a:pPr>
            <a:r>
              <a:rPr lang="en-US" sz="2400" dirty="0" smtClean="0"/>
              <a:t>1, 4</a:t>
            </a:r>
          </a:p>
          <a:p>
            <a:pPr marL="457200" indent="-457200">
              <a:buAutoNum type="alphaLcParenR"/>
            </a:pPr>
            <a:r>
              <a:rPr lang="en-US" sz="2400" dirty="0" smtClean="0"/>
              <a:t>2, 3</a:t>
            </a:r>
          </a:p>
          <a:p>
            <a:pPr marL="457200" indent="-457200">
              <a:buAutoNum type="alphaLcParenR"/>
            </a:pPr>
            <a:r>
              <a:rPr lang="en-US" sz="2400" dirty="0" smtClean="0"/>
              <a:t>1, 2</a:t>
            </a:r>
          </a:p>
          <a:p>
            <a:pPr marL="457200" indent="-457200">
              <a:buAutoNum type="alphaLcParenR"/>
            </a:pPr>
            <a:r>
              <a:rPr lang="en-US" sz="2400" dirty="0" smtClean="0"/>
              <a:t>3, 4</a:t>
            </a:r>
            <a:endParaRPr lang="en-US" sz="2400" dirty="0"/>
          </a:p>
          <a:p>
            <a:endParaRPr lang="en-US" sz="2400" dirty="0" smtClean="0"/>
          </a:p>
        </p:txBody>
      </p:sp>
    </p:spTree>
    <p:extLst>
      <p:ext uri="{BB962C8B-B14F-4D97-AF65-F5344CB8AC3E}">
        <p14:creationId xmlns:p14="http://schemas.microsoft.com/office/powerpoint/2010/main" val="11508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72353" y="1075765"/>
            <a:ext cx="10233212" cy="3785652"/>
          </a:xfrm>
          <a:prstGeom prst="rect">
            <a:avLst/>
          </a:prstGeom>
          <a:noFill/>
          <a:ln>
            <a:solidFill>
              <a:schemeClr val="bg2"/>
            </a:solidFill>
          </a:ln>
        </p:spPr>
        <p:txBody>
          <a:bodyPr wrap="square" rtlCol="0">
            <a:spAutoFit/>
          </a:bodyPr>
          <a:lstStyle/>
          <a:p>
            <a:r>
              <a:rPr lang="en-US" sz="2400" dirty="0" smtClean="0"/>
              <a:t>Answer:  C - 1</a:t>
            </a:r>
            <a:r>
              <a:rPr lang="en-US" sz="2400" dirty="0"/>
              <a:t>, 2</a:t>
            </a:r>
          </a:p>
          <a:p>
            <a:endParaRPr lang="en-US" sz="2400" dirty="0"/>
          </a:p>
          <a:p>
            <a:r>
              <a:rPr lang="en-US" sz="2400" u="sng" dirty="0" smtClean="0"/>
              <a:t>Rationale</a:t>
            </a:r>
            <a:r>
              <a:rPr lang="en-US" sz="2400" dirty="0" smtClean="0"/>
              <a:t>: The appropriate selection, collection and transport of specimens are essential to the accurate identification of organisms</a:t>
            </a:r>
          </a:p>
          <a:p>
            <a:endParaRPr lang="en-US" sz="2400" dirty="0"/>
          </a:p>
          <a:p>
            <a:r>
              <a:rPr lang="en-US" sz="2400" dirty="0" smtClean="0"/>
              <a:t>All specimens must be transported within 2 hrs</a:t>
            </a:r>
            <a:r>
              <a:rPr lang="en-US" sz="2400" dirty="0"/>
              <a:t>.</a:t>
            </a:r>
            <a:r>
              <a:rPr lang="en-US" sz="2400" dirty="0" smtClean="0"/>
              <a:t> of collection</a:t>
            </a:r>
          </a:p>
          <a:p>
            <a:r>
              <a:rPr lang="en-US" sz="2400" dirty="0" err="1"/>
              <a:t>L</a:t>
            </a:r>
            <a:r>
              <a:rPr lang="en-US" sz="2400" dirty="0" err="1" smtClean="0"/>
              <a:t>eakproof</a:t>
            </a:r>
            <a:r>
              <a:rPr lang="en-US" sz="2400" dirty="0" smtClean="0"/>
              <a:t> transport containers are required (OSHA BBPS)</a:t>
            </a:r>
          </a:p>
          <a:p>
            <a:endParaRPr lang="en-US" sz="2400" dirty="0" smtClean="0"/>
          </a:p>
          <a:p>
            <a:r>
              <a:rPr lang="en-US" sz="2400" dirty="0" smtClean="0"/>
              <a:t>Of note: never refrigerate spinal fluid, genital, eye or inner ear cultures as organisms from these sites may be sensitive to temperature extremes </a:t>
            </a:r>
          </a:p>
        </p:txBody>
      </p:sp>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95835" y="1600201"/>
            <a:ext cx="11634595" cy="3416320"/>
          </a:xfrm>
          <a:prstGeom prst="rect">
            <a:avLst/>
          </a:prstGeom>
          <a:noFill/>
          <a:ln>
            <a:solidFill>
              <a:schemeClr val="bg2"/>
            </a:solidFill>
          </a:ln>
        </p:spPr>
        <p:txBody>
          <a:bodyPr wrap="none" rtlCol="0">
            <a:spAutoFit/>
          </a:bodyPr>
          <a:lstStyle/>
          <a:p>
            <a:r>
              <a:rPr lang="en-US" sz="2400" dirty="0" smtClean="0"/>
              <a:t>The ED reports 3 cases of cramping abdominal pain and diarrhea within a </a:t>
            </a:r>
          </a:p>
          <a:p>
            <a:r>
              <a:rPr lang="en-US" sz="2400" dirty="0" smtClean="0"/>
              <a:t>24-hour period. All patients were from the same community and onset of symptoms</a:t>
            </a:r>
          </a:p>
          <a:p>
            <a:r>
              <a:rPr lang="en-US" sz="2400" dirty="0" smtClean="0"/>
              <a:t>was within 12-36 hours of a picnic. Which of the following foodborne illnesses is</a:t>
            </a:r>
          </a:p>
          <a:p>
            <a:r>
              <a:rPr lang="en-US" sz="2400" dirty="0" smtClean="0"/>
              <a:t>the most likely source?</a:t>
            </a:r>
          </a:p>
          <a:p>
            <a:endParaRPr lang="en-US" sz="2400" dirty="0"/>
          </a:p>
          <a:p>
            <a:pPr marL="457200" indent="174625">
              <a:buAutoNum type="alphaUcPeriod"/>
            </a:pPr>
            <a:r>
              <a:rPr lang="en-US" sz="2400" dirty="0" smtClean="0"/>
              <a:t>  Hepatitis A</a:t>
            </a:r>
          </a:p>
          <a:p>
            <a:pPr marL="457200" indent="174625">
              <a:buAutoNum type="alphaUcPeriod"/>
            </a:pPr>
            <a:r>
              <a:rPr lang="en-US" sz="2400" dirty="0" smtClean="0"/>
              <a:t>   Salmonella</a:t>
            </a:r>
          </a:p>
          <a:p>
            <a:pPr marL="457200" indent="174625">
              <a:buAutoNum type="alphaUcPeriod"/>
            </a:pPr>
            <a:r>
              <a:rPr lang="en-US" sz="2400" i="1" dirty="0" smtClean="0"/>
              <a:t>  Clostridium perfringens</a:t>
            </a:r>
          </a:p>
          <a:p>
            <a:pPr marL="457200" indent="174625">
              <a:buAutoNum type="alphaUcPeriod"/>
            </a:pPr>
            <a:r>
              <a:rPr lang="en-US" sz="2400" i="1" dirty="0" smtClean="0"/>
              <a:t>  Staph aureus</a:t>
            </a:r>
          </a:p>
        </p:txBody>
      </p:sp>
      <p:sp>
        <p:nvSpPr>
          <p:cNvPr id="7" name="TextBox 6"/>
          <p:cNvSpPr txBox="1"/>
          <p:nvPr/>
        </p:nvSpPr>
        <p:spPr>
          <a:xfrm>
            <a:off x="5096435" y="847165"/>
            <a:ext cx="1713931" cy="461665"/>
          </a:xfrm>
          <a:prstGeom prst="rect">
            <a:avLst/>
          </a:prstGeom>
          <a:noFill/>
          <a:ln>
            <a:solidFill>
              <a:schemeClr val="bg2"/>
            </a:solidFill>
          </a:ln>
        </p:spPr>
        <p:txBody>
          <a:bodyPr wrap="none" rtlCol="0">
            <a:spAutoFit/>
          </a:bodyPr>
          <a:lstStyle/>
          <a:p>
            <a:r>
              <a:rPr lang="en-US" sz="2400" b="1" dirty="0" smtClean="0"/>
              <a:t>Question 3</a:t>
            </a:r>
          </a:p>
        </p:txBody>
      </p:sp>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6176" y="1075765"/>
            <a:ext cx="10972799" cy="5663089"/>
          </a:xfrm>
          <a:prstGeom prst="rect">
            <a:avLst/>
          </a:prstGeom>
          <a:noFill/>
          <a:ln>
            <a:solidFill>
              <a:schemeClr val="bg2"/>
            </a:solidFill>
          </a:ln>
        </p:spPr>
        <p:txBody>
          <a:bodyPr wrap="square" rtlCol="0">
            <a:spAutoFit/>
          </a:bodyPr>
          <a:lstStyle/>
          <a:p>
            <a:r>
              <a:rPr lang="en-US" sz="2400" dirty="0" smtClean="0"/>
              <a:t>Answer: B - Salmonella </a:t>
            </a:r>
          </a:p>
          <a:p>
            <a:endParaRPr lang="en-US" sz="2400" dirty="0"/>
          </a:p>
          <a:p>
            <a:r>
              <a:rPr lang="en-US" sz="2400" u="sng" dirty="0" smtClean="0"/>
              <a:t>Rationale</a:t>
            </a:r>
            <a:r>
              <a:rPr lang="en-US" sz="2400" dirty="0" smtClean="0"/>
              <a:t>: Onset of Salmonella food poisoning occurs with 12-72 hours and includes fever, diarrhea and abdominal cramps</a:t>
            </a:r>
          </a:p>
          <a:p>
            <a:endParaRPr lang="en-US" sz="2400" dirty="0"/>
          </a:p>
          <a:p>
            <a:r>
              <a:rPr lang="en-US" sz="2200" dirty="0" smtClean="0"/>
              <a:t>Staphylococcus </a:t>
            </a:r>
            <a:r>
              <a:rPr lang="en-US" sz="2200" dirty="0"/>
              <a:t>toxins are </a:t>
            </a:r>
            <a:r>
              <a:rPr lang="en-US" sz="2200" dirty="0" smtClean="0"/>
              <a:t>fast-acting. Symptoms </a:t>
            </a:r>
            <a:r>
              <a:rPr lang="en-US" sz="2200" dirty="0"/>
              <a:t>usually develop within 30 minutes to 6 hours. Patients typically experience vomiting, nausea, stomach </a:t>
            </a:r>
            <a:r>
              <a:rPr lang="en-US" sz="2200" dirty="0" smtClean="0"/>
              <a:t>cramps </a:t>
            </a:r>
            <a:r>
              <a:rPr lang="en-US" sz="2200" dirty="0"/>
              <a:t>and </a:t>
            </a:r>
            <a:r>
              <a:rPr lang="en-US" sz="2200" dirty="0" smtClean="0"/>
              <a:t>diarrhea but no fever. </a:t>
            </a:r>
          </a:p>
          <a:p>
            <a:endParaRPr lang="en-US" sz="2200" dirty="0"/>
          </a:p>
          <a:p>
            <a:r>
              <a:rPr lang="en-US" sz="2200" i="1" dirty="0" smtClean="0"/>
              <a:t>C</a:t>
            </a:r>
            <a:r>
              <a:rPr lang="en-US" sz="2200" i="1" dirty="0"/>
              <a:t>. perfringens</a:t>
            </a:r>
            <a:r>
              <a:rPr lang="en-US" sz="2200" dirty="0"/>
              <a:t> </a:t>
            </a:r>
            <a:r>
              <a:rPr lang="en-US" sz="2200" dirty="0" smtClean="0"/>
              <a:t>food poisoning causes </a:t>
            </a:r>
            <a:r>
              <a:rPr lang="en-US" sz="2200" dirty="0"/>
              <a:t>diarrhea and abdominal cramps within 6 to 24 hours (typically 8 to 12 hours). The illness usually begins suddenly and lasts for less than 24 hours</a:t>
            </a:r>
            <a:r>
              <a:rPr lang="en-US" sz="2200" dirty="0" smtClean="0"/>
              <a:t>.</a:t>
            </a:r>
          </a:p>
          <a:p>
            <a:endParaRPr lang="en-US" sz="2200" dirty="0"/>
          </a:p>
          <a:p>
            <a:r>
              <a:rPr lang="en-US" sz="2200" dirty="0" smtClean="0"/>
              <a:t>Hepatitis A symptoms usually </a:t>
            </a:r>
            <a:r>
              <a:rPr lang="en-US" sz="2200" dirty="0"/>
              <a:t>appear anywhere from 2 to 6 weeks after exposure. Symptoms usually develop over a period of several </a:t>
            </a:r>
            <a:r>
              <a:rPr lang="en-US" sz="2200" dirty="0" smtClean="0"/>
              <a:t>days and include the above plus symptoms of liver inflammation.</a:t>
            </a:r>
          </a:p>
        </p:txBody>
      </p:sp>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81634" y="981635"/>
            <a:ext cx="10623178" cy="3416320"/>
          </a:xfrm>
          <a:prstGeom prst="rect">
            <a:avLst/>
          </a:prstGeom>
          <a:noFill/>
          <a:ln>
            <a:solidFill>
              <a:schemeClr val="bg2"/>
            </a:solidFill>
          </a:ln>
        </p:spPr>
        <p:txBody>
          <a:bodyPr wrap="square" rtlCol="0">
            <a:spAutoFit/>
          </a:bodyPr>
          <a:lstStyle/>
          <a:p>
            <a:pPr algn="ctr"/>
            <a:r>
              <a:rPr lang="en-US" sz="2400" b="1" dirty="0" smtClean="0"/>
              <a:t>Question 4</a:t>
            </a:r>
          </a:p>
          <a:p>
            <a:endParaRPr lang="en-US" sz="2400" dirty="0" smtClean="0"/>
          </a:p>
          <a:p>
            <a:r>
              <a:rPr lang="en-US" sz="2400" dirty="0" smtClean="0"/>
              <a:t>Which of the following patients is not at high risk for a healthcare-associated</a:t>
            </a:r>
          </a:p>
          <a:p>
            <a:r>
              <a:rPr lang="en-US" sz="2400" dirty="0" smtClean="0"/>
              <a:t>healthcare infection?</a:t>
            </a:r>
          </a:p>
          <a:p>
            <a:endParaRPr lang="en-US" sz="2400" dirty="0"/>
          </a:p>
          <a:p>
            <a:pPr marL="457200" indent="-457200">
              <a:buAutoNum type="alphaUcPeriod"/>
            </a:pPr>
            <a:r>
              <a:rPr lang="en-US" sz="2400" dirty="0" smtClean="0"/>
              <a:t>Burn patient</a:t>
            </a:r>
          </a:p>
          <a:p>
            <a:pPr marL="457200" indent="-457200">
              <a:buAutoNum type="alphaUcPeriod"/>
            </a:pPr>
            <a:r>
              <a:rPr lang="en-US" sz="2400" dirty="0" smtClean="0"/>
              <a:t>Premature baby in the NICU</a:t>
            </a:r>
          </a:p>
          <a:p>
            <a:pPr marL="457200" indent="-457200">
              <a:buAutoNum type="alphaUcPeriod"/>
            </a:pPr>
            <a:r>
              <a:rPr lang="en-US" sz="2400" dirty="0" smtClean="0"/>
              <a:t>Bone marrow transplant patient</a:t>
            </a:r>
          </a:p>
          <a:p>
            <a:pPr marL="457200" indent="-457200">
              <a:buAutoNum type="alphaUcPeriod"/>
            </a:pPr>
            <a:r>
              <a:rPr lang="en-US" sz="2400" dirty="0" smtClean="0"/>
              <a:t>Patient who underwent joint replacement surgery</a:t>
            </a:r>
            <a:endParaRPr lang="en-US" sz="2400" dirty="0"/>
          </a:p>
        </p:txBody>
      </p:sp>
    </p:spTree>
    <p:extLst>
      <p:ext uri="{BB962C8B-B14F-4D97-AF65-F5344CB8AC3E}">
        <p14:creationId xmlns:p14="http://schemas.microsoft.com/office/powerpoint/2010/main" val="11260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166" y="1102659"/>
            <a:ext cx="11493306" cy="2677656"/>
          </a:xfrm>
          <a:prstGeom prst="rect">
            <a:avLst/>
          </a:prstGeom>
          <a:noFill/>
          <a:ln>
            <a:solidFill>
              <a:schemeClr val="bg2"/>
            </a:solidFill>
          </a:ln>
        </p:spPr>
        <p:txBody>
          <a:bodyPr wrap="square" rtlCol="0">
            <a:spAutoFit/>
          </a:bodyPr>
          <a:lstStyle/>
          <a:p>
            <a:r>
              <a:rPr lang="en-US" sz="2400" dirty="0" smtClean="0"/>
              <a:t>Answer: D - Joint Replacement Surgery</a:t>
            </a:r>
          </a:p>
          <a:p>
            <a:endParaRPr lang="en-US" sz="2400" dirty="0"/>
          </a:p>
          <a:p>
            <a:r>
              <a:rPr lang="en-US" sz="2400" u="sng" dirty="0" smtClean="0"/>
              <a:t>Rationale</a:t>
            </a:r>
            <a:r>
              <a:rPr lang="en-US" sz="2400" dirty="0" smtClean="0"/>
              <a:t>: Fungi are increasingly being identified as HA pathogens. Patients at high risk for HA fungal infections include patients with leukemia, solid tumors and </a:t>
            </a:r>
          </a:p>
          <a:p>
            <a:r>
              <a:rPr lang="en-US" sz="2400" dirty="0"/>
              <a:t>l</a:t>
            </a:r>
            <a:r>
              <a:rPr lang="en-US" sz="2400" dirty="0" smtClean="0"/>
              <a:t>eukopenia, bone marrow transplant patients, burn patients and premature or LBW </a:t>
            </a:r>
          </a:p>
          <a:p>
            <a:r>
              <a:rPr lang="en-US" sz="2400" dirty="0"/>
              <a:t>i</a:t>
            </a:r>
            <a:r>
              <a:rPr lang="en-US" sz="2400" dirty="0" smtClean="0"/>
              <a:t>nfants.</a:t>
            </a:r>
          </a:p>
          <a:p>
            <a:endParaRPr lang="en-US" sz="2400" dirty="0"/>
          </a:p>
        </p:txBody>
      </p:sp>
    </p:spTree>
    <p:extLst>
      <p:ext uri="{BB962C8B-B14F-4D97-AF65-F5344CB8AC3E}">
        <p14:creationId xmlns:p14="http://schemas.microsoft.com/office/powerpoint/2010/main" val="252060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4911" y="1223889"/>
            <a:ext cx="10860258" cy="4154984"/>
          </a:xfrm>
          <a:prstGeom prst="rect">
            <a:avLst/>
          </a:prstGeom>
          <a:noFill/>
          <a:ln>
            <a:solidFill>
              <a:schemeClr val="bg2"/>
            </a:solidFill>
          </a:ln>
        </p:spPr>
        <p:txBody>
          <a:bodyPr wrap="square" rtlCol="0">
            <a:spAutoFit/>
          </a:bodyPr>
          <a:lstStyle/>
          <a:p>
            <a:pPr algn="ctr"/>
            <a:r>
              <a:rPr lang="en-US" sz="2400" b="1" dirty="0" smtClean="0"/>
              <a:t>Question 5</a:t>
            </a:r>
          </a:p>
          <a:p>
            <a:pPr algn="ctr"/>
            <a:endParaRPr lang="en-US" sz="2400" dirty="0"/>
          </a:p>
          <a:p>
            <a:r>
              <a:rPr lang="en-US" sz="2400" dirty="0" smtClean="0"/>
              <a:t>According to the CDC, which type of thermometer should be used in a vaccine</a:t>
            </a:r>
          </a:p>
          <a:p>
            <a:r>
              <a:rPr lang="en-US" sz="2400" dirty="0"/>
              <a:t>s</a:t>
            </a:r>
            <a:r>
              <a:rPr lang="en-US" sz="2400" dirty="0" smtClean="0"/>
              <a:t>torage unit?</a:t>
            </a:r>
          </a:p>
          <a:p>
            <a:endParaRPr lang="en-US" sz="2400" dirty="0"/>
          </a:p>
          <a:p>
            <a:pPr marL="457200" indent="-457200">
              <a:buAutoNum type="alphaUcPeriod"/>
            </a:pPr>
            <a:r>
              <a:rPr lang="en-US" sz="2400" dirty="0" smtClean="0"/>
              <a:t>Fluid-filled biosafe liquid thermometer</a:t>
            </a:r>
          </a:p>
          <a:p>
            <a:pPr marL="457200" indent="-457200">
              <a:buAutoNum type="alphaUcPeriod"/>
            </a:pPr>
            <a:r>
              <a:rPr lang="en-US" sz="2400" dirty="0" smtClean="0"/>
              <a:t>Chart recorder</a:t>
            </a:r>
          </a:p>
          <a:p>
            <a:pPr marL="457200" indent="-457200">
              <a:buAutoNum type="alphaUcPeriod"/>
            </a:pPr>
            <a:r>
              <a:rPr lang="en-US" sz="2400" dirty="0" smtClean="0"/>
              <a:t>Infrared thermometer</a:t>
            </a:r>
          </a:p>
          <a:p>
            <a:pPr marL="457200" indent="-457200">
              <a:buAutoNum type="alphaUcPeriod"/>
            </a:pPr>
            <a:r>
              <a:rPr lang="en-US" sz="2400" dirty="0" smtClean="0"/>
              <a:t>Probe in a glycol-filled bottle with an external monitoring device</a:t>
            </a:r>
          </a:p>
          <a:p>
            <a:pPr algn="ctr"/>
            <a:endParaRPr lang="en-US" sz="2400" dirty="0"/>
          </a:p>
          <a:p>
            <a:pPr algn="ctr"/>
            <a:endParaRPr lang="en-US" sz="2400" dirty="0" smtClean="0"/>
          </a:p>
        </p:txBody>
      </p:sp>
    </p:spTree>
    <p:extLst>
      <p:ext uri="{BB962C8B-B14F-4D97-AF65-F5344CB8AC3E}">
        <p14:creationId xmlns:p14="http://schemas.microsoft.com/office/powerpoint/2010/main" val="281208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376" y="1116106"/>
            <a:ext cx="10942419" cy="1938992"/>
          </a:xfrm>
          <a:prstGeom prst="rect">
            <a:avLst/>
          </a:prstGeom>
          <a:noFill/>
          <a:ln>
            <a:solidFill>
              <a:schemeClr val="bg2"/>
            </a:solidFill>
          </a:ln>
        </p:spPr>
        <p:txBody>
          <a:bodyPr wrap="none" rtlCol="0">
            <a:spAutoFit/>
          </a:bodyPr>
          <a:lstStyle/>
          <a:p>
            <a:r>
              <a:rPr lang="en-US" sz="2400" dirty="0" smtClean="0"/>
              <a:t>Answer: D</a:t>
            </a:r>
          </a:p>
          <a:p>
            <a:r>
              <a:rPr lang="en-US" sz="2400" dirty="0" smtClean="0"/>
              <a:t>Probe in a glycol-filled bottle with an external monitoring device</a:t>
            </a:r>
          </a:p>
          <a:p>
            <a:endParaRPr lang="en-US" sz="2400" dirty="0"/>
          </a:p>
          <a:p>
            <a:r>
              <a:rPr lang="en-US" sz="2400" u="sng" dirty="0" smtClean="0"/>
              <a:t>Rationale</a:t>
            </a:r>
            <a:r>
              <a:rPr lang="en-US" sz="2400" dirty="0" smtClean="0"/>
              <a:t>: This type of device allows for temperatures to be monitored without</a:t>
            </a:r>
          </a:p>
          <a:p>
            <a:r>
              <a:rPr lang="en-US" sz="2400" dirty="0" smtClean="0"/>
              <a:t>having to open the refrigerator door</a:t>
            </a:r>
          </a:p>
        </p:txBody>
      </p:sp>
    </p:spTree>
    <p:extLst>
      <p:ext uri="{BB962C8B-B14F-4D97-AF65-F5344CB8AC3E}">
        <p14:creationId xmlns:p14="http://schemas.microsoft.com/office/powerpoint/2010/main" val="181612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7242" y="1169894"/>
            <a:ext cx="11701793" cy="4893647"/>
          </a:xfrm>
          <a:prstGeom prst="rect">
            <a:avLst/>
          </a:prstGeom>
          <a:noFill/>
          <a:ln>
            <a:solidFill>
              <a:schemeClr val="bg2"/>
            </a:solidFill>
          </a:ln>
        </p:spPr>
        <p:txBody>
          <a:bodyPr wrap="none" rtlCol="0">
            <a:spAutoFit/>
          </a:bodyPr>
          <a:lstStyle/>
          <a:p>
            <a:pPr algn="ctr"/>
            <a:r>
              <a:rPr lang="en-US" sz="2400" b="1" dirty="0" smtClean="0"/>
              <a:t>Question 6</a:t>
            </a:r>
          </a:p>
          <a:p>
            <a:endParaRPr lang="en-US" sz="2400" dirty="0"/>
          </a:p>
          <a:p>
            <a:r>
              <a:rPr lang="en-US" sz="2400" dirty="0" smtClean="0"/>
              <a:t>During infection prevention rounds, the IP discovers a small bucket filled with</a:t>
            </a:r>
          </a:p>
          <a:p>
            <a:r>
              <a:rPr lang="en-US" sz="2400" dirty="0" smtClean="0"/>
              <a:t>liquid inside the EVS cart. The </a:t>
            </a:r>
            <a:r>
              <a:rPr lang="en-US" sz="2400" dirty="0"/>
              <a:t>s</a:t>
            </a:r>
            <a:r>
              <a:rPr lang="en-US" sz="2400" dirty="0" smtClean="0"/>
              <a:t>ervice worker stated that she usually pours the </a:t>
            </a:r>
            <a:br>
              <a:rPr lang="en-US" sz="2400" dirty="0" smtClean="0"/>
            </a:br>
            <a:r>
              <a:rPr lang="en-US" sz="2400" dirty="0" smtClean="0"/>
              <a:t>cleaning solution into the bucket rather than directly from the product’s container. </a:t>
            </a:r>
          </a:p>
          <a:p>
            <a:endParaRPr lang="en-US" sz="2400" dirty="0" smtClean="0"/>
          </a:p>
          <a:p>
            <a:r>
              <a:rPr lang="en-US" sz="2400" dirty="0" smtClean="0"/>
              <a:t>The IP </a:t>
            </a:r>
          </a:p>
          <a:p>
            <a:pPr marL="457200" indent="-282575">
              <a:buAutoNum type="alphaUcPeriod"/>
            </a:pPr>
            <a:r>
              <a:rPr lang="en-US" sz="2400" dirty="0" smtClean="0"/>
              <a:t> States that this practice is acceptable.</a:t>
            </a:r>
          </a:p>
          <a:p>
            <a:pPr marL="457200" indent="-282575">
              <a:buAutoNum type="alphaUcPeriod"/>
            </a:pPr>
            <a:r>
              <a:rPr lang="en-US" sz="2400" dirty="0" smtClean="0"/>
              <a:t> Explains that the cleaning solution container must be labeled with the chemical</a:t>
            </a:r>
            <a:r>
              <a:rPr lang="en-US" sz="2400" dirty="0"/>
              <a:t> </a:t>
            </a:r>
          </a:p>
          <a:p>
            <a:pPr marL="457200" indent="-282575"/>
            <a:r>
              <a:rPr lang="en-US" sz="2400" dirty="0" smtClean="0"/>
              <a:t>     content, name and expiration date.</a:t>
            </a:r>
          </a:p>
          <a:p>
            <a:pPr marL="457200" indent="-282575"/>
            <a:r>
              <a:rPr lang="en-US" sz="2400" dirty="0" smtClean="0"/>
              <a:t>C. Talks to the EVS manager and ask that she implement corrective action</a:t>
            </a:r>
          </a:p>
          <a:p>
            <a:pPr marL="457200" indent="-282575"/>
            <a:r>
              <a:rPr lang="en-US" sz="2400" dirty="0" smtClean="0"/>
              <a:t>D. Explains that this is OK as long as the worker writes the name of the product on </a:t>
            </a:r>
          </a:p>
          <a:p>
            <a:pPr marL="457200" indent="-282575"/>
            <a:r>
              <a:rPr lang="en-US" sz="2400" dirty="0" smtClean="0"/>
              <a:t>    the bucket.</a:t>
            </a:r>
          </a:p>
        </p:txBody>
      </p:sp>
    </p:spTree>
    <p:extLst>
      <p:ext uri="{BB962C8B-B14F-4D97-AF65-F5344CB8AC3E}">
        <p14:creationId xmlns:p14="http://schemas.microsoft.com/office/powerpoint/2010/main" val="207619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1671" y="1143000"/>
            <a:ext cx="10818987" cy="2677656"/>
          </a:xfrm>
          <a:prstGeom prst="rect">
            <a:avLst/>
          </a:prstGeom>
          <a:noFill/>
          <a:ln>
            <a:solidFill>
              <a:schemeClr val="bg2"/>
            </a:solidFill>
          </a:ln>
        </p:spPr>
        <p:txBody>
          <a:bodyPr wrap="none" rtlCol="0">
            <a:spAutoFit/>
          </a:bodyPr>
          <a:lstStyle/>
          <a:p>
            <a:pPr marL="174625"/>
            <a:r>
              <a:rPr lang="en-US" sz="2400" dirty="0" smtClean="0"/>
              <a:t>Answer: B</a:t>
            </a:r>
          </a:p>
          <a:p>
            <a:pPr marL="174625"/>
            <a:r>
              <a:rPr lang="en-US" sz="2400" dirty="0" smtClean="0"/>
              <a:t> </a:t>
            </a:r>
            <a:r>
              <a:rPr lang="en-US" sz="2400" dirty="0"/>
              <a:t>Explains that the cleaning solution container must be </a:t>
            </a:r>
            <a:r>
              <a:rPr lang="en-US" sz="2400" dirty="0" smtClean="0"/>
              <a:t>labeled </a:t>
            </a:r>
            <a:r>
              <a:rPr lang="en-US" sz="2400" dirty="0"/>
              <a:t>with </a:t>
            </a:r>
            <a:r>
              <a:rPr lang="en-US" sz="2400" dirty="0" smtClean="0"/>
              <a:t>the</a:t>
            </a:r>
          </a:p>
          <a:p>
            <a:pPr marL="174625"/>
            <a:r>
              <a:rPr lang="en-US" sz="2400" dirty="0" smtClean="0"/>
              <a:t> </a:t>
            </a:r>
            <a:r>
              <a:rPr lang="en-US" sz="2400" dirty="0"/>
              <a:t>chemical </a:t>
            </a:r>
            <a:r>
              <a:rPr lang="en-US" sz="2400" dirty="0" smtClean="0"/>
              <a:t>content</a:t>
            </a:r>
            <a:r>
              <a:rPr lang="en-US" sz="2400" dirty="0"/>
              <a:t>, name and expiration </a:t>
            </a:r>
            <a:r>
              <a:rPr lang="en-US" sz="2400" dirty="0" smtClean="0"/>
              <a:t>date.</a:t>
            </a:r>
          </a:p>
          <a:p>
            <a:pPr marL="174625"/>
            <a:endParaRPr lang="en-US" sz="2400" dirty="0"/>
          </a:p>
          <a:p>
            <a:pPr marL="174625"/>
            <a:r>
              <a:rPr lang="en-US" sz="2400" u="sng" dirty="0" smtClean="0"/>
              <a:t>Rationale</a:t>
            </a:r>
            <a:r>
              <a:rPr lang="en-US" sz="2400" dirty="0" smtClean="0"/>
              <a:t>: Containers for cleaning agents must be labeled in accordance with</a:t>
            </a:r>
          </a:p>
          <a:p>
            <a:pPr marL="174625"/>
            <a:r>
              <a:rPr lang="en-US" sz="2400" dirty="0"/>
              <a:t>r</a:t>
            </a:r>
            <a:r>
              <a:rPr lang="en-US" sz="2400" dirty="0" smtClean="0"/>
              <a:t>egulatory requirements (e.g. chemical content, name and expiration date).</a:t>
            </a:r>
            <a:endParaRPr lang="en-US" sz="2400" dirty="0"/>
          </a:p>
          <a:p>
            <a:r>
              <a:rPr lang="en-US" sz="2400" dirty="0" smtClean="0"/>
              <a:t> </a:t>
            </a:r>
          </a:p>
        </p:txBody>
      </p:sp>
    </p:spTree>
    <p:extLst>
      <p:ext uri="{BB962C8B-B14F-4D97-AF65-F5344CB8AC3E}">
        <p14:creationId xmlns:p14="http://schemas.microsoft.com/office/powerpoint/2010/main" val="368843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694" y="1250576"/>
            <a:ext cx="10744200" cy="6001643"/>
          </a:xfrm>
          <a:prstGeom prst="rect">
            <a:avLst/>
          </a:prstGeom>
          <a:noFill/>
          <a:ln>
            <a:solidFill>
              <a:schemeClr val="bg2"/>
            </a:solidFill>
          </a:ln>
        </p:spPr>
        <p:txBody>
          <a:bodyPr wrap="square" rtlCol="0">
            <a:spAutoFit/>
          </a:bodyPr>
          <a:lstStyle/>
          <a:p>
            <a:pPr algn="ctr"/>
            <a:r>
              <a:rPr lang="en-US" sz="2400" b="1" dirty="0" smtClean="0"/>
              <a:t>Question 7</a:t>
            </a:r>
          </a:p>
          <a:p>
            <a:pPr algn="ctr"/>
            <a:endParaRPr lang="en-US" sz="2400" dirty="0"/>
          </a:p>
          <a:p>
            <a:r>
              <a:rPr lang="en-US" sz="2400" dirty="0" smtClean="0"/>
              <a:t>The OR reports an infestation of fruit flies in the sterile instrument storage room. The sterile packs were temporarily removed for pest management. The</a:t>
            </a:r>
          </a:p>
          <a:p>
            <a:r>
              <a:rPr lang="en-US" sz="2400" dirty="0" smtClean="0"/>
              <a:t>OR staff asked if they can use these sterile packs. The IP answers:</a:t>
            </a:r>
          </a:p>
          <a:p>
            <a:endParaRPr lang="en-US" sz="2400" dirty="0"/>
          </a:p>
          <a:p>
            <a:pPr marL="457200" indent="-457200">
              <a:buAutoNum type="alphaUcPeriod"/>
            </a:pPr>
            <a:r>
              <a:rPr lang="en-US" sz="2400" dirty="0" smtClean="0"/>
              <a:t>The packs can be used without reprocessing because there are no visible flies on the outside of the  packs.</a:t>
            </a:r>
          </a:p>
          <a:p>
            <a:pPr marL="457200" indent="-457200">
              <a:buAutoNum type="alphaUcPeriod"/>
            </a:pPr>
            <a:r>
              <a:rPr lang="en-US" sz="2400" dirty="0" smtClean="0"/>
              <a:t>OK to use because a test pack was opened and no flies were found.</a:t>
            </a:r>
          </a:p>
          <a:p>
            <a:pPr marL="457200" indent="-457200">
              <a:buAutoNum type="alphaUcPeriod"/>
            </a:pPr>
            <a:r>
              <a:rPr lang="en-US" sz="2400" dirty="0" smtClean="0"/>
              <a:t>All items in the room need to be reprocessed.</a:t>
            </a:r>
          </a:p>
          <a:p>
            <a:pPr marL="457200" indent="-457200">
              <a:buAutoNum type="alphaUcPeriod"/>
            </a:pPr>
            <a:r>
              <a:rPr lang="en-US" sz="2400" dirty="0" smtClean="0"/>
              <a:t>No need to repack the items but the packs must be run through the sterilizer again.</a:t>
            </a:r>
          </a:p>
          <a:p>
            <a:endParaRPr lang="en-US" sz="2400" dirty="0"/>
          </a:p>
          <a:p>
            <a:r>
              <a:rPr lang="en-US" sz="2400" dirty="0" smtClean="0"/>
              <a:t> </a:t>
            </a:r>
          </a:p>
          <a:p>
            <a:pPr marL="457200" indent="-457200">
              <a:buAutoNum type="alphaUcPeriod"/>
            </a:pPr>
            <a:endParaRPr lang="en-US" sz="2400" dirty="0" smtClean="0"/>
          </a:p>
          <a:p>
            <a:pPr marL="457200" indent="-457200">
              <a:buAutoNum type="alphaUcPeriod"/>
            </a:pPr>
            <a:endParaRPr lang="en-US" sz="2400" dirty="0" smtClean="0"/>
          </a:p>
        </p:txBody>
      </p:sp>
    </p:spTree>
    <p:extLst>
      <p:ext uri="{BB962C8B-B14F-4D97-AF65-F5344CB8AC3E}">
        <p14:creationId xmlns:p14="http://schemas.microsoft.com/office/powerpoint/2010/main" val="246579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376" y="1223682"/>
            <a:ext cx="10972800" cy="3046988"/>
          </a:xfrm>
          <a:prstGeom prst="rect">
            <a:avLst/>
          </a:prstGeom>
          <a:noFill/>
          <a:ln>
            <a:solidFill>
              <a:schemeClr val="bg2"/>
            </a:solidFill>
          </a:ln>
        </p:spPr>
        <p:txBody>
          <a:bodyPr wrap="square" rtlCol="0">
            <a:spAutoFit/>
          </a:bodyPr>
          <a:lstStyle/>
          <a:p>
            <a:r>
              <a:rPr lang="en-US" sz="2400" dirty="0" smtClean="0"/>
              <a:t>Answer:  C</a:t>
            </a:r>
          </a:p>
          <a:p>
            <a:r>
              <a:rPr lang="en-US" sz="2400" dirty="0"/>
              <a:t>All </a:t>
            </a:r>
            <a:r>
              <a:rPr lang="en-US" sz="2400" dirty="0" smtClean="0"/>
              <a:t>packs </a:t>
            </a:r>
            <a:r>
              <a:rPr lang="en-US" sz="2400" dirty="0"/>
              <a:t>in the room need to be </a:t>
            </a:r>
            <a:r>
              <a:rPr lang="en-US" sz="2400" dirty="0" smtClean="0"/>
              <a:t>reprocessed.</a:t>
            </a:r>
          </a:p>
          <a:p>
            <a:r>
              <a:rPr lang="en-US" sz="2400" dirty="0" smtClean="0"/>
              <a:t>  </a:t>
            </a:r>
            <a:endParaRPr lang="en-US" sz="2400" dirty="0"/>
          </a:p>
          <a:p>
            <a:r>
              <a:rPr lang="en-US" sz="2400" u="sng" dirty="0"/>
              <a:t>R</a:t>
            </a:r>
            <a:r>
              <a:rPr lang="en-US" sz="2400" u="sng" dirty="0" smtClean="0"/>
              <a:t>ationale</a:t>
            </a:r>
            <a:r>
              <a:rPr lang="en-US" sz="2400" dirty="0" smtClean="0"/>
              <a:t>: Presence of any type of vermin can affect the integrity of the packaging and contaminate the contents. Fruit flies are small enough to crawl into the sterile packs and potentially contaminate the instruments. They can also become trapped in the packs and leave debris on the instruments.</a:t>
            </a:r>
          </a:p>
          <a:p>
            <a:r>
              <a:rPr lang="en-US" sz="2400" dirty="0" smtClean="0"/>
              <a:t> </a:t>
            </a:r>
          </a:p>
        </p:txBody>
      </p:sp>
    </p:spTree>
    <p:extLst>
      <p:ext uri="{BB962C8B-B14F-4D97-AF65-F5344CB8AC3E}">
        <p14:creationId xmlns:p14="http://schemas.microsoft.com/office/powerpoint/2010/main" val="185685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3035" y="1196788"/>
            <a:ext cx="11120352" cy="3416320"/>
          </a:xfrm>
          <a:prstGeom prst="rect">
            <a:avLst/>
          </a:prstGeom>
          <a:noFill/>
          <a:ln>
            <a:solidFill>
              <a:schemeClr val="bg2"/>
            </a:solidFill>
          </a:ln>
        </p:spPr>
        <p:txBody>
          <a:bodyPr wrap="none" rtlCol="0">
            <a:spAutoFit/>
          </a:bodyPr>
          <a:lstStyle/>
          <a:p>
            <a:pPr algn="ctr"/>
            <a:r>
              <a:rPr lang="en-US" sz="2400" b="1" dirty="0" smtClean="0"/>
              <a:t>Question 8</a:t>
            </a:r>
          </a:p>
          <a:p>
            <a:endParaRPr lang="en-US" sz="2400" dirty="0"/>
          </a:p>
          <a:p>
            <a:r>
              <a:rPr lang="en-US" sz="2400" dirty="0" smtClean="0"/>
              <a:t>The nurse manager of the Rehab Unit is insisting on having aerators installed on</a:t>
            </a:r>
          </a:p>
          <a:p>
            <a:r>
              <a:rPr lang="en-US" sz="2400" dirty="0"/>
              <a:t>t</a:t>
            </a:r>
            <a:r>
              <a:rPr lang="en-US" sz="2400" dirty="0" smtClean="0"/>
              <a:t>he faucets in patient rooms. She is counseled that</a:t>
            </a:r>
          </a:p>
          <a:p>
            <a:endParaRPr lang="en-US" sz="2400" dirty="0"/>
          </a:p>
          <a:p>
            <a:pPr marL="457200" indent="-457200">
              <a:buAutoNum type="alphaUcPeriod"/>
            </a:pPr>
            <a:r>
              <a:rPr lang="en-US" sz="2400" dirty="0" smtClean="0"/>
              <a:t>Low-flow aerators are suitable for use with this population.</a:t>
            </a:r>
          </a:p>
          <a:p>
            <a:pPr marL="457200" indent="-457200">
              <a:buAutoNum type="alphaUcPeriod"/>
            </a:pPr>
            <a:r>
              <a:rPr lang="en-US" sz="2400" dirty="0" smtClean="0"/>
              <a:t>Aerators are more effective when combined with a UV disinfection method.</a:t>
            </a:r>
          </a:p>
          <a:p>
            <a:pPr marL="457200" indent="-457200">
              <a:buAutoNum type="alphaUcPeriod"/>
            </a:pPr>
            <a:r>
              <a:rPr lang="en-US" sz="2400" dirty="0" smtClean="0"/>
              <a:t>Aerators should be placed on all sinks in the ICU only.</a:t>
            </a:r>
          </a:p>
          <a:p>
            <a:pPr marL="457200" indent="-457200">
              <a:buAutoNum type="alphaUcPeriod"/>
            </a:pPr>
            <a:r>
              <a:rPr lang="en-US" sz="2400" dirty="0" smtClean="0"/>
              <a:t>Aerators increase the risk of HAIs.</a:t>
            </a:r>
          </a:p>
        </p:txBody>
      </p:sp>
    </p:spTree>
    <p:extLst>
      <p:ext uri="{BB962C8B-B14F-4D97-AF65-F5344CB8AC3E}">
        <p14:creationId xmlns:p14="http://schemas.microsoft.com/office/powerpoint/2010/main" val="254881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156447"/>
            <a:ext cx="11559318" cy="2308324"/>
          </a:xfrm>
          <a:prstGeom prst="rect">
            <a:avLst/>
          </a:prstGeom>
          <a:noFill/>
          <a:ln>
            <a:solidFill>
              <a:schemeClr val="bg2"/>
            </a:solidFill>
          </a:ln>
        </p:spPr>
        <p:txBody>
          <a:bodyPr wrap="none" rtlCol="0">
            <a:spAutoFit/>
          </a:bodyPr>
          <a:lstStyle/>
          <a:p>
            <a:r>
              <a:rPr lang="en-US" sz="2400" dirty="0" smtClean="0"/>
              <a:t>Answer:  D</a:t>
            </a:r>
          </a:p>
          <a:p>
            <a:r>
              <a:rPr lang="en-US" sz="2400" dirty="0"/>
              <a:t>Aerators increase the risk of HAIs.</a:t>
            </a:r>
          </a:p>
          <a:p>
            <a:endParaRPr lang="en-US" sz="2400" dirty="0" smtClean="0"/>
          </a:p>
          <a:p>
            <a:r>
              <a:rPr lang="en-US" sz="2400" u="sng" dirty="0" smtClean="0"/>
              <a:t>Rationale</a:t>
            </a:r>
            <a:r>
              <a:rPr lang="en-US" sz="2400" dirty="0" smtClean="0"/>
              <a:t>: Aerators can promote the growth of water-associated pathogens. </a:t>
            </a:r>
          </a:p>
          <a:p>
            <a:r>
              <a:rPr lang="en-US" sz="2400" dirty="0" smtClean="0"/>
              <a:t>Faucet aerators can enhance growth of waterborne organisms. If they must be used,</a:t>
            </a:r>
          </a:p>
          <a:p>
            <a:r>
              <a:rPr lang="en-US" sz="2400" dirty="0" smtClean="0"/>
              <a:t>a systematic leaning system should be established.</a:t>
            </a:r>
          </a:p>
        </p:txBody>
      </p:sp>
    </p:spTree>
    <p:extLst>
      <p:ext uri="{BB962C8B-B14F-4D97-AF65-F5344CB8AC3E}">
        <p14:creationId xmlns:p14="http://schemas.microsoft.com/office/powerpoint/2010/main" val="63559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8188" y="1223682"/>
            <a:ext cx="10354236" cy="4893647"/>
          </a:xfrm>
          <a:prstGeom prst="rect">
            <a:avLst/>
          </a:prstGeom>
          <a:noFill/>
          <a:ln>
            <a:solidFill>
              <a:schemeClr val="bg2"/>
            </a:solidFill>
          </a:ln>
        </p:spPr>
        <p:txBody>
          <a:bodyPr wrap="square" rtlCol="0">
            <a:spAutoFit/>
          </a:bodyPr>
          <a:lstStyle/>
          <a:p>
            <a:pPr algn="ctr"/>
            <a:r>
              <a:rPr lang="en-US" sz="2400" b="1" dirty="0" smtClean="0"/>
              <a:t>Question 9</a:t>
            </a:r>
          </a:p>
          <a:p>
            <a:pPr algn="ctr"/>
            <a:endParaRPr lang="en-US" sz="2400" dirty="0" smtClean="0"/>
          </a:p>
          <a:p>
            <a:r>
              <a:rPr lang="en-US" sz="2400" dirty="0" smtClean="0"/>
              <a:t>The Facilities director reports that the hot water tanks and distal sites were</a:t>
            </a:r>
          </a:p>
          <a:p>
            <a:r>
              <a:rPr lang="en-US" sz="2400" dirty="0"/>
              <a:t>p</a:t>
            </a:r>
            <a:r>
              <a:rPr lang="en-US" sz="2400" dirty="0" smtClean="0"/>
              <a:t>ositive for Legionella. Disinfection of the hospital’s water system should be performed if:</a:t>
            </a:r>
          </a:p>
          <a:p>
            <a:endParaRPr lang="en-US" sz="2400" dirty="0"/>
          </a:p>
          <a:p>
            <a:pPr marL="457200" indent="-457200">
              <a:buAutoNum type="alphaUcPeriod"/>
            </a:pPr>
            <a:r>
              <a:rPr lang="en-US" sz="2400" dirty="0" smtClean="0"/>
              <a:t>As a preventative measure even if prospective surveillance of HA legionellosis shows no cases.</a:t>
            </a:r>
          </a:p>
          <a:p>
            <a:pPr marL="457200" indent="-457200">
              <a:buAutoNum type="alphaUcPeriod"/>
            </a:pPr>
            <a:r>
              <a:rPr lang="en-US" sz="2400" dirty="0" smtClean="0"/>
              <a:t>The colonization rate for distal water sites is greater than 30 percent.</a:t>
            </a:r>
          </a:p>
          <a:p>
            <a:pPr marL="457200" indent="-457200">
              <a:buAutoNum type="alphaUcPeriod"/>
            </a:pPr>
            <a:r>
              <a:rPr lang="en-US" sz="2400" dirty="0" smtClean="0"/>
              <a:t>Recommended by hospital administration or risk management.</a:t>
            </a:r>
          </a:p>
          <a:p>
            <a:r>
              <a:rPr lang="en-US" sz="2400" dirty="0" smtClean="0"/>
              <a:t>D. As a pre-emptive measure even if no HA cases have been identified.</a:t>
            </a:r>
          </a:p>
          <a:p>
            <a:endParaRPr lang="en-US" sz="2400" dirty="0"/>
          </a:p>
          <a:p>
            <a:endParaRPr lang="en-US" sz="2400" dirty="0" smtClean="0"/>
          </a:p>
        </p:txBody>
      </p:sp>
    </p:spTree>
    <p:extLst>
      <p:ext uri="{BB962C8B-B14F-4D97-AF65-F5344CB8AC3E}">
        <p14:creationId xmlns:p14="http://schemas.microsoft.com/office/powerpoint/2010/main" val="166046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6823" y="1169894"/>
            <a:ext cx="9802905" cy="2677656"/>
          </a:xfrm>
          <a:prstGeom prst="rect">
            <a:avLst/>
          </a:prstGeom>
          <a:noFill/>
          <a:ln>
            <a:solidFill>
              <a:schemeClr val="bg2"/>
            </a:solidFill>
          </a:ln>
        </p:spPr>
        <p:txBody>
          <a:bodyPr wrap="square" rtlCol="0">
            <a:spAutoFit/>
          </a:bodyPr>
          <a:lstStyle/>
          <a:p>
            <a:r>
              <a:rPr lang="en-US" sz="2400" dirty="0" smtClean="0"/>
              <a:t>Answer: B</a:t>
            </a:r>
          </a:p>
          <a:p>
            <a:r>
              <a:rPr lang="en-US" sz="2400" dirty="0"/>
              <a:t>The colonization rate for distal water sites is greater than 30 percent.</a:t>
            </a:r>
          </a:p>
          <a:p>
            <a:endParaRPr lang="en-US" sz="2400" dirty="0" smtClean="0"/>
          </a:p>
          <a:p>
            <a:r>
              <a:rPr lang="en-US" sz="2400" u="sng" dirty="0" smtClean="0"/>
              <a:t>Rationale</a:t>
            </a:r>
            <a:r>
              <a:rPr lang="en-US" sz="2400" dirty="0" smtClean="0"/>
              <a:t>: Disinfection of the water system should be considered if </a:t>
            </a:r>
            <a:r>
              <a:rPr lang="en-US" sz="2400" dirty="0"/>
              <a:t> </a:t>
            </a:r>
            <a:endParaRPr lang="en-US" sz="2400" dirty="0" smtClean="0"/>
          </a:p>
          <a:p>
            <a:pPr marL="457200" indent="-457200">
              <a:buAutoNum type="arabicParenR"/>
            </a:pPr>
            <a:r>
              <a:rPr lang="en-US" sz="2400" dirty="0"/>
              <a:t>T</a:t>
            </a:r>
            <a:r>
              <a:rPr lang="en-US" sz="2400" dirty="0" smtClean="0"/>
              <a:t>here </a:t>
            </a:r>
            <a:r>
              <a:rPr lang="en-US" sz="2400" dirty="0"/>
              <a:t>is greater than 30% colonization of distal water </a:t>
            </a:r>
            <a:r>
              <a:rPr lang="en-US" sz="2400" dirty="0" smtClean="0"/>
              <a:t>sites</a:t>
            </a:r>
          </a:p>
          <a:p>
            <a:pPr marL="457200" indent="-457200">
              <a:buAutoNum type="arabicParenR"/>
            </a:pPr>
            <a:r>
              <a:rPr lang="en-US" sz="2400" dirty="0"/>
              <a:t>T</a:t>
            </a:r>
            <a:r>
              <a:rPr lang="en-US" sz="2400" dirty="0" smtClean="0"/>
              <a:t>here is evidence of a </a:t>
            </a:r>
            <a:r>
              <a:rPr lang="en-US" sz="2400" smtClean="0"/>
              <a:t>prior case, </a:t>
            </a:r>
            <a:r>
              <a:rPr lang="en-US" sz="2400" dirty="0" smtClean="0"/>
              <a:t>or </a:t>
            </a:r>
          </a:p>
          <a:p>
            <a:pPr marL="457200" indent="-457200">
              <a:buAutoNum type="arabicParenR"/>
            </a:pPr>
            <a:r>
              <a:rPr lang="en-US" sz="2400" dirty="0" smtClean="0"/>
              <a:t>Prospective surveillance shows a HA case</a:t>
            </a:r>
            <a:endParaRPr lang="en-US" sz="2400" dirty="0"/>
          </a:p>
        </p:txBody>
      </p:sp>
    </p:spTree>
    <p:extLst>
      <p:ext uri="{BB962C8B-B14F-4D97-AF65-F5344CB8AC3E}">
        <p14:creationId xmlns:p14="http://schemas.microsoft.com/office/powerpoint/2010/main" val="176459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 xmlns:thm15="http://schemas.microsoft.com/office/thememl/2012/main" name="Presentation on brainstorming" id="{C229246F-E851-40FB-8E1D-535DCA6AFD71}" vid="{8D346C02-FE09-4A8E-BC58-EB73E373F0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3BE57A2-D666-4652-B423-3EEF5C79D9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brainstorming presentation</Template>
  <TotalTime>0</TotalTime>
  <Words>1006</Words>
  <Application>Microsoft Office PowerPoint</Application>
  <PresentationFormat>Custom</PresentationFormat>
  <Paragraphs>163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Presentation on brainstorming</vt:lpstr>
      <vt:lpstr>PowerPoint Presentation</vt:lpstr>
      <vt:lpstr>QUESTION 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2017-06-20T00:52:36Z</dcterms:created>
  <dcterms:modified xsi:type="dcterms:W3CDTF">2017-06-21T04:05:14Z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TC034606379991</vt:lpwstr>
  </property>
</Properties>
</file>