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75" r:id="rId5"/>
    <p:sldId id="274" r:id="rId6"/>
    <p:sldId id="266" r:id="rId7"/>
    <p:sldId id="267" r:id="rId8"/>
    <p:sldId id="261" r:id="rId9"/>
    <p:sldId id="268" r:id="rId10"/>
    <p:sldId id="269" r:id="rId11"/>
    <p:sldId id="276" r:id="rId12"/>
    <p:sldId id="271" r:id="rId13"/>
    <p:sldId id="262" r:id="rId14"/>
    <p:sldId id="277" r:id="rId15"/>
    <p:sldId id="263" r:id="rId1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524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68"/>
    </p:cViewPr>
  </p:sorterViewPr>
  <p:notesViewPr>
    <p:cSldViewPr>
      <p:cViewPr varScale="1">
        <p:scale>
          <a:sx n="90" d="100"/>
          <a:sy n="90" d="100"/>
        </p:scale>
        <p:origin x="-3696" y="-96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075BDDEB-D8ED-45D7-86F6-9984B6F9407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1B465829-1D6B-4DE3-8ABA-071D9E83D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8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20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82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5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54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75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6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66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81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32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97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8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60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82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41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67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43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5829-1D6B-4DE3-8ABA-071D9E83D2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02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88B492D-9E7C-4AFE-96D1-3DF45C7FDC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49C5540-2F91-4A04-8550-F97970BD506D}" type="datetimeFigureOut">
              <a:rPr lang="en-US" smtClean="0"/>
              <a:t>1/24/2015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914400"/>
          </a:xfrm>
        </p:spPr>
        <p:txBody>
          <a:bodyPr/>
          <a:lstStyle/>
          <a:p>
            <a:r>
              <a:rPr lang="en-US" sz="5400" dirty="0" smtClean="0"/>
              <a:t>Journal Club Presentation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86000"/>
            <a:ext cx="8000999" cy="129540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4400" dirty="0" smtClean="0"/>
              <a:t>APIC Greater NY Chapter 13</a:t>
            </a:r>
          </a:p>
          <a:p>
            <a:pPr algn="ctr"/>
            <a:r>
              <a:rPr lang="en-US" sz="14400" dirty="0" smtClean="0"/>
              <a:t>12.17.14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4800600"/>
            <a:ext cx="5038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Faith Skeete, MS RN CIC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349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620000" cy="1143000"/>
          </a:xfrm>
        </p:spPr>
        <p:txBody>
          <a:bodyPr/>
          <a:lstStyle/>
          <a:p>
            <a:r>
              <a:rPr lang="en-US" dirty="0" smtClean="0"/>
              <a:t>Peer Reviewed Journal Article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8" t="24327" r="12894" b="44327"/>
          <a:stretch/>
        </p:blipFill>
        <p:spPr bwMode="auto">
          <a:xfrm>
            <a:off x="115464" y="1676400"/>
            <a:ext cx="9047961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data:image/jpeg;base64,/9j/4AAQSkZJRgABAQAAAQABAAD/2wCEAAkGBxQTEhUUEhQUFBQVGBQWFBcVGBgXFRYVFBQXFhQUFBgYHCggGBolHBQUITEhJSorLi4uFx8zODMsNygtLisBCgoKDg0OGhAQGiwkICQsLCwsLCwsLCwsLCwsLCwsLCwsLCwsLCwsLCwsLCwsLCwsLCwsLCwsLCwsLCwsLCwsLP/AABEIALIBHAMBIgACEQEDEQH/xAAbAAACAwEBAQAAAAAAAAAAAAADBAIFBgABB//EAEMQAAIBAgMEBwMKBAUEAwAAAAECEQADBBIhBTFBUQYTImFxgZEyobEUI0JSYnLB0eHwM4KSsgcVQ6LCU7PS8RYkc//EABoBAAMBAQEBAAAAAAAAAAAAAAABAgMEBQb/xAAnEQEBAAICAgEEAgIDAAAAAAAAAQIREiEDMUEEEzJRYYEi8HGh0f/aAAwDAQACEQMRAD8A9wVq7cbKi5jx4QOZJ0FXKbII/iXbS9wYsfcKi82sFaYaG7LMRx1IUeAEepqtweBa6dDA3sx3KOZrm4xputDsspZuKyXA77hCxE7zM8pHnVp0lIuXVJW4xCiArZQJJJnv/Ss5YwdpINtnd5XXKAkZhm/c1tTgrlzKyqhGUSXJGuugCjwq8Z1qJtZxFuIc1sNbj7U0Q4kN/FtAMfpookk8xEN8e+rXE4K4pg3LQ7lUs3viPWvDicoi3md/pa7hzYgQo7h76clAGG2WR2rzhUGsDssfvT7PhqfCjbQ2yy24sLkWNGIgnvUH4nWqvGrceCzajUR7I7gPx31Xszhir7iJPLXURS5fEBRsSzGX7ROpJ3+teiyDuBHjqKKtpoGWPx99Auo3GfOszeC0ykFd41BU6g/GrazN3B3FPtWbi3B9252WHrrVQi1c9Hb/AM6bbns3Ue2Z4Ssgz4getVBVJloltyNx8uFMIF4j36UxbtqfZipt0CkA71I7xQbtmOIqO0rZzESeGk0kcKd8US0WGsViEtWy7+z3a8Pzin9l4YXLVtweyyIw01hlBG/uNIvhFcZGXMgGUjmd53d8VZ7Ht9WFWCqDKg1lRoAoOsjdE1USo9sbMcXmCqxBgg8NRrru3g0fZOy2QknLrw9NSY7q3uG2e7agGPQe+nrexZ9oJ56n4fjVY4isWtsjevpBH5+6mbV9Rxjx0+Na/wD+PWzvn+XT4zS+I6LofZdh4gH8q04kprTA0dbM7iPOl8X0ee3qr2z4Nlb9+dJBryHj7m9/61F69w1s+EaNNfDU+lUGLxFwMVy5YJGszpxjSrKxth19pAfAlfjNWWG6T4b2bvZ5hgGHoJPuqbMaGas4d2Pac+Wnw1rQ7H6Po3acT46/GrDGphDbZxlQwxUibZkLOgMSdQd3EV84u4q8w7RunuIb8aepiH0PbVjCracBratkYAAiScpjQa1812fai4BIgzM8NJ0qdqwSBndgeIC7u6TR7GRCCDcJ7wsbuFO99ppm5YUmQD36ED31IYMd1CO0NdFPmaiceeCgUXKfA1XtvZyru8I4RMgeWoHd4CveqUUFsSx3kD999Ca+v0nUeYqLbRoVyKAXFEZrYGZjpz1j13VVsdTB0kx4cN9TelSNftJR/l+HiNNP9xoWB1wlxtBDgHKPohQf+Ro+IE4C2ORP95qOy0/+reH2gfd+lXvv+l2ewhjAUgNp2dIIOhB4COHOnbG2mDDK3ZBMgyNI0jlw31UYfBsSAu+rmzstEynE9pjqllBmuMefcP3IpY5FYe2XhGxHaByWfrje3cnLxq4t4xcPFtVGUANIBEzxOpM95rKbR6VE3OpfNYAA7Cq0wRpLRPpFE2Bh8Sb95rpZrDi38mJaQqyZzb2GhX2tdPGtMe5dJaS5tKw/t2/MRProarsbgcE0kMwPIAn1kfjXYrYV4ksuVgdRBH6VT7Rt3bQ7VtyScqKAe0x3KOHM9wBNTeX6NHE5LYJzBUHFoXTv1MetWew9jNfGdg9u3wLKVZ+9VbUDvPkDvqy6PdGBby3sTFy/vH/Ts/ZtD63N9513DStC15RoSB4054pPZclda6O4cf6YY82k/pQdobAsZGZbeVlBZSpI1AJEgGCKtWxSDe6j+YVR9I9qqbTW7RzM4ykjQBTvIPGrupCZm1sOVVhfdWZVaGS3cQFlBjLlVo/mqFu3ftsVvray6dXcsliGHEuhGZD6901PC2WVcvWNHJOzv3jMNY86stlYe2HAKKQ2hzDMdeMtJms/fR+gLuzbTKXa6ggTCyznuCkAzSWP2VbW2t5LubUdk6NuJEiTxik8c0Eh7q5iSFVQqAkToANToDpR7tssAACeJ9NNTUbn6MrYwzDK+pVhrpoDmMiY1MR61q8BfwgQoyv2hDFwD6RuqntIVULvA05calmPDXw30+XEtLfZrmCLTk3EOU6rldd6OJIOo4a6g1ZHG4kDW35hSfgaxj3wCD5HvHly3+vOjJtRl9lmHgTS+7IfGtBidr3RoxK+UGkru0mPFj4n86Hsza9y5cW3cl0c5SG7+IO8EVV4xXV3TflZlnnlJE+6lfJ1uHxPtiT3UNsV31XZGPGu+TniTUfcyHE0+JHGl8DYm+HRFaYgblBAEyI1PHzrwYTnTWFv9X7PZPPef3uqsbb7KyQ7ty/dxBW2bUMhmQDlGbmToNK5MACYfs+nu11oPy0zJJPeTrSmNxubQzB35Zzd+WONa7SdubOtjeGPmB+FBe1ZH+gp8XufgwoGFxAR8yJuWMt+XBDfSjMdRl3k8aeO3XG61hx4W/1o5SDStxNxI0s2h4ST6s1VrKp+gP8AaPxq/udILu6LQ8EFU164SZPwpXODRcYdI1Cg8tKh8lt5s2kxEyN1FaaG01HI9JORESI8arby9o5d3D0ptxQyKWzkajrrZwy2ywzhics6xmJmKPsVreS4rnRokggZdGOYzw0qsfDKxBZQSuoJGoPceFetgFbmJ758tZ0qpkqyrNMaCcmFUKNzXmEnvyA7/hVtgNnlUudWT1rK3zhMuWI7JJPfHdWdw+Gu2wBbZSBuUiBHIfsVb9G9rObty3c3qAcsQRJ94M7+6iUMje2djus6y9bultJZwCI5a6bq0mF2gqmWVGgRDrIAHADcvlW5tXgaHibVpoDqhnQZgCSe6a0mP6qayi4pWzDMURjIyf6TQBmSNY5rxqGzGvrjba3bhZQpg5pUi4DBXNvkom7nTW0Ojw613VOxAyKDllo11nQb6yfSHZ166gt27l2xetkG3DmTBzZdInXWJ14cip1e+hX1TEXsoqgxuI31WYPpSjqExBK3AFDOFOXNAkOntIfL0o7lX/h3LT/duLPoSDV2kUdqAxpl8Kw35R4ugHvalL120ur3rY1jsk3DMTHYkT4kVFCJamflPUrnPtkHq1466dYeQHDmarH2yo/grJ+vcg/0oJAPiWpVSzEs5JY7ydT51FzkOS14MMLjhpyXEk22gHUiCDIiCGb1MEV7e6RrZuJaxCFWecrICUOWJJB1G+dJ8TR0t11/ALcKlgCUnIT9HNGaOUwPSow8mpqqyw/SwtYhLi5rbK6nipBHqKDcqjxuzcpLgMrfXttlYncMzDRvBwaXTa9+37WW6v2h1dyI5iUY/wBNXLKixt22cr2s7atz492bmOGuo8Kq7WH1I5bvA8KjsvpdYIyOWtMdIuCNTwBGjcd1WFmD2syZWygHMJLGcoGsGfWaM8Je4eNRwZW063G0VSCYEmB3UTFgO7MNzEsPBtR8aW29YZsPdVGyOyMEaJytEg+UTUkxQTqkuAguqKrmMruEErM6NodDFRJ/irfafU14bQFO5KrNo3Z0BgDefh593me8mItK4m/y0A+PLxPuFAsSxgf+h311uy1xgAPyA5mrqxhAggeZ5mqT7Vr7OkaswPMHUeEiiYfCKpnUkbiSafZKXv6A+VGPsWAYnVvL8aCwoqat46eZMCm/8ovndabz0+NVcbb0W1S60IrV8ejuIicgHiwNUqagHdU5YWexsBloTLTbLQnWoMqRQytMMtDIpmuhRUNCFEWhZq01D2dggMY91Qc9y2i79CEOkD19apsT0pwtpyly6FddGXeRpOoHcRWv6HY2zesnEWyG1ZFJEQBGaJ13/CtMZbU2tHhMLlGup9w8Kaqkv7cUdlIJ58B+ZqGE2kRvM1tLIir2sh0pVTdJGhUKDHPf+Iq62pt63Zsm45A4KDxY7hpw4k8BWHwO1ReHW5etV+1E5M0nQkxpzjwqfJrQnsbaaLfVOtUdbEZhKuFmVh1giRDQDx74rMYvDBLYuda6qZKiEaVJ7GrLJJEHz861V7Em6ZW0lvtSzZ2J5EAHQCPhWV25s9bVsDDjsKxaBJUFpmJ4and9bSs53lJsXqWqzEYsKhYvcgb4WxPvFB2fjFvQytdJUzkZsoadzsqQpjWnsRh0LyihrKEBdJa5l3Ed5yhvE0XG4vMoCAA6mdAQNQAR7z4VtcNXTOZ7mzODbrg1mcpuCEuJ7SEaldZgkAif0q3weqKTvKgnvMb6z2wcJce71g0UDfxDwRpzIknyFau3bCgAQBoqjwGgHkK5/Lreo28W9br1Epi3brkSmbaVk0U+39ktiOpt6dULyvfk6lLYLKgHGXCT4Va3tmW39pRPMaH9abRKYRKpLL4zocrhgjlMwykwJjXy48qsNh9F7OGtqiA6bzmYFifrQ2u4RyjhV8iUQJVy2FxituuiuC5EZWGvCYn1/Cs/0guC5aSxauIxNyy6tqCqWbyNcMxrA3GeOvOsttu2RiLykkxceATIAkkAeUVrOhVxMgDlQQrRmIGivBifvCnL0MsRdpYnR+0BqAsngjCY8591L2pvMAmomOJA4ksRxqy2xZhSF3BwAOADIG07pn1pjo5Zi1PEsZ8tNKEfIuGwYRYHmeJqbJTTLSnyWGzTz0jn50tKDZaSx47J8qsnWkdpjsHyogpbZOtxfvJ/ev519Gr51sX+Ivin/dSvotb4emaLjQ+Br5ktuB6/E19ONfOHXf4t/caM/Q+SjigOKacUFxXNVlWFDIphloZFI1kGFEQzu1pNQWAnTu0Pwo9uzGoJrf7cLnXzzpbs4HaBnQOiOSe6VJ9FFb9MELCJaAC5QJA4Me0w74JIms30x2K9y5bvWyua2l0HPmiXACnQHQdqe46Vq9r4+wxa61+3a0zXFfP2DHagqhDLM607+Oij2xcinnxq20Ny42VR6sR9FRxPuHGKzWJ6Q2LelrNfuESoAIXuMTmI7zkHfSLbPv4gi7iZyzCp9DuHANHIDKO861O9GNicXcx7yezZ3IvAjfx3rpPNiPqgA3+Ewi2kVEACroAKBhMGmmm6CPEidasazzu1YwLCb3HefjR3tgiCJHKgYf22pqlfg4qbuwUylUZrakhoWNCNxEiRQLHRu0pkl3P2jH9oE1e1FmA3mnzzvWy4Y+9ALaCgBQABuA0A8BUuqBieBkeMEfiaP1WgOkESNRqInSsvtzpW+HvNaWzbaMkFi8nMitrDgcTU8ae41SLTCLWd6L9IWxLujW7a5VVgVzbz3m4wPurSoKdx0Jdi21phFoSUdKAmooqrUFpLbeKe3bzKWB6ywoyKrHK15FuEht/ZLbtw14VRMB0s2fc+WXSiMwYgyoJHsLOorti7F61rYuouZHYp1moUkKQ3jIrf7VRLdnr2QuEINzKqMWTMVgTuOq68l4bx8/x2VkwjW+uzXLywXJB6yzi7DZiMxC/NllEcT51vj4be9s8vL8NXtLZzWbM52eXBywMo7JAVDEwAIAmKf6Mpms6AntNuBPAHhWQ6NWC+CGIe9irtzN1bi9ea5bGpMorbj2RrPE86EcPauYrCWb63GS411VCXDbWZtntgakRIEEbx5Tw70XL5fRblsj6J9I+NBdecDxZfzrBbJ2bZs7cezaTKi2nEEl9cqsTLEmt8+GX6o9BV/akHO0r1gJIBBIAJggjWeIPdSW1R82fL40faGMt2WGYxKiABvgmd3jVBtDpAGDKltiJAzT4bgAays1Vb6ObGPzi+Kf8AdSvotfJsBtFlcNkOkHUkbmB3kd1bbBdMLLkKQykmOBHLXj7q0ws0lo6+duPa+8/95r6Erg7iDXz+5vf79z+9qefofJRxQWFMPQWrmq4AwoZFHYUOpN5axIgUwMaIqossIGvAUfMvOuvbJ7jscxJA0XiYpS30ftXQSVkdnQM4BgadkECKR2ljCGjhVxgMbGGZ1iQNJ3aNH51ny3Va6PbN2NbRMqIqag6DiDJ9a04wiXAueSFIYakajnG8VmdjYxn9ojyHfV5dxJVrYB0Oee+AIrTGzW05S70SuWwrsBukgDkAYE1VbUuvmyhmVYB7OnHdMTTCv89d8RHnSm1vaG/2fL2hv7/1rmyv+TafiDcRkRnUsWVWKgmQSASBEa60/sjHO6pnnM2fT2dEYCYjkwNBVoE+dT2Tis5tkdkEXOyTmOhUAzA3a/1Cjl1oSdrm20gHmBSO0XYezE6e0MwiddOcTSnRHFvcw83GLMty+knfCXnVR5AAeVI9IcK73t9vLAjPmkeEabyPWjH8vYyvTQYK+OqTMQuRRqdB7OuprM7Xs2Lt4uMQR1gUDIttgSFy9lmMt7PDdIpa5s42xnZsOkSzMQ0aDUydwGlK4/GXFSbZs3GIRrcAZWVjqQWOu6d9bzVvVZbvzGs6PbDFhy4uu+9YISD9qVEn151olNfN8Hte51Sl3VbpJzIuWBqYOk8AOPGtrgr7XLFpkYSchY8wpi4PcRUeSX3tWGU9LlGqq2lte5bcqmWJXflmDEnXzqwVqIDWW10hsXa1y44Fwr7MwMsg6SJA4Ufbly0yBXfKVYEcJMQRJEbmpxTSW28NbuWnNy2jlVYrnVWy6a5ZGm4elVsLXBbewotgNeTTNv5ZjHDwqt2x0lwQE2mw7XCdSw3c2mJmYoX+QYadLFrefoJxM6aVSbdw2FKKLVuyTm1hVBAAI5c61nk66Z3ErZ2xbRBatdQLUs3tuVzE74I1O/XhFCtBy63VawGBzWzDTbMCShy8TxnXSsfi9iYo3OwpCy+gYAQWlYAPKtdsfB3BZtBkBZVhoYzOs7tDwqd2ktMLscrjFx2aZR+vMzLOoAZBwAA3RWsuOeRrLYjaBSxcJRgLdtzqQFIVC0aGefDhVjs++t21buqXAuIjgF2kB1DAb++tLnoTFV7b1YyT7TjUnQQpAA4b6ql9o/vlS2HuH5Tj1JYhL9rKCxMB7AJiTp7I9KMD2j++VY5e1GJpLB22F5jKn2jH3iCJ0/GmSaVs4z55lygae3JnRQd3DhRKVfWcMGDJnVFb55YT2SAwykeQBisazav9+5/ea0XSG/lxWA+1cuD+q3WaLdq5/wDpc/vNdHl/H/f5Tj7QehNRWoRrkrUNqEaK1CNI2Mt32AAzbtKJ8pb63wpRsSeS/wBIrw4g93pFXs9Cu0nUyatsPeAsMsgSpP8Aubd6VRdaeU+NNLh7rquRZWCDEAe0Tx8anehrbU9HLm/yq4xd7t29d2b4VSbDw4tjtA5v331ZYlM8cInWtOcmKLjbkFbb5+54Kf8AaKBtN5aNdB5Hcfd+Ndh1y3mG/sj8KaxOFW4IJYcJUwaxt72vXQSjTy/c0vswNkEN2gWhmAzA5u2vLh+4oo2byuP60Q7JUxDPmkEEsdTu1A03U5YO52bwxS1aiVXVixUaAuxZmMcSST5+dVduyvV5ntfKLmlpJIkjQhlG/XJbY7iMnExN0mK6uzMZcszoJOnDxBPv76+fdIsU119UGgLGHMoGZkbKSRMrbEn7fdW2MkRd1oMSc+Duahj1eIEzvgwJzHfAFZ3FbPD2sMc8ZcONFMmRpMLy79KQxFm4VWycNC/O9pXzns5sqExw63STJkmrLofh2so4e2GmSq3HW2JBkdrUg7/ypXHU6LfZCxsftS9xsiyxyEkvluMoOugO7QaR61vugFycIsTlzOFkgwBHEKvGeHrvqtuYvPbcXbVgTl0W7bJYBpcNmOugMa6k7hWl2SlsWk6oAIwDLGkhhIPjqKnLeu1TW+lmGqYel1aiK1Qp58rIuFSsIED59YmSGXyAB86S25iLgtsyKXUBsygqhUBTmDZz2uJ07t9Qx6XmzhbqqraAZAYEa6zrM+6qe9ibj9cHNwEhlKr2VJAGUBAGOVhEtm7tNwnld+m/2sLjvlP+/wDw83SPGo8DZ+dVgNLAvm3/AEbpXcVrLbTx2JDsfkV+3aOgJALZjw4AcfpE6cZ01uDu4hc5YfN9si4xAJORQk5wsMAh7IBnOORoe3XNzAIxZSWFrMVYZg5STIU9k91by5WdxzZ4yXq7YrBdIltgB5RtZTqySCNGEm58aliemttZhLzHuyIDO6Jk1XbU2fKtcElg+kfVYEme+SKr32Y1xSoUklVjTcQW/IetOXSLH0fZzdfgb+VR27DKgz5z2rR7JY8Z0PgKuuj2Ha1hcPbeMyWrStBkZggB141TdEcKbVg2wjSVXMTCjMUgmD61pE0AHIAegqMqqRnsXgEt3MRcWc167aLydOzYygAcOPrSE9o1fbWRssoCxzKSBE6Aidd/hWYv4wq5zI6/eEfGlsU4xpLL87u0MyY19mN9cdoryb3fnXll87hlW4ezlgKY1MyTMU4lptqbUuXGw1xx/AfOkZe0ShEN8fKo4YmGLb2Zm8mM/jUFtkqA+XcJABGsc8x91EFGWds1Tkesaga9JobGoUpr21GE6TEnRSeMRpxoX+aNJ0GhjUEemuo1o1zAvPDjxoJwL8h6inNCsxkNS6s01IrzOKnbQBLPOtJsERaI+0fgtZ97w4Ve9Hmm233v+K0gtbZpoNSab6NmpADN8+e9PxFPqaqrjgXgTp2I95p21fzeyGb7qk0AwDRrR1HiKHZwd5t1sgc2YD3b6ssNsZj7bov3Zb45auY5X4K2K3bNrNYurlzDIeydzaTBmsV0dto94lUVVFuAFIIBN06REGRmaPOvrK7GsQVcuwIIIzZd4gwVgj1rw9H8GoGQ3bAU5gLV+5bXNEZioaCY5zW0wtZ7j5jsjo719u2oS6o7xkiUEhg2g3buFabB/wCGixmdiigEz82dBrIgfjVxds4ezIs47E2u62Ucc5jqyJ1qg2p0vuYPDhlvNiFS4rP16jPctu+VlLZiBo0iAAMtazG/yykxn8tHgP8ADrCFVYvdcMARqE0I4iJFXmF6MWLVtbaF1S2oVZaYVRAkka6Cq/8AztgALYRFHshVEAdw4Ujexbv7TE+J08qm3G+1zr0ssTh8Mk/OsYndDbu+I99VGGxqXJa3mKcGMQ2pGkeFDvCVPge7hz4VV7GZbNsId8knLOWWJJjMZJk6k7zJrHO4z4Xjurp1JMiN3vpfH7MF0L23tss9q2QJngwIIYeI0r1Mcvf6URcWvP41nMlaVV7o7cIhcXcA+3btt8As0m/RjFfRxdr+bDfGLsVplxC/WHrUw44EVXKlxZ61sLEqoHXWWYcrRURwgFmouH2e6qRcysw1UJKj7vDl386vs1BuLNG6WiNq43ZjKBrOkHuiT50+WoAsgedTLUWiPSaGzV4zUMmpNA2Vmcqz4CvWavGaoE0BxNeE1EmvJoALXmG9Y9fiNB5xQ2vtMACd/A6c9+6mghO4VB7J+qfStJjbN8Ucp+yNy8/2B4kf+dLNi2+tZ/qX/wA6sWXu91LNYWSdRO+Cw9wNL18KjLIk7hJ7qaTZdxvoHz7Pxq+XFoNFX0AArw41juA+NZbaqu30dJ9ogepqxweCWypGbfrrpUwt1ufwrz/LmO8j40bLTw4tRxnwoVzaHIetNW9lrxk0ymEA3KKXZqpUa4ZKnl+/WoYrb5wxFv5oghmkuZBUoCCoUwTm055W5VeiyaXv7EtOCHQENOYagMWMkmN5mnjdVNm2YvdP8u62J4y8eegNNYf/ABFtcSw8GH/PLVzb6PYdbYtizbKDcGUPvM6lpJ30hi+h+GcGMPbU8CoK/wBpFazyYp40rj/8RbYOlx4jcu/+oSD60thOnKXTGR2P2reYn+gGmcN0HsIScgPIGWj+o1HHbPHspKgGIU5N08Vg1pPPJ6jO+LaGN23iTpZFqyPruq5t30EgmY5+lUu0dlXL9h2vYq7dbUAZgLQIO82xABjWNCKLj9kLcgPmWOKkA+sGvdmXbjfMuE+dYahY1YwzMB7RPlU3y5X5VMJH0qw3ZWPqj4UVTrQbCZQq8lVeW4AUTjQQoqPyYHgPSvVNOAVGcVjSfyMcq8+QDkafrqz0ravOAHfQ2wPf7qszUSKOI2rfkh4H41FrVwbm95qyYVA0aParY3Rz9xqBv3BvB9KtCtQNulqltVtjG5D0NQOPP1ffVo1ugPhxyFPsEfl45Gu+XL30w+EHIUB8EOXxo7J58sXn7jRcMwcwp8e4UscAOE1YYawLawP5jxJ4Cun6bw3yZd+ox83l4Tr2a0AAHl+ZqLN31FQZk/vuoJbWfIfia9mak1HnXtItyqDPXhoZNMFreFUcJ8aZtqBuAHgKitEUV849tICpha8WiKaCcEogt1wNEVqYeC1UupqQapZqAH1FejDUTNXG5QERhBVO+w2ZiSyqJMcTE6afrVrexOUE8gTp3DcKx21ukF65/Cdba8oIf+rUekUQgNuWRbuMoMwRr/KJ981SYm7lIf6oB9DS737wkENc1JnNmOu+d5pHEdddlApEiD3CeZiKqY9lb0+r7KuZrNo/Wt2z6oDRHxqgwpzHu/Ovm74trQT5TiWhFVUtIYXKqhR2Rqxgb/fRE21ib4yYW11a/wDUfVvELunvM1rNe2dfQ9n7QJcqwHMEblA4E8TVn13fWL6O7He2Cbjl3aC5JJmB3+frWks2PGsre1xYZ++vQ5oCpXjA86QMG/G8UNsWORpc5qiWoAxxXfXdfSzVEigjfyivPlPdSwqVAH68V3WChAVKKZJZhUTFcaz+2tvmzdyBQRlBJM7yTu91aeLxXyZaiM8+M2vY/fKu/Dd+dZq30pB3rTCdIlP0T5V6+GOOE4x5+WVyu6vLtzgN5oRb9KRt7Vtk6Huj40QYtTxHrVpMFqhNQLzuiummElqYNDFTBr557YgaphqCDXTQDAepB6WzV2agGutrjfpTNUS9IjhxFCfE0m1ygXCaAYv43lXz/bHRxy7PZcpmJaAWGp1PHn8a19yaCUJqpbPQsfPrlnGWzvzeIB/CffT2H+V3AFUBAQZYAggngJ/D1rapgxxpy1hwKfP+InTK7I6IqpzXJduJbXWthg8EqiAAKNbt0dRU22+xoS0lHU0AGphqALmrpqANezTCRNQIqVcKCCKVHLR64imQEV6BRCK7LQHgFe10V1BONYDpg3zgf7RU+B3f2++t3deATyBNYbpFbzWmHGCR/Lr+Fd30U7tcn1OWrjFD1hP6UbD2y3HTxpbBBmEKCxjcASdDrup5bJiCCPGRXZ0xpkXANARUDiTO8DzigJZ1ieFCumGAplo8uJafbHk4n40UY+5zJ86o7rdqolu6ns+L6cKmK6urwXrpV6K6uoDq8rq6gIGhV1dSKotXldXUGhXsV1dTIQCiLXV1IDrRBXtdTJ7U66uoCQrq6upkkK9ryuoJ7Xhrq6mHGuFdXUB1eGurqCLYz2G8DWT2nuPga6ur0PpPxv8Ay4Pq/wAoV6ADS4eOgnuLNPwHpWywSg3bYIBGddDqPaFdXVy5/nP6dWP43+1J0ww6Lc7KqvgAOHdWQf2q6ur08HHfZS7vqLV1dVU4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1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5" y="160337"/>
            <a:ext cx="8229600" cy="1143000"/>
          </a:xfrm>
        </p:spPr>
        <p:txBody>
          <a:bodyPr/>
          <a:lstStyle/>
          <a:p>
            <a:r>
              <a:rPr lang="en-US" dirty="0" smtClean="0"/>
              <a:t>Main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84" y="1371600"/>
            <a:ext cx="8229600" cy="198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‘To determine whether preoperative in-room time is a risk factor for surgical site infection (SSI).’</a:t>
            </a:r>
            <a:endParaRPr lang="en-US" sz="2800" dirty="0"/>
          </a:p>
        </p:txBody>
      </p:sp>
      <p:sp>
        <p:nvSpPr>
          <p:cNvPr id="5" name="AutoShape 2" descr="data:image/jpeg;base64,/9j/4AAQSkZJRgABAQAAAQABAAD/2wCEAAkGBxQTEhUUEhQUFBQVGBQWFBcVGBgXFRYVFBQXFhQUFBgYHCggGBolHBQUITEhJSorLi4uFx8zODMsNygtLisBCgoKDg0OGhAQGiwkICQsLCwsLCwsLCwsLCwsLCwsLCwsLCwsLCwsLCwsLCwsLCwsLCwsLCwsLCwsLCwsLCwsLP/AABEIALIBHAMBIgACEQEDEQH/xAAbAAACAwEBAQAAAAAAAAAAAAADBAIFBgABB//EAEMQAAIBAgMEBwMKBAUEAwAAAAECEQADBBIhBTFBUQYTImFxgZEyobEUI0JSYnLB0eHwM4KSsgcVQ6LCU7PS8RYkc//EABoBAAMBAQEBAAAAAAAAAAAAAAABAgMEBQb/xAAnEQEBAAICAgEEAgIDAAAAAAAAAQIREiEDMUEEEzJRYYEi8HGh0f/aAAwDAQACEQMRAD8A9wVq7cbKi5jx4QOZJ0FXKbII/iXbS9wYsfcKi82sFaYaG7LMRx1IUeAEepqtweBa6dDA3sx3KOZrm4xputDsspZuKyXA77hCxE7zM8pHnVp0lIuXVJW4xCiArZQJJJnv/Ss5YwdpINtnd5XXKAkZhm/c1tTgrlzKyqhGUSXJGuugCjwq8Z1qJtZxFuIc1sNbj7U0Q4kN/FtAMfpookk8xEN8e+rXE4K4pg3LQ7lUs3viPWvDicoi3md/pa7hzYgQo7h76clAGG2WR2rzhUGsDssfvT7PhqfCjbQ2yy24sLkWNGIgnvUH4nWqvGrceCzajUR7I7gPx31Xszhir7iJPLXURS5fEBRsSzGX7ROpJ3+teiyDuBHjqKKtpoGWPx99Auo3GfOszeC0ykFd41BU6g/GrazN3B3FPtWbi3B9252WHrrVQi1c9Hb/AM6bbns3Ue2Z4Ssgz4getVBVJloltyNx8uFMIF4j36UxbtqfZipt0CkA71I7xQbtmOIqO0rZzESeGk0kcKd8US0WGsViEtWy7+z3a8Pzin9l4YXLVtweyyIw01hlBG/uNIvhFcZGXMgGUjmd53d8VZ7Ht9WFWCqDKg1lRoAoOsjdE1USo9sbMcXmCqxBgg8NRrru3g0fZOy2QknLrw9NSY7q3uG2e7agGPQe+nrexZ9oJ56n4fjVY4isWtsjevpBH5+6mbV9Rxjx0+Na/wD+PWzvn+XT4zS+I6LofZdh4gH8q04kprTA0dbM7iPOl8X0ee3qr2z4Nlb9+dJBryHj7m9/61F69w1s+EaNNfDU+lUGLxFwMVy5YJGszpxjSrKxth19pAfAlfjNWWG6T4b2bvZ5hgGHoJPuqbMaGas4d2Pac+Wnw1rQ7H6Po3acT46/GrDGphDbZxlQwxUibZkLOgMSdQd3EV84u4q8w7RunuIb8aepiH0PbVjCracBratkYAAiScpjQa1812fai4BIgzM8NJ0qdqwSBndgeIC7u6TR7GRCCDcJ7wsbuFO99ppm5YUmQD36ED31IYMd1CO0NdFPmaiceeCgUXKfA1XtvZyru8I4RMgeWoHd4CveqUUFsSx3kD999Ca+v0nUeYqLbRoVyKAXFEZrYGZjpz1j13VVsdTB0kx4cN9TelSNftJR/l+HiNNP9xoWB1wlxtBDgHKPohQf+Ro+IE4C2ORP95qOy0/+reH2gfd+lXvv+l2ewhjAUgNp2dIIOhB4COHOnbG2mDDK3ZBMgyNI0jlw31UYfBsSAu+rmzstEynE9pjqllBmuMefcP3IpY5FYe2XhGxHaByWfrje3cnLxq4t4xcPFtVGUANIBEzxOpM95rKbR6VE3OpfNYAA7Cq0wRpLRPpFE2Bh8Sb95rpZrDi38mJaQqyZzb2GhX2tdPGtMe5dJaS5tKw/t2/MRProarsbgcE0kMwPIAn1kfjXYrYV4ksuVgdRBH6VT7Rt3bQ7VtyScqKAe0x3KOHM9wBNTeX6NHE5LYJzBUHFoXTv1MetWew9jNfGdg9u3wLKVZ+9VbUDvPkDvqy6PdGBby3sTFy/vH/Ts/ZtD63N9513DStC15RoSB4054pPZclda6O4cf6YY82k/pQdobAsZGZbeVlBZSpI1AJEgGCKtWxSDe6j+YVR9I9qqbTW7RzM4ykjQBTvIPGrupCZm1sOVVhfdWZVaGS3cQFlBjLlVo/mqFu3ftsVvray6dXcsliGHEuhGZD6901PC2WVcvWNHJOzv3jMNY86stlYe2HAKKQ2hzDMdeMtJms/fR+gLuzbTKXa6ggTCyznuCkAzSWP2VbW2t5LubUdk6NuJEiTxik8c0Eh7q5iSFVQqAkToANToDpR7tssAACeJ9NNTUbn6MrYwzDK+pVhrpoDmMiY1MR61q8BfwgQoyv2hDFwD6RuqntIVULvA05calmPDXw30+XEtLfZrmCLTk3EOU6rldd6OJIOo4a6g1ZHG4kDW35hSfgaxj3wCD5HvHly3+vOjJtRl9lmHgTS+7IfGtBidr3RoxK+UGkru0mPFj4n86Hsza9y5cW3cl0c5SG7+IO8EVV4xXV3TflZlnnlJE+6lfJ1uHxPtiT3UNsV31XZGPGu+TniTUfcyHE0+JHGl8DYm+HRFaYgblBAEyI1PHzrwYTnTWFv9X7PZPPef3uqsbb7KyQ7ty/dxBW2bUMhmQDlGbmToNK5MACYfs+nu11oPy0zJJPeTrSmNxubQzB35Zzd+WONa7SdubOtjeGPmB+FBe1ZH+gp8XufgwoGFxAR8yJuWMt+XBDfSjMdRl3k8aeO3XG61hx4W/1o5SDStxNxI0s2h4ST6s1VrKp+gP8AaPxq/udILu6LQ8EFU164SZPwpXODRcYdI1Cg8tKh8lt5s2kxEyN1FaaG01HI9JORESI8arby9o5d3D0ptxQyKWzkajrrZwy2ywzhics6xmJmKPsVreS4rnRokggZdGOYzw0qsfDKxBZQSuoJGoPceFetgFbmJ758tZ0qpkqyrNMaCcmFUKNzXmEnvyA7/hVtgNnlUudWT1rK3zhMuWI7JJPfHdWdw+Gu2wBbZSBuUiBHIfsVb9G9rObty3c3qAcsQRJ94M7+6iUMje2djus6y9bultJZwCI5a6bq0mF2gqmWVGgRDrIAHADcvlW5tXgaHibVpoDqhnQZgCSe6a0mP6qayi4pWzDMURjIyf6TQBmSNY5rxqGzGvrjba3bhZQpg5pUi4DBXNvkom7nTW0Ojw613VOxAyKDllo11nQb6yfSHZ166gt27l2xetkG3DmTBzZdInXWJ14cip1e+hX1TEXsoqgxuI31WYPpSjqExBK3AFDOFOXNAkOntIfL0o7lX/h3LT/duLPoSDV2kUdqAxpl8Kw35R4ugHvalL120ur3rY1jsk3DMTHYkT4kVFCJamflPUrnPtkHq1466dYeQHDmarH2yo/grJ+vcg/0oJAPiWpVSzEs5JY7ydT51FzkOS14MMLjhpyXEk22gHUiCDIiCGb1MEV7e6RrZuJaxCFWecrICUOWJJB1G+dJ8TR0t11/ALcKlgCUnIT9HNGaOUwPSow8mpqqyw/SwtYhLi5rbK6nipBHqKDcqjxuzcpLgMrfXttlYncMzDRvBwaXTa9+37WW6v2h1dyI5iUY/wBNXLKixt22cr2s7atz492bmOGuo8Kq7WH1I5bvA8KjsvpdYIyOWtMdIuCNTwBGjcd1WFmD2syZWygHMJLGcoGsGfWaM8Je4eNRwZW063G0VSCYEmB3UTFgO7MNzEsPBtR8aW29YZsPdVGyOyMEaJytEg+UTUkxQTqkuAguqKrmMruEErM6NodDFRJ/irfafU14bQFO5KrNo3Z0BgDefh593me8mItK4m/y0A+PLxPuFAsSxgf+h311uy1xgAPyA5mrqxhAggeZ5mqT7Vr7OkaswPMHUeEiiYfCKpnUkbiSafZKXv6A+VGPsWAYnVvL8aCwoqat46eZMCm/8ovndabz0+NVcbb0W1S60IrV8ejuIicgHiwNUqagHdU5YWexsBloTLTbLQnWoMqRQytMMtDIpmuhRUNCFEWhZq01D2dggMY91Qc9y2i79CEOkD19apsT0pwtpyly6FddGXeRpOoHcRWv6HY2zesnEWyG1ZFJEQBGaJ13/CtMZbU2tHhMLlGup9w8Kaqkv7cUdlIJ58B+ZqGE2kRvM1tLIir2sh0pVTdJGhUKDHPf+Iq62pt63Zsm45A4KDxY7hpw4k8BWHwO1ReHW5etV+1E5M0nQkxpzjwqfJrQnsbaaLfVOtUdbEZhKuFmVh1giRDQDx74rMYvDBLYuda6qZKiEaVJ7GrLJJEHz861V7Em6ZW0lvtSzZ2J5EAHQCPhWV25s9bVsDDjsKxaBJUFpmJ4and9bSs53lJsXqWqzEYsKhYvcgb4WxPvFB2fjFvQytdJUzkZsoadzsqQpjWnsRh0LyihrKEBdJa5l3Ed5yhvE0XG4vMoCAA6mdAQNQAR7z4VtcNXTOZ7mzODbrg1mcpuCEuJ7SEaldZgkAif0q3weqKTvKgnvMb6z2wcJce71g0UDfxDwRpzIknyFau3bCgAQBoqjwGgHkK5/Lreo28W9br1Epi3brkSmbaVk0U+39ktiOpt6dULyvfk6lLYLKgHGXCT4Va3tmW39pRPMaH9abRKYRKpLL4zocrhgjlMwykwJjXy48qsNh9F7OGtqiA6bzmYFifrQ2u4RyjhV8iUQJVy2FxituuiuC5EZWGvCYn1/Cs/0guC5aSxauIxNyy6tqCqWbyNcMxrA3GeOvOsttu2RiLykkxceATIAkkAeUVrOhVxMgDlQQrRmIGivBifvCnL0MsRdpYnR+0BqAsngjCY8591L2pvMAmomOJA4ksRxqy2xZhSF3BwAOADIG07pn1pjo5Zi1PEsZ8tNKEfIuGwYRYHmeJqbJTTLSnyWGzTz0jn50tKDZaSx47J8qsnWkdpjsHyogpbZOtxfvJ/ev519Gr51sX+Ivin/dSvotb4emaLjQ+Br5ktuB6/E19ONfOHXf4t/caM/Q+SjigOKacUFxXNVlWFDIphloZFI1kGFEQzu1pNQWAnTu0Pwo9uzGoJrf7cLnXzzpbs4HaBnQOiOSe6VJ9FFb9MELCJaAC5QJA4Me0w74JIms30x2K9y5bvWyua2l0HPmiXACnQHQdqe46Vq9r4+wxa61+3a0zXFfP2DHagqhDLM607+Oij2xcinnxq20Ny42VR6sR9FRxPuHGKzWJ6Q2LelrNfuESoAIXuMTmI7zkHfSLbPv4gi7iZyzCp9DuHANHIDKO861O9GNicXcx7yezZ3IvAjfx3rpPNiPqgA3+Ewi2kVEACroAKBhMGmmm6CPEidasazzu1YwLCb3HefjR3tgiCJHKgYf22pqlfg4qbuwUylUZrakhoWNCNxEiRQLHRu0pkl3P2jH9oE1e1FmA3mnzzvWy4Y+9ALaCgBQABuA0A8BUuqBieBkeMEfiaP1WgOkESNRqInSsvtzpW+HvNaWzbaMkFi8nMitrDgcTU8ae41SLTCLWd6L9IWxLujW7a5VVgVzbz3m4wPurSoKdx0Jdi21phFoSUdKAmooqrUFpLbeKe3bzKWB6ywoyKrHK15FuEht/ZLbtw14VRMB0s2fc+WXSiMwYgyoJHsLOorti7F61rYuouZHYp1moUkKQ3jIrf7VRLdnr2QuEINzKqMWTMVgTuOq68l4bx8/x2VkwjW+uzXLywXJB6yzi7DZiMxC/NllEcT51vj4be9s8vL8NXtLZzWbM52eXBywMo7JAVDEwAIAmKf6Mpms6AntNuBPAHhWQ6NWC+CGIe9irtzN1bi9ea5bGpMorbj2RrPE86EcPauYrCWb63GS411VCXDbWZtntgakRIEEbx5Tw70XL5fRblsj6J9I+NBdecDxZfzrBbJ2bZs7cezaTKi2nEEl9cqsTLEmt8+GX6o9BV/akHO0r1gJIBBIAJggjWeIPdSW1R82fL40faGMt2WGYxKiABvgmd3jVBtDpAGDKltiJAzT4bgAays1Vb6ObGPzi+Kf8AdSvotfJsBtFlcNkOkHUkbmB3kd1bbBdMLLkKQykmOBHLXj7q0ws0lo6+duPa+8/95r6Erg7iDXz+5vf79z+9qefofJRxQWFMPQWrmq4AwoZFHYUOpN5axIgUwMaIqossIGvAUfMvOuvbJ7jscxJA0XiYpS30ftXQSVkdnQM4BgadkECKR2ljCGjhVxgMbGGZ1iQNJ3aNH51ny3Va6PbN2NbRMqIqag6DiDJ9a04wiXAueSFIYakajnG8VmdjYxn9ojyHfV5dxJVrYB0Oee+AIrTGzW05S70SuWwrsBukgDkAYE1VbUuvmyhmVYB7OnHdMTTCv89d8RHnSm1vaG/2fL2hv7/1rmyv+TafiDcRkRnUsWVWKgmQSASBEa60/sjHO6pnnM2fT2dEYCYjkwNBVoE+dT2Tis5tkdkEXOyTmOhUAzA3a/1Cjl1oSdrm20gHmBSO0XYezE6e0MwiddOcTSnRHFvcw83GLMty+knfCXnVR5AAeVI9IcK73t9vLAjPmkeEabyPWjH8vYyvTQYK+OqTMQuRRqdB7OuprM7Xs2Lt4uMQR1gUDIttgSFy9lmMt7PDdIpa5s42xnZsOkSzMQ0aDUydwGlK4/GXFSbZs3GIRrcAZWVjqQWOu6d9bzVvVZbvzGs6PbDFhy4uu+9YISD9qVEn151olNfN8Hte51Sl3VbpJzIuWBqYOk8AOPGtrgr7XLFpkYSchY8wpi4PcRUeSX3tWGU9LlGqq2lte5bcqmWJXflmDEnXzqwVqIDWW10hsXa1y44Fwr7MwMsg6SJA4Ufbly0yBXfKVYEcJMQRJEbmpxTSW28NbuWnNy2jlVYrnVWy6a5ZGm4elVsLXBbewotgNeTTNv5ZjHDwqt2x0lwQE2mw7XCdSw3c2mJmYoX+QYadLFrefoJxM6aVSbdw2FKKLVuyTm1hVBAAI5c61nk66Z3ErZ2xbRBatdQLUs3tuVzE74I1O/XhFCtBy63VawGBzWzDTbMCShy8TxnXSsfi9iYo3OwpCy+gYAQWlYAPKtdsfB3BZtBkBZVhoYzOs7tDwqd2ktMLscrjFx2aZR+vMzLOoAZBwAA3RWsuOeRrLYjaBSxcJRgLdtzqQFIVC0aGefDhVjs++t21buqXAuIjgF2kB1DAb++tLnoTFV7b1YyT7TjUnQQpAA4b6ql9o/vlS2HuH5Tj1JYhL9rKCxMB7AJiTp7I9KMD2j++VY5e1GJpLB22F5jKn2jH3iCJ0/GmSaVs4z55lygae3JnRQd3DhRKVfWcMGDJnVFb55YT2SAwykeQBisazav9+5/ea0XSG/lxWA+1cuD+q3WaLdq5/wDpc/vNdHl/H/f5Tj7QehNRWoRrkrUNqEaK1CNI2Mt32AAzbtKJ8pb63wpRsSeS/wBIrw4g93pFXs9Cu0nUyatsPeAsMsgSpP8Aubd6VRdaeU+NNLh7rquRZWCDEAe0Tx8anehrbU9HLm/yq4xd7t29d2b4VSbDw4tjtA5v331ZYlM8cInWtOcmKLjbkFbb5+54Kf8AaKBtN5aNdB5Hcfd+Ndh1y3mG/sj8KaxOFW4IJYcJUwaxt72vXQSjTy/c0vswNkEN2gWhmAzA5u2vLh+4oo2byuP60Q7JUxDPmkEEsdTu1A03U5YO52bwxS1aiVXVixUaAuxZmMcSST5+dVduyvV5ntfKLmlpJIkjQhlG/XJbY7iMnExN0mK6uzMZcszoJOnDxBPv76+fdIsU119UGgLGHMoGZkbKSRMrbEn7fdW2MkRd1oMSc+Duahj1eIEzvgwJzHfAFZ3FbPD2sMc8ZcONFMmRpMLy79KQxFm4VWycNC/O9pXzns5sqExw63STJkmrLofh2so4e2GmSq3HW2JBkdrUg7/ypXHU6LfZCxsftS9xsiyxyEkvluMoOugO7QaR61vugFycIsTlzOFkgwBHEKvGeHrvqtuYvPbcXbVgTl0W7bJYBpcNmOugMa6k7hWl2SlsWk6oAIwDLGkhhIPjqKnLeu1TW+lmGqYel1aiK1Qp58rIuFSsIED59YmSGXyAB86S25iLgtsyKXUBsygqhUBTmDZz2uJ07t9Qx6XmzhbqqraAZAYEa6zrM+6qe9ibj9cHNwEhlKr2VJAGUBAGOVhEtm7tNwnld+m/2sLjvlP+/wDw83SPGo8DZ+dVgNLAvm3/AEbpXcVrLbTx2JDsfkV+3aOgJALZjw4AcfpE6cZ01uDu4hc5YfN9si4xAJORQk5wsMAh7IBnOORoe3XNzAIxZSWFrMVYZg5STIU9k91by5WdxzZ4yXq7YrBdIltgB5RtZTqySCNGEm58aliemttZhLzHuyIDO6Jk1XbU2fKtcElg+kfVYEme+SKr32Y1xSoUklVjTcQW/IetOXSLH0fZzdfgb+VR27DKgz5z2rR7JY8Z0PgKuuj2Ha1hcPbeMyWrStBkZggB141TdEcKbVg2wjSVXMTCjMUgmD61pE0AHIAegqMqqRnsXgEt3MRcWc167aLydOzYygAcOPrSE9o1fbWRssoCxzKSBE6Aidd/hWYv4wq5zI6/eEfGlsU4xpLL87u0MyY19mN9cdoryb3fnXll87hlW4ezlgKY1MyTMU4lptqbUuXGw1xx/AfOkZe0ShEN8fKo4YmGLb2Zm8mM/jUFtkqA+XcJABGsc8x91EFGWds1Tkesaga9JobGoUpr21GE6TEnRSeMRpxoX+aNJ0GhjUEemuo1o1zAvPDjxoJwL8h6inNCsxkNS6s01IrzOKnbQBLPOtJsERaI+0fgtZ97w4Ve9Hmm233v+K0gtbZpoNSab6NmpADN8+e9PxFPqaqrjgXgTp2I95p21fzeyGb7qk0AwDRrR1HiKHZwd5t1sgc2YD3b6ssNsZj7bov3Zb45auY5X4K2K3bNrNYurlzDIeydzaTBmsV0dto94lUVVFuAFIIBN06REGRmaPOvrK7GsQVcuwIIIzZd4gwVgj1rw9H8GoGQ3bAU5gLV+5bXNEZioaCY5zW0wtZ7j5jsjo719u2oS6o7xkiUEhg2g3buFabB/wCGixmdiigEz82dBrIgfjVxds4ezIs47E2u62Ucc5jqyJ1qg2p0vuYPDhlvNiFS4rP16jPctu+VlLZiBo0iAAMtazG/yykxn8tHgP8ADrCFVYvdcMARqE0I4iJFXmF6MWLVtbaF1S2oVZaYVRAkka6Cq/8AztgALYRFHshVEAdw4Ujexbv7TE+J08qm3G+1zr0ssTh8Mk/OsYndDbu+I99VGGxqXJa3mKcGMQ2pGkeFDvCVPge7hz4VV7GZbNsId8knLOWWJJjMZJk6k7zJrHO4z4Xjurp1JMiN3vpfH7MF0L23tss9q2QJngwIIYeI0r1Mcvf6URcWvP41nMlaVV7o7cIhcXcA+3btt8As0m/RjFfRxdr+bDfGLsVplxC/WHrUw44EVXKlxZ61sLEqoHXWWYcrRURwgFmouH2e6qRcysw1UJKj7vDl386vs1BuLNG6WiNq43ZjKBrOkHuiT50+WoAsgedTLUWiPSaGzV4zUMmpNA2Vmcqz4CvWavGaoE0BxNeE1EmvJoALXmG9Y9fiNB5xQ2vtMACd/A6c9+6mghO4VB7J+qfStJjbN8Ucp+yNy8/2B4kf+dLNi2+tZ/qX/wA6sWXu91LNYWSdRO+Cw9wNL18KjLIk7hJ7qaTZdxvoHz7Pxq+XFoNFX0AArw41juA+NZbaqu30dJ9ogepqxweCWypGbfrrpUwt1ufwrz/LmO8j40bLTw4tRxnwoVzaHIetNW9lrxk0ymEA3KKXZqpUa4ZKnl+/WoYrb5wxFv5oghmkuZBUoCCoUwTm055W5VeiyaXv7EtOCHQENOYagMWMkmN5mnjdVNm2YvdP8u62J4y8eegNNYf/ABFtcSw8GH/PLVzb6PYdbYtizbKDcGUPvM6lpJ30hi+h+GcGMPbU8CoK/wBpFazyYp40rj/8RbYOlx4jcu/+oSD60thOnKXTGR2P2reYn+gGmcN0HsIScgPIGWj+o1HHbPHspKgGIU5N08Vg1pPPJ6jO+LaGN23iTpZFqyPruq5t30EgmY5+lUu0dlXL9h2vYq7dbUAZgLQIO82xABjWNCKLj9kLcgPmWOKkA+sGvdmXbjfMuE+dYahY1YwzMB7RPlU3y5X5VMJH0qw3ZWPqj4UVTrQbCZQq8lVeW4AUTjQQoqPyYHgPSvVNOAVGcVjSfyMcq8+QDkafrqz0ravOAHfQ2wPf7qszUSKOI2rfkh4H41FrVwbm95qyYVA0aParY3Rz9xqBv3BvB9KtCtQNulqltVtjG5D0NQOPP1ffVo1ugPhxyFPsEfl45Gu+XL30w+EHIUB8EOXxo7J58sXn7jRcMwcwp8e4UscAOE1YYawLawP5jxJ4Cun6bw3yZd+ox83l4Tr2a0AAHl+ZqLN31FQZk/vuoJbWfIfia9mak1HnXtItyqDPXhoZNMFreFUcJ8aZtqBuAHgKitEUV849tICpha8WiKaCcEogt1wNEVqYeC1UupqQapZqAH1FejDUTNXG5QERhBVO+w2ZiSyqJMcTE6afrVrexOUE8gTp3DcKx21ukF65/Cdba8oIf+rUekUQgNuWRbuMoMwRr/KJ981SYm7lIf6oB9DS737wkENc1JnNmOu+d5pHEdddlApEiD3CeZiKqY9lb0+r7KuZrNo/Wt2z6oDRHxqgwpzHu/Ovm74trQT5TiWhFVUtIYXKqhR2Rqxgb/fRE21ib4yYW11a/wDUfVvELunvM1rNe2dfQ9n7QJcqwHMEblA4E8TVn13fWL6O7He2Cbjl3aC5JJmB3+frWks2PGsre1xYZ++vQ5oCpXjA86QMG/G8UNsWORpc5qiWoAxxXfXdfSzVEigjfyivPlPdSwqVAH68V3WChAVKKZJZhUTFcaz+2tvmzdyBQRlBJM7yTu91aeLxXyZaiM8+M2vY/fKu/Dd+dZq30pB3rTCdIlP0T5V6+GOOE4x5+WVyu6vLtzgN5oRb9KRt7Vtk6Huj40QYtTxHrVpMFqhNQLzuiummElqYNDFTBr557YgaphqCDXTQDAepB6WzV2agGutrjfpTNUS9IjhxFCfE0m1ygXCaAYv43lXz/bHRxy7PZcpmJaAWGp1PHn8a19yaCUJqpbPQsfPrlnGWzvzeIB/CffT2H+V3AFUBAQZYAggngJ/D1rapgxxpy1hwKfP+InTK7I6IqpzXJduJbXWthg8EqiAAKNbt0dRU22+xoS0lHU0AGphqALmrpqANezTCRNQIqVcKCCKVHLR64imQEV6BRCK7LQHgFe10V1BONYDpg3zgf7RU+B3f2++t3deATyBNYbpFbzWmHGCR/Lr+Fd30U7tcn1OWrjFD1hP6UbD2y3HTxpbBBmEKCxjcASdDrup5bJiCCPGRXZ0xpkXANARUDiTO8DzigJZ1ieFCumGAplo8uJafbHk4n40UY+5zJ86o7rdqolu6ns+L6cKmK6urwXrpV6K6uoDq8rq6gIGhV1dSKotXldXUGhXsV1dTIQCiLXV1IDrRBXtdTJ7U66uoCQrq6upkkK9ryuoJ7Xhrq6mHGuFdXUB1eGurqCLYz2G8DWT2nuPga6ur0PpPxv8Ay4Pq/wAoV6ADS4eOgnuLNPwHpWywSg3bYIBGddDqPaFdXVy5/nP6dWP43+1J0ww6Lc7KqvgAOHdWQf2q6ur08HHfZS7vqLV1dVU4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xQTEhUUEhQUFBQVGBQWFBcVGBgXFRYVFBQXFhQUFBgYHCggGBolHBQUITEhJSorLi4uFx8zODMsNygtLisBCgoKDg0OGhAQGiwkICQsLCwsLCwsLCwsLCwsLCwsLCwsLCwsLCwsLCwsLCwsLCwsLCwsLCwsLCwsLCwsLCwsLP/AABEIALIBHAMBIgACEQEDEQH/xAAbAAACAwEBAQAAAAAAAAAAAAADBAIFBgABB//EAEMQAAIBAgMEBwMKBAUEAwAAAAECEQADBBIhBTFBUQYTImFxgZEyobEUI0JSYnLB0eHwM4KSsgcVQ6LCU7PS8RYkc//EABoBAAMBAQEBAAAAAAAAAAAAAAABAgMEBQb/xAAnEQEBAAICAgEEAgIDAAAAAAAAAQIREiEDMUEEEzJRYYEi8HGh0f/aAAwDAQACEQMRAD8A9wVq7cbKi5jx4QOZJ0FXKbII/iXbS9wYsfcKi82sFaYaG7LMRx1IUeAEepqtweBa6dDA3sx3KOZrm4xputDsspZuKyXA77hCxE7zM8pHnVp0lIuXVJW4xCiArZQJJJnv/Ss5YwdpINtnd5XXKAkZhm/c1tTgrlzKyqhGUSXJGuugCjwq8Z1qJtZxFuIc1sNbj7U0Q4kN/FtAMfpookk8xEN8e+rXE4K4pg3LQ7lUs3viPWvDicoi3md/pa7hzYgQo7h76clAGG2WR2rzhUGsDssfvT7PhqfCjbQ2yy24sLkWNGIgnvUH4nWqvGrceCzajUR7I7gPx31Xszhir7iJPLXURS5fEBRsSzGX7ROpJ3+teiyDuBHjqKKtpoGWPx99Auo3GfOszeC0ykFd41BU6g/GrazN3B3FPtWbi3B9252WHrrVQi1c9Hb/AM6bbns3Ue2Z4Ssgz4getVBVJloltyNx8uFMIF4j36UxbtqfZipt0CkA71I7xQbtmOIqO0rZzESeGk0kcKd8US0WGsViEtWy7+z3a8Pzin9l4YXLVtweyyIw01hlBG/uNIvhFcZGXMgGUjmd53d8VZ7Ht9WFWCqDKg1lRoAoOsjdE1USo9sbMcXmCqxBgg8NRrru3g0fZOy2QknLrw9NSY7q3uG2e7agGPQe+nrexZ9oJ56n4fjVY4isWtsjevpBH5+6mbV9Rxjx0+Na/wD+PWzvn+XT4zS+I6LofZdh4gH8q04kprTA0dbM7iPOl8X0ee3qr2z4Nlb9+dJBryHj7m9/61F69w1s+EaNNfDU+lUGLxFwMVy5YJGszpxjSrKxth19pAfAlfjNWWG6T4b2bvZ5hgGHoJPuqbMaGas4d2Pac+Wnw1rQ7H6Po3acT46/GrDGphDbZxlQwxUibZkLOgMSdQd3EV84u4q8w7RunuIb8aepiH0PbVjCracBratkYAAiScpjQa1812fai4BIgzM8NJ0qdqwSBndgeIC7u6TR7GRCCDcJ7wsbuFO99ppm5YUmQD36ED31IYMd1CO0NdFPmaiceeCgUXKfA1XtvZyru8I4RMgeWoHd4CveqUUFsSx3kD999Ca+v0nUeYqLbRoVyKAXFEZrYGZjpz1j13VVsdTB0kx4cN9TelSNftJR/l+HiNNP9xoWB1wlxtBDgHKPohQf+Ro+IE4C2ORP95qOy0/+reH2gfd+lXvv+l2ewhjAUgNp2dIIOhB4COHOnbG2mDDK3ZBMgyNI0jlw31UYfBsSAu+rmzstEynE9pjqllBmuMefcP3IpY5FYe2XhGxHaByWfrje3cnLxq4t4xcPFtVGUANIBEzxOpM95rKbR6VE3OpfNYAA7Cq0wRpLRPpFE2Bh8Sb95rpZrDi38mJaQqyZzb2GhX2tdPGtMe5dJaS5tKw/t2/MRProarsbgcE0kMwPIAn1kfjXYrYV4ksuVgdRBH6VT7Rt3bQ7VtyScqKAe0x3KOHM9wBNTeX6NHE5LYJzBUHFoXTv1MetWew9jNfGdg9u3wLKVZ+9VbUDvPkDvqy6PdGBby3sTFy/vH/Ts/ZtD63N9513DStC15RoSB4054pPZclda6O4cf6YY82k/pQdobAsZGZbeVlBZSpI1AJEgGCKtWxSDe6j+YVR9I9qqbTW7RzM4ykjQBTvIPGrupCZm1sOVVhfdWZVaGS3cQFlBjLlVo/mqFu3ftsVvray6dXcsliGHEuhGZD6901PC2WVcvWNHJOzv3jMNY86stlYe2HAKKQ2hzDMdeMtJms/fR+gLuzbTKXa6ggTCyznuCkAzSWP2VbW2t5LubUdk6NuJEiTxik8c0Eh7q5iSFVQqAkToANToDpR7tssAACeJ9NNTUbn6MrYwzDK+pVhrpoDmMiY1MR61q8BfwgQoyv2hDFwD6RuqntIVULvA05calmPDXw30+XEtLfZrmCLTk3EOU6rldd6OJIOo4a6g1ZHG4kDW35hSfgaxj3wCD5HvHly3+vOjJtRl9lmHgTS+7IfGtBidr3RoxK+UGkru0mPFj4n86Hsza9y5cW3cl0c5SG7+IO8EVV4xXV3TflZlnnlJE+6lfJ1uHxPtiT3UNsV31XZGPGu+TniTUfcyHE0+JHGl8DYm+HRFaYgblBAEyI1PHzrwYTnTWFv9X7PZPPef3uqsbb7KyQ7ty/dxBW2bUMhmQDlGbmToNK5MACYfs+nu11oPy0zJJPeTrSmNxubQzB35Zzd+WONa7SdubOtjeGPmB+FBe1ZH+gp8XufgwoGFxAR8yJuWMt+XBDfSjMdRl3k8aeO3XG61hx4W/1o5SDStxNxI0s2h4ST6s1VrKp+gP8AaPxq/udILu6LQ8EFU164SZPwpXODRcYdI1Cg8tKh8lt5s2kxEyN1FaaG01HI9JORESI8arby9o5d3D0ptxQyKWzkajrrZwy2ywzhics6xmJmKPsVreS4rnRokggZdGOYzw0qsfDKxBZQSuoJGoPceFetgFbmJ758tZ0qpkqyrNMaCcmFUKNzXmEnvyA7/hVtgNnlUudWT1rK3zhMuWI7JJPfHdWdw+Gu2wBbZSBuUiBHIfsVb9G9rObty3c3qAcsQRJ94M7+6iUMje2djus6y9bultJZwCI5a6bq0mF2gqmWVGgRDrIAHADcvlW5tXgaHibVpoDqhnQZgCSe6a0mP6qayi4pWzDMURjIyf6TQBmSNY5rxqGzGvrjba3bhZQpg5pUi4DBXNvkom7nTW0Ojw613VOxAyKDllo11nQb6yfSHZ166gt27l2xetkG3DmTBzZdInXWJ14cip1e+hX1TEXsoqgxuI31WYPpSjqExBK3AFDOFOXNAkOntIfL0o7lX/h3LT/duLPoSDV2kUdqAxpl8Kw35R4ugHvalL120ur3rY1jsk3DMTHYkT4kVFCJamflPUrnPtkHq1466dYeQHDmarH2yo/grJ+vcg/0oJAPiWpVSzEs5JY7ydT51FzkOS14MMLjhpyXEk22gHUiCDIiCGb1MEV7e6RrZuJaxCFWecrICUOWJJB1G+dJ8TR0t11/ALcKlgCUnIT9HNGaOUwPSow8mpqqyw/SwtYhLi5rbK6nipBHqKDcqjxuzcpLgMrfXttlYncMzDRvBwaXTa9+37WW6v2h1dyI5iUY/wBNXLKixt22cr2s7atz492bmOGuo8Kq7WH1I5bvA8KjsvpdYIyOWtMdIuCNTwBGjcd1WFmD2syZWygHMJLGcoGsGfWaM8Je4eNRwZW063G0VSCYEmB3UTFgO7MNzEsPBtR8aW29YZsPdVGyOyMEaJytEg+UTUkxQTqkuAguqKrmMruEErM6NodDFRJ/irfafU14bQFO5KrNo3Z0BgDefh593me8mItK4m/y0A+PLxPuFAsSxgf+h311uy1xgAPyA5mrqxhAggeZ5mqT7Vr7OkaswPMHUeEiiYfCKpnUkbiSafZKXv6A+VGPsWAYnVvL8aCwoqat46eZMCm/8ovndabz0+NVcbb0W1S60IrV8ejuIicgHiwNUqagHdU5YWexsBloTLTbLQnWoMqRQytMMtDIpmuhRUNCFEWhZq01D2dggMY91Qc9y2i79CEOkD19apsT0pwtpyly6FddGXeRpOoHcRWv6HY2zesnEWyG1ZFJEQBGaJ13/CtMZbU2tHhMLlGup9w8Kaqkv7cUdlIJ58B+ZqGE2kRvM1tLIir2sh0pVTdJGhUKDHPf+Iq62pt63Zsm45A4KDxY7hpw4k8BWHwO1ReHW5etV+1E5M0nQkxpzjwqfJrQnsbaaLfVOtUdbEZhKuFmVh1giRDQDx74rMYvDBLYuda6qZKiEaVJ7GrLJJEHz861V7Em6ZW0lvtSzZ2J5EAHQCPhWV25s9bVsDDjsKxaBJUFpmJ4and9bSs53lJsXqWqzEYsKhYvcgb4WxPvFB2fjFvQytdJUzkZsoadzsqQpjWnsRh0LyihrKEBdJa5l3Ed5yhvE0XG4vMoCAA6mdAQNQAR7z4VtcNXTOZ7mzODbrg1mcpuCEuJ7SEaldZgkAif0q3weqKTvKgnvMb6z2wcJce71g0UDfxDwRpzIknyFau3bCgAQBoqjwGgHkK5/Lreo28W9br1Epi3brkSmbaVk0U+39ktiOpt6dULyvfk6lLYLKgHGXCT4Va3tmW39pRPMaH9abRKYRKpLL4zocrhgjlMwykwJjXy48qsNh9F7OGtqiA6bzmYFifrQ2u4RyjhV8iUQJVy2FxituuiuC5EZWGvCYn1/Cs/0guC5aSxauIxNyy6tqCqWbyNcMxrA3GeOvOsttu2RiLykkxceATIAkkAeUVrOhVxMgDlQQrRmIGivBifvCnL0MsRdpYnR+0BqAsngjCY8591L2pvMAmomOJA4ksRxqy2xZhSF3BwAOADIG07pn1pjo5Zi1PEsZ8tNKEfIuGwYRYHmeJqbJTTLSnyWGzTz0jn50tKDZaSx47J8qsnWkdpjsHyogpbZOtxfvJ/ev519Gr51sX+Ivin/dSvotb4emaLjQ+Br5ktuB6/E19ONfOHXf4t/caM/Q+SjigOKacUFxXNVlWFDIphloZFI1kGFEQzu1pNQWAnTu0Pwo9uzGoJrf7cLnXzzpbs4HaBnQOiOSe6VJ9FFb9MELCJaAC5QJA4Me0w74JIms30x2K9y5bvWyua2l0HPmiXACnQHQdqe46Vq9r4+wxa61+3a0zXFfP2DHagqhDLM607+Oij2xcinnxq20Ny42VR6sR9FRxPuHGKzWJ6Q2LelrNfuESoAIXuMTmI7zkHfSLbPv4gi7iZyzCp9DuHANHIDKO861O9GNicXcx7yezZ3IvAjfx3rpPNiPqgA3+Ewi2kVEACroAKBhMGmmm6CPEidasazzu1YwLCb3HefjR3tgiCJHKgYf22pqlfg4qbuwUylUZrakhoWNCNxEiRQLHRu0pkl3P2jH9oE1e1FmA3mnzzvWy4Y+9ALaCgBQABuA0A8BUuqBieBkeMEfiaP1WgOkESNRqInSsvtzpW+HvNaWzbaMkFi8nMitrDgcTU8ae41SLTCLWd6L9IWxLujW7a5VVgVzbz3m4wPurSoKdx0Jdi21phFoSUdKAmooqrUFpLbeKe3bzKWB6ywoyKrHK15FuEht/ZLbtw14VRMB0s2fc+WXSiMwYgyoJHsLOorti7F61rYuouZHYp1moUkKQ3jIrf7VRLdnr2QuEINzKqMWTMVgTuOq68l4bx8/x2VkwjW+uzXLywXJB6yzi7DZiMxC/NllEcT51vj4be9s8vL8NXtLZzWbM52eXBywMo7JAVDEwAIAmKf6Mpms6AntNuBPAHhWQ6NWC+CGIe9irtzN1bi9ea5bGpMorbj2RrPE86EcPauYrCWb63GS411VCXDbWZtntgakRIEEbx5Tw70XL5fRblsj6J9I+NBdecDxZfzrBbJ2bZs7cezaTKi2nEEl9cqsTLEmt8+GX6o9BV/akHO0r1gJIBBIAJggjWeIPdSW1R82fL40faGMt2WGYxKiABvgmd3jVBtDpAGDKltiJAzT4bgAays1Vb6ObGPzi+Kf8AdSvotfJsBtFlcNkOkHUkbmB3kd1bbBdMLLkKQykmOBHLXj7q0ws0lo6+duPa+8/95r6Erg7iDXz+5vf79z+9qefofJRxQWFMPQWrmq4AwoZFHYUOpN5axIgUwMaIqossIGvAUfMvOuvbJ7jscxJA0XiYpS30ftXQSVkdnQM4BgadkECKR2ljCGjhVxgMbGGZ1iQNJ3aNH51ny3Va6PbN2NbRMqIqag6DiDJ9a04wiXAueSFIYakajnG8VmdjYxn9ojyHfV5dxJVrYB0Oee+AIrTGzW05S70SuWwrsBukgDkAYE1VbUuvmyhmVYB7OnHdMTTCv89d8RHnSm1vaG/2fL2hv7/1rmyv+TafiDcRkRnUsWVWKgmQSASBEa60/sjHO6pnnM2fT2dEYCYjkwNBVoE+dT2Tis5tkdkEXOyTmOhUAzA3a/1Cjl1oSdrm20gHmBSO0XYezE6e0MwiddOcTSnRHFvcw83GLMty+knfCXnVR5AAeVI9IcK73t9vLAjPmkeEabyPWjH8vYyvTQYK+OqTMQuRRqdB7OuprM7Xs2Lt4uMQR1gUDIttgSFy9lmMt7PDdIpa5s42xnZsOkSzMQ0aDUydwGlK4/GXFSbZs3GIRrcAZWVjqQWOu6d9bzVvVZbvzGs6PbDFhy4uu+9YISD9qVEn151olNfN8Hte51Sl3VbpJzIuWBqYOk8AOPGtrgr7XLFpkYSchY8wpi4PcRUeSX3tWGU9LlGqq2lte5bcqmWJXflmDEnXzqwVqIDWW10hsXa1y44Fwr7MwMsg6SJA4Ufbly0yBXfKVYEcJMQRJEbmpxTSW28NbuWnNy2jlVYrnVWy6a5ZGm4elVsLXBbewotgNeTTNv5ZjHDwqt2x0lwQE2mw7XCdSw3c2mJmYoX+QYadLFrefoJxM6aVSbdw2FKKLVuyTm1hVBAAI5c61nk66Z3ErZ2xbRBatdQLUs3tuVzE74I1O/XhFCtBy63VawGBzWzDTbMCShy8TxnXSsfi9iYo3OwpCy+gYAQWlYAPKtdsfB3BZtBkBZVhoYzOs7tDwqd2ktMLscrjFx2aZR+vMzLOoAZBwAA3RWsuOeRrLYjaBSxcJRgLdtzqQFIVC0aGefDhVjs++t21buqXAuIjgF2kB1DAb++tLnoTFV7b1YyT7TjUnQQpAA4b6ql9o/vlS2HuH5Tj1JYhL9rKCxMB7AJiTp7I9KMD2j++VY5e1GJpLB22F5jKn2jH3iCJ0/GmSaVs4z55lygae3JnRQd3DhRKVfWcMGDJnVFb55YT2SAwykeQBisazav9+5/ea0XSG/lxWA+1cuD+q3WaLdq5/wDpc/vNdHl/H/f5Tj7QehNRWoRrkrUNqEaK1CNI2Mt32AAzbtKJ8pb63wpRsSeS/wBIrw4g93pFXs9Cu0nUyatsPeAsMsgSpP8Aubd6VRdaeU+NNLh7rquRZWCDEAe0Tx8anehrbU9HLm/yq4xd7t29d2b4VSbDw4tjtA5v331ZYlM8cInWtOcmKLjbkFbb5+54Kf8AaKBtN5aNdB5Hcfd+Ndh1y3mG/sj8KaxOFW4IJYcJUwaxt72vXQSjTy/c0vswNkEN2gWhmAzA5u2vLh+4oo2byuP60Q7JUxDPmkEEsdTu1A03U5YO52bwxS1aiVXVixUaAuxZmMcSST5+dVduyvV5ntfKLmlpJIkjQhlG/XJbY7iMnExN0mK6uzMZcszoJOnDxBPv76+fdIsU119UGgLGHMoGZkbKSRMrbEn7fdW2MkRd1oMSc+Duahj1eIEzvgwJzHfAFZ3FbPD2sMc8ZcONFMmRpMLy79KQxFm4VWycNC/O9pXzns5sqExw63STJkmrLofh2so4e2GmSq3HW2JBkdrUg7/ypXHU6LfZCxsftS9xsiyxyEkvluMoOugO7QaR61vugFycIsTlzOFkgwBHEKvGeHrvqtuYvPbcXbVgTl0W7bJYBpcNmOugMa6k7hWl2SlsWk6oAIwDLGkhhIPjqKnLeu1TW+lmGqYel1aiK1Qp58rIuFSsIED59YmSGXyAB86S25iLgtsyKXUBsygqhUBTmDZz2uJ07t9Qx6XmzhbqqraAZAYEa6zrM+6qe9ibj9cHNwEhlKr2VJAGUBAGOVhEtm7tNwnld+m/2sLjvlP+/wDw83SPGo8DZ+dVgNLAvm3/AEbpXcVrLbTx2JDsfkV+3aOgJALZjw4AcfpE6cZ01uDu4hc5YfN9si4xAJORQk5wsMAh7IBnOORoe3XNzAIxZSWFrMVYZg5STIU9k91by5WdxzZ4yXq7YrBdIltgB5RtZTqySCNGEm58aliemttZhLzHuyIDO6Jk1XbU2fKtcElg+kfVYEme+SKr32Y1xSoUklVjTcQW/IetOXSLH0fZzdfgb+VR27DKgz5z2rR7JY8Z0PgKuuj2Ha1hcPbeMyWrStBkZggB141TdEcKbVg2wjSVXMTCjMUgmD61pE0AHIAegqMqqRnsXgEt3MRcWc167aLydOzYygAcOPrSE9o1fbWRssoCxzKSBE6Aidd/hWYv4wq5zI6/eEfGlsU4xpLL87u0MyY19mN9cdoryb3fnXll87hlW4ezlgKY1MyTMU4lptqbUuXGw1xx/AfOkZe0ShEN8fKo4YmGLb2Zm8mM/jUFtkqA+XcJABGsc8x91EFGWds1Tkesaga9JobGoUpr21GE6TEnRSeMRpxoX+aNJ0GhjUEemuo1o1zAvPDjxoJwL8h6inNCsxkNS6s01IrzOKnbQBLPOtJsERaI+0fgtZ97w4Ve9Hmm233v+K0gtbZpoNSab6NmpADN8+e9PxFPqaqrjgXgTp2I95p21fzeyGb7qk0AwDRrR1HiKHZwd5t1sgc2YD3b6ssNsZj7bov3Zb45auY5X4K2K3bNrNYurlzDIeydzaTBmsV0dto94lUVVFuAFIIBN06REGRmaPOvrK7GsQVcuwIIIzZd4gwVgj1rw9H8GoGQ3bAU5gLV+5bXNEZioaCY5zW0wtZ7j5jsjo719u2oS6o7xkiUEhg2g3buFabB/wCGixmdiigEz82dBrIgfjVxds4ezIs47E2u62Ucc5jqyJ1qg2p0vuYPDhlvNiFS4rP16jPctu+VlLZiBo0iAAMtazG/yykxn8tHgP8ADrCFVYvdcMARqE0I4iJFXmF6MWLVtbaF1S2oVZaYVRAkka6Cq/8AztgALYRFHshVEAdw4Ujexbv7TE+J08qm3G+1zr0ssTh8Mk/OsYndDbu+I99VGGxqXJa3mKcGMQ2pGkeFDvCVPge7hz4VV7GZbNsId8knLOWWJJjMZJk6k7zJrHO4z4Xjurp1JMiN3vpfH7MF0L23tss9q2QJngwIIYeI0r1Mcvf6URcWvP41nMlaVV7o7cIhcXcA+3btt8As0m/RjFfRxdr+bDfGLsVplxC/WHrUw44EVXKlxZ61sLEqoHXWWYcrRURwgFmouH2e6qRcysw1UJKj7vDl386vs1BuLNG6WiNq43ZjKBrOkHuiT50+WoAsgedTLUWiPSaGzV4zUMmpNA2Vmcqz4CvWavGaoE0BxNeE1EmvJoALXmG9Y9fiNB5xQ2vtMACd/A6c9+6mghO4VB7J+qfStJjbN8Ucp+yNy8/2B4kf+dLNi2+tZ/qX/wA6sWXu91LNYWSdRO+Cw9wNL18KjLIk7hJ7qaTZdxvoHz7Pxq+XFoNFX0AArw41juA+NZbaqu30dJ9ogepqxweCWypGbfrrpUwt1ufwrz/LmO8j40bLTw4tRxnwoVzaHIetNW9lrxk0ymEA3KKXZqpUa4ZKnl+/WoYrb5wxFv5oghmkuZBUoCCoUwTm055W5VeiyaXv7EtOCHQENOYagMWMkmN5mnjdVNm2YvdP8u62J4y8eegNNYf/ABFtcSw8GH/PLVzb6PYdbYtizbKDcGUPvM6lpJ30hi+h+GcGMPbU8CoK/wBpFazyYp40rj/8RbYOlx4jcu/+oSD60thOnKXTGR2P2reYn+gGmcN0HsIScgPIGWj+o1HHbPHspKgGIU5N08Vg1pPPJ6jO+LaGN23iTpZFqyPruq5t30EgmY5+lUu0dlXL9h2vYq7dbUAZgLQIO82xABjWNCKLj9kLcgPmWOKkA+sGvdmXbjfMuE+dYahY1YwzMB7RPlU3y5X5VMJH0qw3ZWPqj4UVTrQbCZQq8lVeW4AUTjQQoqPyYHgPSvVNOAVGcVjSfyMcq8+QDkafrqz0ravOAHfQ2wPf7qszUSKOI2rfkh4H41FrVwbm95qyYVA0aParY3Rz9xqBv3BvB9KtCtQNulqltVtjG5D0NQOPP1ffVo1ugPhxyFPsEfl45Gu+XL30w+EHIUB8EOXxo7J58sXn7jRcMwcwp8e4UscAOE1YYawLawP5jxJ4Cun6bw3yZd+ox83l4Tr2a0AAHl+ZqLN31FQZk/vuoJbWfIfia9mak1HnXtItyqDPXhoZNMFreFUcJ8aZtqBuAHgKitEUV849tICpha8WiKaCcEogt1wNEVqYeC1UupqQapZqAH1FejDUTNXG5QERhBVO+w2ZiSyqJMcTE6afrVrexOUE8gTp3DcKx21ukF65/Cdba8oIf+rUekUQgNuWRbuMoMwRr/KJ981SYm7lIf6oB9DS737wkENc1JnNmOu+d5pHEdddlApEiD3CeZiKqY9lb0+r7KuZrNo/Wt2z6oDRHxqgwpzHu/Ovm74trQT5TiWhFVUtIYXKqhR2Rqxgb/fRE21ib4yYW11a/wDUfVvELunvM1rNe2dfQ9n7QJcqwHMEblA4E8TVn13fWL6O7He2Cbjl3aC5JJmB3+frWks2PGsre1xYZ++vQ5oCpXjA86QMG/G8UNsWORpc5qiWoAxxXfXdfSzVEigjfyivPlPdSwqVAH68V3WChAVKKZJZhUTFcaz+2tvmzdyBQRlBJM7yTu91aeLxXyZaiM8+M2vY/fKu/Dd+dZq30pB3rTCdIlP0T5V6+GOOE4x5+WVyu6vLtzgN5oRb9KRt7Vtk6Huj40QYtTxHrVpMFqhNQLzuiummElqYNDFTBr557YgaphqCDXTQDAepB6WzV2agGutrjfpTNUS9IjhxFCfE0m1ygXCaAYv43lXz/bHRxy7PZcpmJaAWGp1PHn8a19yaCUJqpbPQsfPrlnGWzvzeIB/CffT2H+V3AFUBAQZYAggngJ/D1rapgxxpy1hwKfP+InTK7I6IqpzXJduJbXWthg8EqiAAKNbt0dRU22+xoS0lHU0AGphqALmrpqANezTCRNQIqVcKCCKVHLR64imQEV6BRCK7LQHgFe10V1BONYDpg3zgf7RU+B3f2++t3deATyBNYbpFbzWmHGCR/Lr+Fd30U7tcn1OWrjFD1hP6UbD2y3HTxpbBBmEKCxjcASdDrup5bJiCCPGRXZ0xpkXANARUDiTO8DzigJZ1ieFCumGAplo8uJafbHk4n40UY+5zJ86o7rdqolu6ns+L6cKmK6urwXrpV6K6uoDq8rq6gIGhV1dSKotXldXUGhXsV1dTIQCiLXV1IDrRBXtdTJ7U66uoCQrq6upkkK9ryuoJ7Xhrq6mHGuFdXUB1eGurqCLYz2G8DWT2nuPga6ur0PpPxv8Ay4Pq/wAoV6ADS4eOgnuLNPwHpWywSg3bYIBGddDqPaFdXVy5/nP6dWP43+1J0ww6Lc7KqvgAOHdWQf2q6ur08HHfZS7vqLV1dVU4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 descr="https://encrypted-tbn3.gstatic.com/images?q=tbn:ANd9GcRuSEVy1jMwox6TJhnBrLmlFnArfFAiSuYGLcR9eVjEjINg3tAiz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3764562" cy="250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03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42900">
              <a:buFont typeface="Wingdings" pitchFamily="2" charset="2"/>
              <a:buChar char="Ø"/>
            </a:pPr>
            <a:r>
              <a:rPr lang="en-US" sz="3600" dirty="0" smtClean="0"/>
              <a:t>To </a:t>
            </a:r>
            <a:r>
              <a:rPr lang="en-US" sz="3600" dirty="0"/>
              <a:t>determine whether preoperative in-room time is a risk factor for surgical site infection (SSI).</a:t>
            </a:r>
          </a:p>
          <a:p>
            <a:pPr marL="0" indent="0">
              <a:buNone/>
            </a:pPr>
            <a:endParaRPr lang="en-US" sz="3600" dirty="0"/>
          </a:p>
          <a:p>
            <a:pPr indent="-342900">
              <a:buFont typeface="Wingdings" pitchFamily="2" charset="2"/>
              <a:buChar char="Ø"/>
            </a:pPr>
            <a:r>
              <a:rPr lang="en-US" sz="3600" dirty="0"/>
              <a:t>To determine the threshold time beyond which </a:t>
            </a:r>
            <a:r>
              <a:rPr lang="en-US" sz="3600" dirty="0" smtClean="0"/>
              <a:t>the infection </a:t>
            </a:r>
            <a:r>
              <a:rPr lang="en-US" sz="3600" dirty="0"/>
              <a:t>risk is increased.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2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76200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/>
              <a:t>Retrospective institutional database review</a:t>
            </a:r>
            <a:endParaRPr lang="en-US" sz="3600" dirty="0"/>
          </a:p>
        </p:txBody>
      </p:sp>
      <p:pic>
        <p:nvPicPr>
          <p:cNvPr id="3074" name="Picture 2" descr="https://encrypted-tbn0.gstatic.com/images?q=tbn:ANd9GcTNG9dUVHzROZ3ZAM1nLfMUdOBcUDKPuRNKjrWmINHk3hatouR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94561"/>
            <a:ext cx="5464526" cy="388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11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4800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/>
              <a:t>Case finding (2005-2009):</a:t>
            </a:r>
          </a:p>
          <a:p>
            <a:pPr marL="114300" indent="0">
              <a:buNone/>
            </a:pPr>
            <a:endParaRPr lang="en-US" sz="4000" dirty="0"/>
          </a:p>
          <a:p>
            <a:pPr lvl="1"/>
            <a:r>
              <a:rPr lang="en-US" sz="4000" dirty="0" smtClean="0"/>
              <a:t>Review </a:t>
            </a:r>
            <a:r>
              <a:rPr lang="en-US" sz="4000" dirty="0"/>
              <a:t>of </a:t>
            </a:r>
            <a:r>
              <a:rPr lang="en-US" sz="4000" dirty="0" smtClean="0"/>
              <a:t>all consecutive spine surgeries for positive microbiology cultures</a:t>
            </a:r>
          </a:p>
          <a:p>
            <a:pPr marL="411480" lvl="1" indent="0">
              <a:buNone/>
            </a:pPr>
            <a:endParaRPr lang="en-US" sz="4000" dirty="0" smtClean="0"/>
          </a:p>
          <a:p>
            <a:pPr lvl="1"/>
            <a:r>
              <a:rPr lang="en-US" sz="4000" dirty="0" smtClean="0"/>
              <a:t>Review of readmissions </a:t>
            </a:r>
            <a:r>
              <a:rPr lang="en-US" sz="4000" dirty="0"/>
              <a:t>and reoperations</a:t>
            </a:r>
          </a:p>
          <a:p>
            <a:pPr marL="114300" indent="0">
              <a:buNone/>
            </a:pPr>
            <a:endParaRPr lang="en-US" sz="4000" dirty="0" smtClean="0"/>
          </a:p>
          <a:p>
            <a:pPr>
              <a:buFont typeface="Wingdings" pitchFamily="2" charset="2"/>
              <a:buChar char="Ø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058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"/>
            <a:ext cx="8229600" cy="1143000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8229600" cy="49831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/>
              <a:t>CDC SSI definition</a:t>
            </a:r>
            <a:endParaRPr lang="en-US" sz="36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 descr="https://encrypted-tbn0.gstatic.com/images?q=tbn:ANd9GcQIO-krjHVQ8NEv8MHIKcvYniVrOv5mjP-wnqRCM6JpB12xvQp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8033">
            <a:off x="3704992" y="1876196"/>
            <a:ext cx="3643482" cy="364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59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4419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71500" y="19812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4000" dirty="0" smtClean="0"/>
              <a:t>All spine surgeries</a:t>
            </a:r>
          </a:p>
          <a:p>
            <a:pPr lvl="1"/>
            <a:r>
              <a:rPr lang="en-US" sz="4000" i="1" dirty="0" smtClean="0"/>
              <a:t>n</a:t>
            </a:r>
            <a:r>
              <a:rPr lang="en-US" sz="4000" dirty="0" smtClean="0"/>
              <a:t>= 9259</a:t>
            </a:r>
          </a:p>
          <a:p>
            <a:pPr lvl="1"/>
            <a:endParaRPr lang="en-US" sz="4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sz="4000" dirty="0" smtClean="0"/>
              <a:t>All spine surgeries without pre-existing infections</a:t>
            </a:r>
          </a:p>
          <a:p>
            <a:pPr lvl="1"/>
            <a:r>
              <a:rPr lang="en-US" sz="4000" i="1" dirty="0" smtClean="0"/>
              <a:t>n</a:t>
            </a:r>
            <a:r>
              <a:rPr lang="en-US" sz="4000" dirty="0" smtClean="0"/>
              <a:t>= 7991 </a:t>
            </a:r>
          </a:p>
        </p:txBody>
      </p:sp>
    </p:spTree>
    <p:extLst>
      <p:ext uri="{BB962C8B-B14F-4D97-AF65-F5344CB8AC3E}">
        <p14:creationId xmlns:p14="http://schemas.microsoft.com/office/powerpoint/2010/main" val="130475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/>
              <a:t>Nursing documentation:</a:t>
            </a:r>
          </a:p>
          <a:p>
            <a:pPr marL="411480" lvl="1" indent="0">
              <a:buNone/>
            </a:pPr>
            <a:r>
              <a:rPr lang="en-US" sz="4000" dirty="0" smtClean="0"/>
              <a:t>In-room</a:t>
            </a:r>
          </a:p>
          <a:p>
            <a:pPr marL="411480" lvl="1" indent="0">
              <a:buNone/>
            </a:pPr>
            <a:r>
              <a:rPr lang="en-US" sz="4000" dirty="0" smtClean="0"/>
              <a:t>Incision</a:t>
            </a:r>
          </a:p>
          <a:p>
            <a:pPr marL="411480" lvl="1" indent="0">
              <a:buNone/>
            </a:pPr>
            <a:r>
              <a:rPr lang="en-US" sz="4000" dirty="0" smtClean="0"/>
              <a:t>Closure</a:t>
            </a:r>
          </a:p>
          <a:p>
            <a:pPr marL="411480" lvl="1" indent="0">
              <a:buNone/>
            </a:pPr>
            <a:r>
              <a:rPr lang="en-US" sz="4000" dirty="0" smtClean="0"/>
              <a:t>Out-of -room</a:t>
            </a:r>
            <a:endParaRPr lang="en-US" sz="4000" dirty="0"/>
          </a:p>
        </p:txBody>
      </p:sp>
      <p:pic>
        <p:nvPicPr>
          <p:cNvPr id="5122" name="Picture 2" descr="https://encrypted-tbn1.gstatic.com/images?q=tbn:ANd9GcRHp-IUNkGK4wzO5m0kGMCPOEMeEFF3r8lTtuu8nAmuDQ3c7aP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987" y="2362200"/>
            <a:ext cx="3711042" cy="420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79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(Group Comparison)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err="1" smtClean="0"/>
              <a:t>Univariate</a:t>
            </a:r>
            <a:r>
              <a:rPr lang="en-US" sz="3600" dirty="0" smtClean="0"/>
              <a:t> Analysis </a:t>
            </a:r>
          </a:p>
          <a:p>
            <a:pPr marL="11430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Student</a:t>
            </a:r>
            <a:r>
              <a:rPr lang="en-US" sz="3600" i="1" dirty="0" smtClean="0"/>
              <a:t> t </a:t>
            </a:r>
            <a:r>
              <a:rPr lang="en-US" sz="3600" dirty="0" smtClean="0"/>
              <a:t>test </a:t>
            </a:r>
          </a:p>
          <a:p>
            <a:pPr marL="411480" lvl="1" indent="0">
              <a:buNone/>
            </a:pPr>
            <a:r>
              <a:rPr lang="en-US" sz="3600" dirty="0" smtClean="0"/>
              <a:t>X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(Fischer exact test)</a:t>
            </a:r>
          </a:p>
          <a:p>
            <a:pPr marL="457200" lvl="1" indent="0">
              <a:buNone/>
            </a:pPr>
            <a:endParaRPr lang="en-US" sz="3600" dirty="0" smtClean="0"/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Multivariate Analysis:</a:t>
            </a:r>
          </a:p>
          <a:p>
            <a:pPr marL="411480" lvl="1" indent="0">
              <a:buNone/>
            </a:pPr>
            <a:r>
              <a:rPr lang="en-US" sz="3600" dirty="0" smtClean="0"/>
              <a:t>Pearson</a:t>
            </a:r>
          </a:p>
          <a:p>
            <a:pPr marL="411480" lvl="1" indent="0">
              <a:buNone/>
            </a:pPr>
            <a:r>
              <a:rPr lang="en-US" sz="3600" dirty="0" smtClean="0"/>
              <a:t>Spearman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9226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93017" y="2924405"/>
            <a:ext cx="3760381" cy="52322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Not infected = 7715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8098" y="5257800"/>
            <a:ext cx="2628900" cy="4924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&gt;1hr = 4.9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1295400"/>
            <a:ext cx="3429000" cy="584775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All cases = 7991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2924405"/>
            <a:ext cx="3924299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Infected = 276 (rate = 3.4)</a:t>
            </a:r>
            <a:endParaRPr lang="en-US" sz="28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057400" y="1997155"/>
            <a:ext cx="838200" cy="74781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1656020" y="3565450"/>
            <a:ext cx="375904" cy="40159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686301" y="1997155"/>
            <a:ext cx="952499" cy="74781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8098" y="4123440"/>
            <a:ext cx="2628900" cy="4924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 smtClean="0"/>
              <a:t>&lt;</a:t>
            </a:r>
            <a:r>
              <a:rPr lang="en-US" sz="2600" dirty="0" smtClean="0"/>
              <a:t>1hr = 2.3  </a:t>
            </a:r>
            <a:endParaRPr lang="en-US" sz="26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381900" y="4756783"/>
            <a:ext cx="462072" cy="3356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e 3"/>
          <p:cNvSpPr/>
          <p:nvPr/>
        </p:nvSpPr>
        <p:spPr>
          <a:xfrm>
            <a:off x="2895600" y="4369662"/>
            <a:ext cx="329607" cy="1122405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05200" y="4678390"/>
            <a:ext cx="1424321" cy="49244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i="1" dirty="0" smtClean="0"/>
              <a:t>p </a:t>
            </a:r>
            <a:r>
              <a:rPr lang="en-US" sz="2600" dirty="0" smtClean="0"/>
              <a:t>&lt; 0.001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560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31" y="152400"/>
            <a:ext cx="7668169" cy="1066800"/>
          </a:xfrm>
        </p:spPr>
        <p:txBody>
          <a:bodyPr/>
          <a:lstStyle/>
          <a:p>
            <a:r>
              <a:rPr lang="en-US" dirty="0" smtClean="0"/>
              <a:t>Results:</a:t>
            </a:r>
            <a:br>
              <a:rPr lang="en-US" dirty="0" smtClean="0"/>
            </a:br>
            <a:r>
              <a:rPr lang="en-US" sz="3600" dirty="0" smtClean="0"/>
              <a:t>Predictors of ART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" t="9810" r="55948" b="14482"/>
          <a:stretch/>
        </p:blipFill>
        <p:spPr bwMode="auto">
          <a:xfrm>
            <a:off x="76200" y="1371600"/>
            <a:ext cx="8742863" cy="4896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ouble Brace 5"/>
          <p:cNvSpPr/>
          <p:nvPr/>
        </p:nvSpPr>
        <p:spPr>
          <a:xfrm>
            <a:off x="4922874" y="1371600"/>
            <a:ext cx="2362200" cy="4495800"/>
          </a:xfrm>
          <a:prstGeom prst="bracePair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" t="5185" r="56235" b="9911"/>
          <a:stretch/>
        </p:blipFill>
        <p:spPr bwMode="auto">
          <a:xfrm>
            <a:off x="125370" y="1293628"/>
            <a:ext cx="8665903" cy="5468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uble Brace 4"/>
          <p:cNvSpPr/>
          <p:nvPr/>
        </p:nvSpPr>
        <p:spPr>
          <a:xfrm>
            <a:off x="6019800" y="1562986"/>
            <a:ext cx="1981200" cy="5163207"/>
          </a:xfrm>
          <a:prstGeom prst="bracePair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5370" y="152400"/>
            <a:ext cx="7668169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Results:</a:t>
            </a:r>
            <a:br>
              <a:rPr lang="en-US" dirty="0" smtClean="0"/>
            </a:br>
            <a:r>
              <a:rPr lang="en-US" sz="3600" dirty="0" smtClean="0"/>
              <a:t>Predictors of ART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415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4000" dirty="0" smtClean="0"/>
              <a:t>‘Preoperative in-room time prior to the start of surgical incision is an independent risk factor for SSI.’</a:t>
            </a:r>
            <a:endParaRPr lang="en-US" sz="4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47" t="40907" r="15499" b="39145"/>
          <a:stretch/>
        </p:blipFill>
        <p:spPr bwMode="auto">
          <a:xfrm>
            <a:off x="-10632" y="3232976"/>
            <a:ext cx="9144000" cy="260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Brace 3"/>
          <p:cNvSpPr/>
          <p:nvPr/>
        </p:nvSpPr>
        <p:spPr>
          <a:xfrm>
            <a:off x="8153400" y="3596464"/>
            <a:ext cx="304800" cy="2003143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8686800" y="3589375"/>
            <a:ext cx="381000" cy="1989174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6200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/>
              <a:t>Were the results valid?</a:t>
            </a:r>
          </a:p>
          <a:p>
            <a:pPr>
              <a:buFont typeface="Wingdings" pitchFamily="2" charset="2"/>
              <a:buChar char="Ø"/>
            </a:pPr>
            <a:endParaRPr lang="en-US" sz="4000" dirty="0" smtClean="0"/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What were the strengths and weaknesses of the study?</a:t>
            </a:r>
          </a:p>
          <a:p>
            <a:pPr>
              <a:buFont typeface="Wingdings" pitchFamily="2" charset="2"/>
              <a:buChar char="Ø"/>
            </a:pPr>
            <a:endParaRPr lang="en-US" sz="4000" dirty="0" smtClean="0"/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What are the next steps?</a:t>
            </a:r>
          </a:p>
        </p:txBody>
      </p:sp>
    </p:spTree>
    <p:extLst>
      <p:ext uri="{BB962C8B-B14F-4D97-AF65-F5344CB8AC3E}">
        <p14:creationId xmlns:p14="http://schemas.microsoft.com/office/powerpoint/2010/main" val="12579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</TotalTime>
  <Words>237</Words>
  <Application>Microsoft Office PowerPoint</Application>
  <PresentationFormat>On-screen Show (4:3)</PresentationFormat>
  <Paragraphs>73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Journal Club Presentation</vt:lpstr>
      <vt:lpstr>Peer Reviewed Journal Article</vt:lpstr>
      <vt:lpstr>Main Objective</vt:lpstr>
      <vt:lpstr>Purpose</vt:lpstr>
      <vt:lpstr>Design</vt:lpstr>
      <vt:lpstr>Methods</vt:lpstr>
      <vt:lpstr>Methods</vt:lpstr>
      <vt:lpstr>Methods</vt:lpstr>
      <vt:lpstr>Methods</vt:lpstr>
      <vt:lpstr>Methods (Group Comparison)</vt:lpstr>
      <vt:lpstr>Results</vt:lpstr>
      <vt:lpstr>Results: Predictors of ART</vt:lpstr>
      <vt:lpstr>PowerPoint Presentation</vt:lpstr>
      <vt:lpstr>Conclusion</vt:lpstr>
      <vt:lpstr>Discussion</vt:lpstr>
    </vt:vector>
  </TitlesOfParts>
  <Company>NYU Langone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 Presentation</dc:title>
  <dc:creator>admin</dc:creator>
  <cp:lastModifiedBy>Steve</cp:lastModifiedBy>
  <cp:revision>62</cp:revision>
  <cp:lastPrinted>2014-12-16T22:02:18Z</cp:lastPrinted>
  <dcterms:created xsi:type="dcterms:W3CDTF">2014-12-03T18:10:17Z</dcterms:created>
  <dcterms:modified xsi:type="dcterms:W3CDTF">2015-01-25T03:21:15Z</dcterms:modified>
</cp:coreProperties>
</file>