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Lst>
  <p:notesMasterIdLst>
    <p:notesMasterId r:id="rId11"/>
  </p:notesMasterIdLst>
  <p:sldIdLst>
    <p:sldId id="274" r:id="rId2"/>
    <p:sldId id="280" r:id="rId3"/>
    <p:sldId id="281" r:id="rId4"/>
    <p:sldId id="282" r:id="rId5"/>
    <p:sldId id="291" r:id="rId6"/>
    <p:sldId id="283" r:id="rId7"/>
    <p:sldId id="284" r:id="rId8"/>
    <p:sldId id="286" r:id="rId9"/>
    <p:sldId id="285" r:id="rId10"/>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88165" autoAdjust="0"/>
  </p:normalViewPr>
  <p:slideViewPr>
    <p:cSldViewPr snapToGrid="0" snapToObjects="1" showGuides="1">
      <p:cViewPr varScale="1">
        <p:scale>
          <a:sx n="60" d="100"/>
          <a:sy n="60" d="100"/>
        </p:scale>
        <p:origin x="1292"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0219B-5C99-684B-B111-CFB32BF5523A}" type="datetimeFigureOut">
              <a:rPr lang="en-US" smtClean="0"/>
              <a:t>3/13/2024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460651-2EFA-5942-9B42-755AD7DE0086}" type="slidenum">
              <a:rPr lang="en-US" smtClean="0"/>
              <a:t>‹#›</a:t>
            </a:fld>
            <a:endParaRPr lang="en-US"/>
          </a:p>
        </p:txBody>
      </p:sp>
    </p:spTree>
    <p:extLst>
      <p:ext uri="{BB962C8B-B14F-4D97-AF65-F5344CB8AC3E}">
        <p14:creationId xmlns:p14="http://schemas.microsoft.com/office/powerpoint/2010/main" val="985715647"/>
      </p:ext>
    </p:extLst>
  </p:cSld>
  <p:clrMap bg1="lt1" tx1="dk1" bg2="lt2" tx2="dk2" accent1="accent1" accent2="accent2" accent3="accent3" accent4="accent4" accent5="accent5" accent6="accent6" hlink="hlink" folHlink="folHlink"/>
  <p:notesStyle>
    <a:lvl1pPr marL="0" algn="l" defTabSz="767951" rtl="0" eaLnBrk="1" latinLnBrk="0" hangingPunct="1">
      <a:defRPr sz="1008" kern="1200">
        <a:solidFill>
          <a:schemeClr val="tx1"/>
        </a:solidFill>
        <a:latin typeface="+mn-lt"/>
        <a:ea typeface="+mn-ea"/>
        <a:cs typeface="+mn-cs"/>
      </a:defRPr>
    </a:lvl1pPr>
    <a:lvl2pPr marL="383976" algn="l" defTabSz="767951" rtl="0" eaLnBrk="1" latinLnBrk="0" hangingPunct="1">
      <a:defRPr sz="1008" kern="1200">
        <a:solidFill>
          <a:schemeClr val="tx1"/>
        </a:solidFill>
        <a:latin typeface="+mn-lt"/>
        <a:ea typeface="+mn-ea"/>
        <a:cs typeface="+mn-cs"/>
      </a:defRPr>
    </a:lvl2pPr>
    <a:lvl3pPr marL="767951" algn="l" defTabSz="767951" rtl="0" eaLnBrk="1" latinLnBrk="0" hangingPunct="1">
      <a:defRPr sz="1008" kern="1200">
        <a:solidFill>
          <a:schemeClr val="tx1"/>
        </a:solidFill>
        <a:latin typeface="+mn-lt"/>
        <a:ea typeface="+mn-ea"/>
        <a:cs typeface="+mn-cs"/>
      </a:defRPr>
    </a:lvl3pPr>
    <a:lvl4pPr marL="1151927" algn="l" defTabSz="767951" rtl="0" eaLnBrk="1" latinLnBrk="0" hangingPunct="1">
      <a:defRPr sz="1008" kern="1200">
        <a:solidFill>
          <a:schemeClr val="tx1"/>
        </a:solidFill>
        <a:latin typeface="+mn-lt"/>
        <a:ea typeface="+mn-ea"/>
        <a:cs typeface="+mn-cs"/>
      </a:defRPr>
    </a:lvl4pPr>
    <a:lvl5pPr marL="1535903" algn="l" defTabSz="767951" rtl="0" eaLnBrk="1" latinLnBrk="0" hangingPunct="1">
      <a:defRPr sz="1008" kern="1200">
        <a:solidFill>
          <a:schemeClr val="tx1"/>
        </a:solidFill>
        <a:latin typeface="+mn-lt"/>
        <a:ea typeface="+mn-ea"/>
        <a:cs typeface="+mn-cs"/>
      </a:defRPr>
    </a:lvl5pPr>
    <a:lvl6pPr marL="1919879" algn="l" defTabSz="767951" rtl="0" eaLnBrk="1" latinLnBrk="0" hangingPunct="1">
      <a:defRPr sz="1008" kern="1200">
        <a:solidFill>
          <a:schemeClr val="tx1"/>
        </a:solidFill>
        <a:latin typeface="+mn-lt"/>
        <a:ea typeface="+mn-ea"/>
        <a:cs typeface="+mn-cs"/>
      </a:defRPr>
    </a:lvl6pPr>
    <a:lvl7pPr marL="2303854" algn="l" defTabSz="767951" rtl="0" eaLnBrk="1" latinLnBrk="0" hangingPunct="1">
      <a:defRPr sz="1008" kern="1200">
        <a:solidFill>
          <a:schemeClr val="tx1"/>
        </a:solidFill>
        <a:latin typeface="+mn-lt"/>
        <a:ea typeface="+mn-ea"/>
        <a:cs typeface="+mn-cs"/>
      </a:defRPr>
    </a:lvl7pPr>
    <a:lvl8pPr marL="2687830" algn="l" defTabSz="767951" rtl="0" eaLnBrk="1" latinLnBrk="0" hangingPunct="1">
      <a:defRPr sz="1008" kern="1200">
        <a:solidFill>
          <a:schemeClr val="tx1"/>
        </a:solidFill>
        <a:latin typeface="+mn-lt"/>
        <a:ea typeface="+mn-ea"/>
        <a:cs typeface="+mn-cs"/>
      </a:defRPr>
    </a:lvl8pPr>
    <a:lvl9pPr marL="3071806" algn="l" defTabSz="767951" rtl="0" eaLnBrk="1" latinLnBrk="0" hangingPunct="1">
      <a:defRPr sz="100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7951" rtl="0" eaLnBrk="1" fontAlgn="auto" latinLnBrk="0" hangingPunct="1">
              <a:lnSpc>
                <a:spcPct val="100000"/>
              </a:lnSpc>
              <a:spcBef>
                <a:spcPts val="0"/>
              </a:spcBef>
              <a:spcAft>
                <a:spcPts val="0"/>
              </a:spcAft>
              <a:buClrTx/>
              <a:buSzTx/>
              <a:buFontTx/>
              <a:buNone/>
              <a:tabLst/>
              <a:defRPr/>
            </a:pPr>
            <a:r>
              <a:rPr lang="en-US" dirty="0"/>
              <a:t>My inspiration for sharing this article: NYS DOH Health Notification for NYS DOH had a grand grounds recently  around the State Master Plan for Aging that discussed “aging in place” and the mission to meet health and long term care needs to promote aging in place; there’s a lot of priority around preventing chronic disease, communicable diseases and overall well being promotion</a:t>
            </a:r>
          </a:p>
          <a:p>
            <a:pPr marL="0" marR="0" lvl="0" indent="0" algn="l" defTabSz="767951" rtl="0" eaLnBrk="1" fontAlgn="auto" latinLnBrk="0" hangingPunct="1">
              <a:lnSpc>
                <a:spcPct val="100000"/>
              </a:lnSpc>
              <a:spcBef>
                <a:spcPts val="0"/>
              </a:spcBef>
              <a:spcAft>
                <a:spcPts val="0"/>
              </a:spcAft>
              <a:buClrTx/>
              <a:buSzTx/>
              <a:buFontTx/>
              <a:buNone/>
              <a:tabLst/>
              <a:defRPr/>
            </a:pPr>
            <a:endParaRPr lang="en-US" dirty="0"/>
          </a:p>
          <a:p>
            <a:r>
              <a:rPr lang="en-US" dirty="0"/>
              <a:t>Aside from aging population, care takers are vital component of a patient’s care continuum</a:t>
            </a:r>
          </a:p>
        </p:txBody>
      </p:sp>
      <p:sp>
        <p:nvSpPr>
          <p:cNvPr id="4" name="Slide Number Placeholder 3"/>
          <p:cNvSpPr>
            <a:spLocks noGrp="1"/>
          </p:cNvSpPr>
          <p:nvPr>
            <p:ph type="sldNum" sz="quarter" idx="5"/>
          </p:nvPr>
        </p:nvSpPr>
        <p:spPr/>
        <p:txBody>
          <a:bodyPr/>
          <a:lstStyle/>
          <a:p>
            <a:fld id="{A8460651-2EFA-5942-9B42-755AD7DE0086}" type="slidenum">
              <a:rPr lang="en-US" smtClean="0"/>
              <a:t>2</a:t>
            </a:fld>
            <a:endParaRPr lang="en-US"/>
          </a:p>
        </p:txBody>
      </p:sp>
    </p:spTree>
    <p:extLst>
      <p:ext uri="{BB962C8B-B14F-4D97-AF65-F5344CB8AC3E}">
        <p14:creationId xmlns:p14="http://schemas.microsoft.com/office/powerpoint/2010/main" val="279626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countries were selected as they: (1) </a:t>
            </a:r>
            <a:r>
              <a:rPr lang="en-US" dirty="0" err="1"/>
              <a:t>refect</a:t>
            </a:r>
            <a:r>
              <a:rPr lang="en-US" dirty="0"/>
              <a:t> examples of the spectrum of socio-economic countries in Asia, </a:t>
            </a:r>
            <a:r>
              <a:rPr lang="en-US" dirty="0" err="1"/>
              <a:t>lowincome</a:t>
            </a:r>
            <a:r>
              <a:rPr lang="en-US" dirty="0"/>
              <a:t> countries (LIC), middle-income countries (MIC), and high-income countries (HIC); (2) are known to have a culture of family members providing care; and (3) had local researchers who could undertake the interviews in the language(s), and who understood and had access to the hospital settings.</a:t>
            </a:r>
          </a:p>
        </p:txBody>
      </p:sp>
      <p:sp>
        <p:nvSpPr>
          <p:cNvPr id="4" name="Slide Number Placeholder 3"/>
          <p:cNvSpPr>
            <a:spLocks noGrp="1"/>
          </p:cNvSpPr>
          <p:nvPr>
            <p:ph type="sldNum" sz="quarter" idx="5"/>
          </p:nvPr>
        </p:nvSpPr>
        <p:spPr/>
        <p:txBody>
          <a:bodyPr/>
          <a:lstStyle/>
          <a:p>
            <a:fld id="{A8460651-2EFA-5942-9B42-755AD7DE0086}" type="slidenum">
              <a:rPr lang="en-US" smtClean="0"/>
              <a:t>3</a:t>
            </a:fld>
            <a:endParaRPr lang="en-US"/>
          </a:p>
        </p:txBody>
      </p:sp>
    </p:spTree>
    <p:extLst>
      <p:ext uri="{BB962C8B-B14F-4D97-AF65-F5344CB8AC3E}">
        <p14:creationId xmlns:p14="http://schemas.microsoft.com/office/powerpoint/2010/main" val="2161675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Froom article:</a:t>
            </a:r>
          </a:p>
          <a:p>
            <a:r>
              <a:rPr lang="en-US" b="1" dirty="0"/>
              <a:t>Recruitment</a:t>
            </a:r>
            <a:r>
              <a:rPr lang="en-US" dirty="0"/>
              <a:t> This study </a:t>
            </a:r>
            <a:r>
              <a:rPr lang="en-US" dirty="0" err="1"/>
              <a:t>utilised</a:t>
            </a:r>
            <a:r>
              <a:rPr lang="en-US" dirty="0"/>
              <a:t> a range of sampling approaches, including both convenience and purposeful, as well as snowball recruitment. Convenience sampling was </a:t>
            </a:r>
            <a:r>
              <a:rPr lang="en-US" dirty="0" err="1"/>
              <a:t>frst</a:t>
            </a:r>
            <a:r>
              <a:rPr lang="en-US" dirty="0"/>
              <a:t> applied to identify study sites that could provide access to the </a:t>
            </a:r>
            <a:r>
              <a:rPr lang="en-US" dirty="0" err="1"/>
              <a:t>diferent</a:t>
            </a:r>
            <a:r>
              <a:rPr lang="en-US" dirty="0"/>
              <a:t> groups of participants [29]. Once the study sites were </a:t>
            </a:r>
            <a:r>
              <a:rPr lang="en-US" dirty="0" err="1"/>
              <a:t>confrmed</a:t>
            </a:r>
            <a:r>
              <a:rPr lang="en-US" dirty="0"/>
              <a:t>, purposeful sampling was applied to recruit the study participants. During the data collection, the existing participants were asked to alert other patients, family members and private </a:t>
            </a:r>
            <a:r>
              <a:rPr lang="en-US" dirty="0" err="1"/>
              <a:t>carers</a:t>
            </a:r>
            <a:r>
              <a:rPr lang="en-US" dirty="0"/>
              <a:t> in the same ward about the study. Tus the snowball technique occurred. </a:t>
            </a:r>
            <a:r>
              <a:rPr lang="en-US" dirty="0" err="1"/>
              <a:t>Te</a:t>
            </a:r>
            <a:r>
              <a:rPr lang="en-US" dirty="0"/>
              <a:t> snowball method was also used to identify other HCWs for the interviews. Participant recruitment continued until the researchers felt there were no new ideas or new issues raised and felt the data saturation was reached</a:t>
            </a:r>
          </a:p>
          <a:p>
            <a:endParaRPr lang="en-US" dirty="0"/>
          </a:p>
          <a:p>
            <a:r>
              <a:rPr lang="en-US" dirty="0"/>
              <a:t>The interviews with the participants from group 1 were conducted either at the patient’s bedside or in an empty patient room available as per their preference and availability. Interviews with the participants in group 2 were done in various locations such as an empty </a:t>
            </a:r>
            <a:r>
              <a:rPr lang="en-US" dirty="0" err="1"/>
              <a:t>staf</a:t>
            </a:r>
            <a:r>
              <a:rPr lang="en-US" dirty="0"/>
              <a:t> room, a café in a lobby, a vacant manager’s </a:t>
            </a:r>
            <a:r>
              <a:rPr lang="en-US" dirty="0" err="1"/>
              <a:t>ofce</a:t>
            </a:r>
            <a:r>
              <a:rPr lang="en-US" dirty="0"/>
              <a:t> or a patient room depending on the availability. Some of the interviews were done in a group setting, i.e., a patient and their family </a:t>
            </a:r>
            <a:r>
              <a:rPr lang="en-US" dirty="0" err="1"/>
              <a:t>carer</a:t>
            </a:r>
            <a:r>
              <a:rPr lang="en-US" dirty="0"/>
              <a:t> or two healthcare workers together, often because of time constraints. All interviews were conducted in participants’ native languages</a:t>
            </a:r>
          </a:p>
        </p:txBody>
      </p:sp>
      <p:sp>
        <p:nvSpPr>
          <p:cNvPr id="4" name="Slide Number Placeholder 3"/>
          <p:cNvSpPr>
            <a:spLocks noGrp="1"/>
          </p:cNvSpPr>
          <p:nvPr>
            <p:ph type="sldNum" sz="quarter" idx="5"/>
          </p:nvPr>
        </p:nvSpPr>
        <p:spPr/>
        <p:txBody>
          <a:bodyPr/>
          <a:lstStyle/>
          <a:p>
            <a:fld id="{A8460651-2EFA-5942-9B42-755AD7DE0086}" type="slidenum">
              <a:rPr lang="en-US" smtClean="0"/>
              <a:t>4</a:t>
            </a:fld>
            <a:endParaRPr lang="en-US"/>
          </a:p>
        </p:txBody>
      </p:sp>
    </p:spTree>
    <p:extLst>
      <p:ext uri="{BB962C8B-B14F-4D97-AF65-F5344CB8AC3E}">
        <p14:creationId xmlns:p14="http://schemas.microsoft.com/office/powerpoint/2010/main" val="1240591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050" dirty="0"/>
              <a:t>irrespective of resource availability </a:t>
            </a:r>
          </a:p>
          <a:p>
            <a:endParaRPr lang="en-US" sz="1050" dirty="0"/>
          </a:p>
          <a:p>
            <a:r>
              <a:rPr lang="en-US" dirty="0"/>
              <a:t>In contrast to previous studies that primarily focused on the patients’ perspectives and challenges in communicating their concerns to HCWs, our study reveals a novel finding. We discovered that patients encounter similar challenges when attempting to exercise empowerment and voice their concerns about IPC measures to their families and private </a:t>
            </a:r>
            <a:r>
              <a:rPr lang="en-US" dirty="0" err="1"/>
              <a:t>carers</a:t>
            </a:r>
            <a:r>
              <a:rPr lang="en-US" dirty="0"/>
              <a:t>. This finding is particularly significant considering the substantial involvement of family </a:t>
            </a:r>
            <a:r>
              <a:rPr lang="en-US" dirty="0" err="1"/>
              <a:t>carers</a:t>
            </a:r>
            <a:r>
              <a:rPr lang="en-US" dirty="0"/>
              <a:t> in providing inpatient care, which is prevalent in many Asian countries. In line with our previous research,21,31 which extensively examined the extensive participation of family </a:t>
            </a:r>
            <a:r>
              <a:rPr lang="en-US" dirty="0" err="1"/>
              <a:t>carers</a:t>
            </a:r>
            <a:r>
              <a:rPr lang="en-US" dirty="0"/>
              <a:t> in care provision within </a:t>
            </a:r>
            <a:r>
              <a:rPr lang="en-US" dirty="0" err="1"/>
              <a:t>tertiarylevel</a:t>
            </a:r>
            <a:r>
              <a:rPr lang="en-US" dirty="0"/>
              <a:t> hospitals, our findings underscore the significant role played by family </a:t>
            </a:r>
            <a:r>
              <a:rPr lang="en-US" dirty="0" err="1"/>
              <a:t>carers</a:t>
            </a:r>
            <a:r>
              <a:rPr lang="en-US" dirty="0"/>
              <a:t> in conducting various care activities within the patient room. Consequently, due to the established caregiver-recipient relationship, patients may feel uncomfortable discussing IPC practice directly with their family </a:t>
            </a:r>
            <a:r>
              <a:rPr lang="en-US" dirty="0" err="1"/>
              <a:t>carers</a:t>
            </a:r>
            <a:r>
              <a:rPr lang="en-US" dirty="0"/>
              <a:t>. This relationship dynamic creates a barrier to open communication about IPC concerns, resembling the dynamic observed between HCWs and patients. </a:t>
            </a:r>
          </a:p>
        </p:txBody>
      </p:sp>
      <p:sp>
        <p:nvSpPr>
          <p:cNvPr id="4" name="Slide Number Placeholder 3"/>
          <p:cNvSpPr>
            <a:spLocks noGrp="1"/>
          </p:cNvSpPr>
          <p:nvPr>
            <p:ph type="sldNum" sz="quarter" idx="5"/>
          </p:nvPr>
        </p:nvSpPr>
        <p:spPr/>
        <p:txBody>
          <a:bodyPr/>
          <a:lstStyle/>
          <a:p>
            <a:fld id="{A8460651-2EFA-5942-9B42-755AD7DE0086}" type="slidenum">
              <a:rPr lang="en-US" smtClean="0"/>
              <a:t>6</a:t>
            </a:fld>
            <a:endParaRPr lang="en-US"/>
          </a:p>
        </p:txBody>
      </p:sp>
    </p:spTree>
    <p:extLst>
      <p:ext uri="{BB962C8B-B14F-4D97-AF65-F5344CB8AC3E}">
        <p14:creationId xmlns:p14="http://schemas.microsoft.com/office/powerpoint/2010/main" val="3594249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Key take </a:t>
            </a:r>
            <a:r>
              <a:rPr lang="en-US" dirty="0" err="1"/>
              <a:t>aways</a:t>
            </a:r>
            <a:r>
              <a:rPr lang="en-US" dirty="0"/>
              <a:t>: Fear, Family Bond, acquisition of the necessary knowledge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 This finding is particularly significant considering the substantial involvement of family </a:t>
            </a:r>
            <a:r>
              <a:rPr lang="en-US" dirty="0" err="1"/>
              <a:t>carers</a:t>
            </a:r>
            <a:r>
              <a:rPr lang="en-US" dirty="0"/>
              <a:t> in providing inpatient care, which is prevalent in many Asian countries. In line with our previous research,21,31 which extensively examined the extensive participation of family </a:t>
            </a:r>
            <a:r>
              <a:rPr lang="en-US" dirty="0" err="1"/>
              <a:t>carers</a:t>
            </a:r>
            <a:r>
              <a:rPr lang="en-US" dirty="0"/>
              <a:t> in care provision within </a:t>
            </a:r>
            <a:r>
              <a:rPr lang="en-US" dirty="0" err="1"/>
              <a:t>tertiarylevel</a:t>
            </a:r>
            <a:r>
              <a:rPr lang="en-US" dirty="0"/>
              <a:t> hospitals, our findings underscore the significant role played by family </a:t>
            </a:r>
            <a:r>
              <a:rPr lang="en-US" dirty="0" err="1"/>
              <a:t>carers</a:t>
            </a:r>
            <a:r>
              <a:rPr lang="en-US" dirty="0"/>
              <a:t> in conducting various care activities within the patient room</a:t>
            </a:r>
          </a:p>
          <a:p>
            <a:pPr marL="171450" indent="-171450">
              <a:buFont typeface="Arial" panose="020B0604020202020204" pitchFamily="34" charset="0"/>
              <a:buChar char="•"/>
            </a:pPr>
            <a:r>
              <a:rPr lang="en-US" dirty="0"/>
              <a:t>due to the established caregiver-recipient relationship, patients may feel uncomfortable discussing IPC practice directly with their family </a:t>
            </a:r>
            <a:r>
              <a:rPr lang="en-US" dirty="0" err="1"/>
              <a:t>carers</a:t>
            </a:r>
            <a:r>
              <a:rPr lang="en-US" dirty="0"/>
              <a:t>; barrier to open communication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lack of education can be attributed, in part, to HCWs’ heavy workloads. Unfortunately, we did not explore the extent to which HCWs themselves received education or instruction regarding IPC measures and empowerment. Lack of knowledge among patients, </a:t>
            </a:r>
            <a:r>
              <a:rPr lang="en-US" dirty="0" err="1"/>
              <a:t>carers</a:t>
            </a:r>
            <a:r>
              <a:rPr lang="en-US" dirty="0"/>
              <a:t>, and HCWs can indeed reflect a lack of instruction, which has important implications for IPC empowerment.</a:t>
            </a:r>
          </a:p>
          <a:p>
            <a:pPr marL="171450" indent="-171450">
              <a:buFont typeface="Arial" panose="020B0604020202020204" pitchFamily="34" charset="0"/>
              <a:buChar char="•"/>
            </a:pPr>
            <a:endParaRPr lang="en-US" dirty="0"/>
          </a:p>
          <a:p>
            <a:pPr marL="171450" marR="0" lvl="0" indent="-171450" algn="l" defTabSz="76795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primary reason for their hesitancy to speak up toward family </a:t>
            </a:r>
            <a:r>
              <a:rPr lang="en-US" dirty="0" err="1"/>
              <a:t>carers</a:t>
            </a:r>
            <a:r>
              <a:rPr lang="en-US" dirty="0"/>
              <a:t> was the concern of damaging family relationships or disconnection among family members.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8460651-2EFA-5942-9B42-755AD7DE0086}" type="slidenum">
              <a:rPr lang="en-US" smtClean="0"/>
              <a:t>7</a:t>
            </a:fld>
            <a:endParaRPr lang="en-US"/>
          </a:p>
        </p:txBody>
      </p:sp>
    </p:spTree>
    <p:extLst>
      <p:ext uri="{BB962C8B-B14F-4D97-AF65-F5344CB8AC3E}">
        <p14:creationId xmlns:p14="http://schemas.microsoft.com/office/powerpoint/2010/main" val="4229688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460651-2EFA-5942-9B42-755AD7DE0086}" type="slidenum">
              <a:rPr lang="en-US" smtClean="0"/>
              <a:t>8</a:t>
            </a:fld>
            <a:endParaRPr lang="en-US"/>
          </a:p>
        </p:txBody>
      </p:sp>
    </p:spTree>
    <p:extLst>
      <p:ext uri="{BB962C8B-B14F-4D97-AF65-F5344CB8AC3E}">
        <p14:creationId xmlns:p14="http://schemas.microsoft.com/office/powerpoint/2010/main" val="720533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460651-2EFA-5942-9B42-755AD7DE0086}" type="slidenum">
              <a:rPr lang="en-US" smtClean="0"/>
              <a:t>9</a:t>
            </a:fld>
            <a:endParaRPr lang="en-US"/>
          </a:p>
        </p:txBody>
      </p:sp>
    </p:spTree>
    <p:extLst>
      <p:ext uri="{BB962C8B-B14F-4D97-AF65-F5344CB8AC3E}">
        <p14:creationId xmlns:p14="http://schemas.microsoft.com/office/powerpoint/2010/main" val="4093668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No Edge">
    <p:spTree>
      <p:nvGrpSpPr>
        <p:cNvPr id="1" name=""/>
        <p:cNvGrpSpPr/>
        <p:nvPr/>
      </p:nvGrpSpPr>
      <p:grpSpPr>
        <a:xfrm>
          <a:off x="0" y="0"/>
          <a:ext cx="0" cy="0"/>
          <a:chOff x="0" y="0"/>
          <a:chExt cx="0" cy="0"/>
        </a:xfrm>
      </p:grpSpPr>
      <p:sp>
        <p:nvSpPr>
          <p:cNvPr id="2" name="Title 1"/>
          <p:cNvSpPr>
            <a:spLocks noGrp="1"/>
          </p:cNvSpPr>
          <p:nvPr>
            <p:ph type="ctrTitle"/>
          </p:nvPr>
        </p:nvSpPr>
        <p:spPr>
          <a:xfrm>
            <a:off x="585859" y="2513676"/>
            <a:ext cx="7678031" cy="1223386"/>
          </a:xfrm>
        </p:spPr>
        <p:txBody>
          <a:bodyPr anchor="t">
            <a:normAutofit/>
          </a:bodyPr>
          <a:lstStyle>
            <a:lvl1pPr marL="0" indent="0" algn="l">
              <a:tabLst>
                <a:tab pos="1905000" algn="l"/>
              </a:tabLst>
              <a:defRPr sz="3200">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585860" y="3819397"/>
            <a:ext cx="7678030" cy="886247"/>
          </a:xfrm>
        </p:spPr>
        <p:txBody>
          <a:bodyPr>
            <a:norm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Text Placeholder 11">
            <a:extLst>
              <a:ext uri="{FF2B5EF4-FFF2-40B4-BE49-F238E27FC236}">
                <a16:creationId xmlns:a16="http://schemas.microsoft.com/office/drawing/2014/main" id="{DF398461-F956-1844-A9CD-7730826D902A}"/>
              </a:ext>
            </a:extLst>
          </p:cNvPr>
          <p:cNvSpPr>
            <a:spLocks noGrp="1"/>
          </p:cNvSpPr>
          <p:nvPr>
            <p:ph type="body" sz="quarter" idx="10"/>
          </p:nvPr>
        </p:nvSpPr>
        <p:spPr>
          <a:xfrm>
            <a:off x="585712" y="6165619"/>
            <a:ext cx="2682163" cy="594105"/>
          </a:xfrm>
        </p:spPr>
        <p:txBody>
          <a:bodyPr>
            <a:normAutofit/>
          </a:bodyPr>
          <a:lstStyle>
            <a:lvl1pPr>
              <a:defRPr sz="1400">
                <a:solidFill>
                  <a:schemeClr val="tx1"/>
                </a:solidFill>
              </a:defRPr>
            </a:lvl1pPr>
          </a:lstStyle>
          <a:p>
            <a:pPr lvl="0"/>
            <a:r>
              <a:rPr lang="en-US" dirty="0"/>
              <a:t>Click to edit Master text styles</a:t>
            </a:r>
          </a:p>
        </p:txBody>
      </p:sp>
      <p:pic>
        <p:nvPicPr>
          <p:cNvPr id="11" name="Picture 10">
            <a:extLst>
              <a:ext uri="{FF2B5EF4-FFF2-40B4-BE49-F238E27FC236}">
                <a16:creationId xmlns:a16="http://schemas.microsoft.com/office/drawing/2014/main" id="{89C8B632-1CC9-334E-9F9A-5487F566804A}"/>
              </a:ext>
            </a:extLst>
          </p:cNvPr>
          <p:cNvPicPr>
            <a:picLocks noChangeAspect="1"/>
          </p:cNvPicPr>
          <p:nvPr userDrawn="1"/>
        </p:nvPicPr>
        <p:blipFill>
          <a:blip r:embed="rId2"/>
          <a:stretch>
            <a:fillRect/>
          </a:stretch>
        </p:blipFill>
        <p:spPr>
          <a:xfrm>
            <a:off x="585859" y="830263"/>
            <a:ext cx="1162039" cy="1162039"/>
          </a:xfrm>
          <a:prstGeom prst="rect">
            <a:avLst/>
          </a:prstGeom>
        </p:spPr>
      </p:pic>
    </p:spTree>
    <p:extLst>
      <p:ext uri="{BB962C8B-B14F-4D97-AF65-F5344CB8AC3E}">
        <p14:creationId xmlns:p14="http://schemas.microsoft.com/office/powerpoint/2010/main" val="45321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Simp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84BD85-F0BA-4E4B-8EF5-439EA2465DD4}"/>
              </a:ext>
            </a:extLst>
          </p:cNvPr>
          <p:cNvPicPr>
            <a:picLocks noChangeAspect="1"/>
          </p:cNvPicPr>
          <p:nvPr userDrawn="1"/>
        </p:nvPicPr>
        <p:blipFill rotWithShape="1">
          <a:blip r:embed="rId2"/>
          <a:srcRect r="5998" b="26093"/>
          <a:stretch/>
        </p:blipFill>
        <p:spPr>
          <a:xfrm>
            <a:off x="1" y="-1"/>
            <a:ext cx="3730267" cy="2932841"/>
          </a:xfrm>
          <a:prstGeom prst="rect">
            <a:avLst/>
          </a:prstGeom>
        </p:spPr>
      </p:pic>
      <p:sp>
        <p:nvSpPr>
          <p:cNvPr id="14" name="Title 1">
            <a:extLst>
              <a:ext uri="{FF2B5EF4-FFF2-40B4-BE49-F238E27FC236}">
                <a16:creationId xmlns:a16="http://schemas.microsoft.com/office/drawing/2014/main" id="{09C0DD58-D9A6-AD4D-8AB4-191121392C7B}"/>
              </a:ext>
            </a:extLst>
          </p:cNvPr>
          <p:cNvSpPr>
            <a:spLocks noGrp="1"/>
          </p:cNvSpPr>
          <p:nvPr>
            <p:ph type="ctrTitle"/>
          </p:nvPr>
        </p:nvSpPr>
        <p:spPr>
          <a:xfrm>
            <a:off x="2421979" y="2499044"/>
            <a:ext cx="5619895" cy="1387572"/>
          </a:xfrm>
        </p:spPr>
        <p:txBody>
          <a:bodyPr anchor="t">
            <a:normAutofit/>
          </a:bodyPr>
          <a:lstStyle>
            <a:lvl1pPr marL="0" indent="0" algn="l">
              <a:tabLst>
                <a:tab pos="1905000" algn="l"/>
              </a:tabLst>
              <a:defRPr sz="3000">
                <a:solidFill>
                  <a:schemeClr val="tx2"/>
                </a:solidFill>
              </a:defRPr>
            </a:lvl1pPr>
          </a:lstStyle>
          <a:p>
            <a:r>
              <a:rPr lang="en-US" dirty="0"/>
              <a:t>Click to edit Master title style</a:t>
            </a:r>
          </a:p>
        </p:txBody>
      </p:sp>
      <p:sp>
        <p:nvSpPr>
          <p:cNvPr id="15" name="Subtitle 2">
            <a:extLst>
              <a:ext uri="{FF2B5EF4-FFF2-40B4-BE49-F238E27FC236}">
                <a16:creationId xmlns:a16="http://schemas.microsoft.com/office/drawing/2014/main" id="{752B0B8E-F343-3345-B1E8-12D162588D1F}"/>
              </a:ext>
            </a:extLst>
          </p:cNvPr>
          <p:cNvSpPr>
            <a:spLocks noGrp="1"/>
          </p:cNvSpPr>
          <p:nvPr>
            <p:ph type="subTitle" idx="1"/>
          </p:nvPr>
        </p:nvSpPr>
        <p:spPr>
          <a:xfrm>
            <a:off x="2421980" y="3978942"/>
            <a:ext cx="5619894" cy="886247"/>
          </a:xfrm>
        </p:spPr>
        <p:txBody>
          <a:bodyPr>
            <a:normAutofit/>
          </a:bodyPr>
          <a:lstStyle>
            <a:lvl1pPr marL="0" indent="0" algn="l">
              <a:buNone/>
              <a:defRPr sz="1425">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8" name="Picture 17">
            <a:extLst>
              <a:ext uri="{FF2B5EF4-FFF2-40B4-BE49-F238E27FC236}">
                <a16:creationId xmlns:a16="http://schemas.microsoft.com/office/drawing/2014/main" id="{A1FF5004-4FD5-7347-8370-0650B1D4F62F}"/>
              </a:ext>
            </a:extLst>
          </p:cNvPr>
          <p:cNvPicPr>
            <a:picLocks noChangeAspect="1"/>
          </p:cNvPicPr>
          <p:nvPr userDrawn="1"/>
        </p:nvPicPr>
        <p:blipFill>
          <a:blip r:embed="rId3"/>
          <a:stretch>
            <a:fillRect/>
          </a:stretch>
        </p:blipFill>
        <p:spPr>
          <a:xfrm>
            <a:off x="852524" y="788325"/>
            <a:ext cx="1113705" cy="1113705"/>
          </a:xfrm>
          <a:prstGeom prst="rect">
            <a:avLst/>
          </a:prstGeom>
        </p:spPr>
      </p:pic>
    </p:spTree>
    <p:extLst>
      <p:ext uri="{BB962C8B-B14F-4D97-AF65-F5344CB8AC3E}">
        <p14:creationId xmlns:p14="http://schemas.microsoft.com/office/powerpoint/2010/main" val="331453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26466"/>
            <a:ext cx="7515914" cy="959310"/>
          </a:xfrm>
        </p:spPr>
        <p:txBody>
          <a:bodyPr anchor="b"/>
          <a:lstStyle/>
          <a:p>
            <a:r>
              <a:rPr lang="en-US" dirty="0"/>
              <a:t>Click to edit Master title style</a:t>
            </a:r>
          </a:p>
        </p:txBody>
      </p:sp>
      <p:sp>
        <p:nvSpPr>
          <p:cNvPr id="3" name="Content Placeholder 2"/>
          <p:cNvSpPr>
            <a:spLocks noGrp="1"/>
          </p:cNvSpPr>
          <p:nvPr>
            <p:ph idx="1"/>
          </p:nvPr>
        </p:nvSpPr>
        <p:spPr>
          <a:xfrm>
            <a:off x="628650" y="1532829"/>
            <a:ext cx="7515899" cy="4566164"/>
          </a:xfrm>
        </p:spPr>
        <p:txBody>
          <a:bodyPr/>
          <a:lstStyle>
            <a:lvl1pPr>
              <a:defRPr sz="1700"/>
            </a:lvl1pPr>
            <a:lvl2pPr>
              <a:defRPr sz="1700"/>
            </a:lvl2p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10"/>
          </p:nvPr>
        </p:nvSpPr>
        <p:spPr/>
        <p:txBody>
          <a:bodyPr/>
          <a:lstStyle>
            <a:lvl1pPr>
              <a:defRPr sz="1050"/>
            </a:lvl1pPr>
          </a:lstStyle>
          <a:p>
            <a:endParaRPr lang="en-US" dirty="0"/>
          </a:p>
        </p:txBody>
      </p:sp>
      <p:sp>
        <p:nvSpPr>
          <p:cNvPr id="5" name="Footer Placeholder 4"/>
          <p:cNvSpPr>
            <a:spLocks noGrp="1"/>
          </p:cNvSpPr>
          <p:nvPr>
            <p:ph type="ftr" sz="quarter" idx="11"/>
          </p:nvPr>
        </p:nvSpPr>
        <p:spPr>
          <a:xfrm>
            <a:off x="4914902" y="6356351"/>
            <a:ext cx="3086100" cy="365125"/>
          </a:xfrm>
        </p:spPr>
        <p:txBody>
          <a:bodyPr/>
          <a:lstStyle>
            <a:lvl1pPr algn="r">
              <a:defRPr sz="1050"/>
            </a:lvl1pPr>
          </a:lstStyle>
          <a:p>
            <a:r>
              <a:rPr lang="en-US" dirty="0"/>
              <a:t>Confidential &amp; Proprietary</a:t>
            </a:r>
          </a:p>
        </p:txBody>
      </p:sp>
      <p:sp>
        <p:nvSpPr>
          <p:cNvPr id="6" name="Slide Number Placeholder 5"/>
          <p:cNvSpPr>
            <a:spLocks noGrp="1"/>
          </p:cNvSpPr>
          <p:nvPr>
            <p:ph type="sldNum" sz="quarter" idx="12"/>
          </p:nvPr>
        </p:nvSpPr>
        <p:spPr>
          <a:xfrm>
            <a:off x="8266780" y="6356351"/>
            <a:ext cx="538945" cy="365125"/>
          </a:xfrm>
        </p:spPr>
        <p:txBody>
          <a:bodyPr/>
          <a:lstStyle>
            <a:lvl1pPr algn="l">
              <a:defRPr sz="1050">
                <a:solidFill>
                  <a:schemeClr val="tx1"/>
                </a:solidFill>
              </a:defRPr>
            </a:lvl1pPr>
          </a:lstStyle>
          <a:p>
            <a:fld id="{9F27F450-B174-D942-82E3-F13855F227CF}" type="slidenum">
              <a:rPr lang="en-US" smtClean="0"/>
              <a:pPr/>
              <a:t>‹#›</a:t>
            </a:fld>
            <a:endParaRPr lang="en-US" dirty="0"/>
          </a:p>
        </p:txBody>
      </p:sp>
      <p:cxnSp>
        <p:nvCxnSpPr>
          <p:cNvPr id="7" name="Straight Connector 6">
            <a:extLst>
              <a:ext uri="{FF2B5EF4-FFF2-40B4-BE49-F238E27FC236}">
                <a16:creationId xmlns:a16="http://schemas.microsoft.com/office/drawing/2014/main" id="{67F0EE40-A187-8041-983F-C4E2C3B5B3C2}"/>
              </a:ext>
            </a:extLst>
          </p:cNvPr>
          <p:cNvCxnSpPr/>
          <p:nvPr userDrawn="1"/>
        </p:nvCxnSpPr>
        <p:spPr>
          <a:xfrm>
            <a:off x="0" y="127547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E1EB5D1-4269-684A-8042-B804367E13C9}"/>
              </a:ext>
            </a:extLst>
          </p:cNvPr>
          <p:cNvPicPr>
            <a:picLocks noChangeAspect="1"/>
          </p:cNvPicPr>
          <p:nvPr userDrawn="1"/>
        </p:nvPicPr>
        <p:blipFill>
          <a:blip r:embed="rId2"/>
          <a:stretch>
            <a:fillRect/>
          </a:stretch>
        </p:blipFill>
        <p:spPr>
          <a:xfrm>
            <a:off x="8266780" y="298633"/>
            <a:ext cx="565439" cy="565439"/>
          </a:xfrm>
          <a:prstGeom prst="rect">
            <a:avLst/>
          </a:prstGeom>
        </p:spPr>
      </p:pic>
      <p:cxnSp>
        <p:nvCxnSpPr>
          <p:cNvPr id="9" name="Straight Connector 8">
            <a:extLst>
              <a:ext uri="{FF2B5EF4-FFF2-40B4-BE49-F238E27FC236}">
                <a16:creationId xmlns:a16="http://schemas.microsoft.com/office/drawing/2014/main" id="{754F1FBF-7ED6-2843-A4AD-F353E3DD6647}"/>
              </a:ext>
            </a:extLst>
          </p:cNvPr>
          <p:cNvCxnSpPr>
            <a:cxnSpLocks/>
          </p:cNvCxnSpPr>
          <p:nvPr userDrawn="1"/>
        </p:nvCxnSpPr>
        <p:spPr>
          <a:xfrm>
            <a:off x="8144564" y="6356351"/>
            <a:ext cx="0" cy="5016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152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610799"/>
            <a:ext cx="3886200" cy="4351338"/>
          </a:xfrm>
        </p:spPr>
        <p:txBody>
          <a:bodyPr/>
          <a:lstStyle>
            <a:lvl1pPr>
              <a:defRPr sz="1700"/>
            </a:lvl1pPr>
            <a:lvl2pPr>
              <a:defRPr sz="1700"/>
            </a:lvl2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29150" y="1610799"/>
            <a:ext cx="3886200" cy="4351338"/>
          </a:xfrm>
        </p:spPr>
        <p:txBody>
          <a:bodyPr/>
          <a:lstStyle>
            <a:lvl1pPr>
              <a:defRPr sz="1700"/>
            </a:lvl1pPr>
            <a:lvl2pPr>
              <a:defRPr sz="1700"/>
            </a:lvl2pPr>
          </a:lstStyle>
          <a:p>
            <a:pPr lvl="0"/>
            <a:r>
              <a:rPr lang="en-US" dirty="0"/>
              <a:t>Click to edit Master text styles</a:t>
            </a:r>
          </a:p>
          <a:p>
            <a:pPr lvl="1"/>
            <a:r>
              <a:rPr lang="en-US" dirty="0"/>
              <a:t>Second level</a:t>
            </a:r>
          </a:p>
          <a:p>
            <a:pPr lvl="2"/>
            <a:r>
              <a:rPr lang="en-US" dirty="0"/>
              <a:t>Third level</a:t>
            </a:r>
          </a:p>
        </p:txBody>
      </p:sp>
      <p:cxnSp>
        <p:nvCxnSpPr>
          <p:cNvPr id="14" name="Straight Connector 13">
            <a:extLst>
              <a:ext uri="{FF2B5EF4-FFF2-40B4-BE49-F238E27FC236}">
                <a16:creationId xmlns:a16="http://schemas.microsoft.com/office/drawing/2014/main" id="{B6FE1935-7F4E-A74A-8156-EFC2CE4CE30D}"/>
              </a:ext>
            </a:extLst>
          </p:cNvPr>
          <p:cNvCxnSpPr/>
          <p:nvPr userDrawn="1"/>
        </p:nvCxnSpPr>
        <p:spPr>
          <a:xfrm>
            <a:off x="0" y="127547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Date Placeholder 3">
            <a:extLst>
              <a:ext uri="{FF2B5EF4-FFF2-40B4-BE49-F238E27FC236}">
                <a16:creationId xmlns:a16="http://schemas.microsoft.com/office/drawing/2014/main" id="{29135D6E-0C11-AE4E-8D59-3868CA706372}"/>
              </a:ext>
            </a:extLst>
          </p:cNvPr>
          <p:cNvSpPr>
            <a:spLocks noGrp="1"/>
          </p:cNvSpPr>
          <p:nvPr>
            <p:ph type="dt" sz="half" idx="10"/>
          </p:nvPr>
        </p:nvSpPr>
        <p:spPr>
          <a:xfrm>
            <a:off x="628650" y="6356351"/>
            <a:ext cx="2057400" cy="365125"/>
          </a:xfrm>
        </p:spPr>
        <p:txBody>
          <a:bodyPr/>
          <a:lstStyle>
            <a:lvl1pPr>
              <a:defRPr sz="1050"/>
            </a:lvl1pPr>
          </a:lstStyle>
          <a:p>
            <a:endParaRPr lang="en-US" dirty="0"/>
          </a:p>
        </p:txBody>
      </p:sp>
      <p:sp>
        <p:nvSpPr>
          <p:cNvPr id="18" name="Footer Placeholder 4">
            <a:extLst>
              <a:ext uri="{FF2B5EF4-FFF2-40B4-BE49-F238E27FC236}">
                <a16:creationId xmlns:a16="http://schemas.microsoft.com/office/drawing/2014/main" id="{77133544-9E33-D245-AD3A-45DD0AEDE592}"/>
              </a:ext>
            </a:extLst>
          </p:cNvPr>
          <p:cNvSpPr>
            <a:spLocks noGrp="1"/>
          </p:cNvSpPr>
          <p:nvPr>
            <p:ph type="ftr" sz="quarter" idx="11"/>
          </p:nvPr>
        </p:nvSpPr>
        <p:spPr>
          <a:xfrm>
            <a:off x="4914902" y="6356351"/>
            <a:ext cx="3086100" cy="365125"/>
          </a:xfrm>
        </p:spPr>
        <p:txBody>
          <a:bodyPr/>
          <a:lstStyle>
            <a:lvl1pPr algn="r">
              <a:defRPr sz="1050"/>
            </a:lvl1pPr>
          </a:lstStyle>
          <a:p>
            <a:r>
              <a:rPr lang="en-US" dirty="0"/>
              <a:t>Confidential &amp; Proprietary</a:t>
            </a:r>
          </a:p>
        </p:txBody>
      </p:sp>
      <p:sp>
        <p:nvSpPr>
          <p:cNvPr id="19" name="Slide Number Placeholder 5">
            <a:extLst>
              <a:ext uri="{FF2B5EF4-FFF2-40B4-BE49-F238E27FC236}">
                <a16:creationId xmlns:a16="http://schemas.microsoft.com/office/drawing/2014/main" id="{1DC9C4C4-2F26-E748-BD55-B55711F85556}"/>
              </a:ext>
            </a:extLst>
          </p:cNvPr>
          <p:cNvSpPr>
            <a:spLocks noGrp="1"/>
          </p:cNvSpPr>
          <p:nvPr>
            <p:ph type="sldNum" sz="quarter" idx="12"/>
          </p:nvPr>
        </p:nvSpPr>
        <p:spPr>
          <a:xfrm>
            <a:off x="8266780" y="6356351"/>
            <a:ext cx="538945" cy="365125"/>
          </a:xfrm>
        </p:spPr>
        <p:txBody>
          <a:bodyPr/>
          <a:lstStyle>
            <a:lvl1pPr algn="l">
              <a:defRPr sz="1050">
                <a:solidFill>
                  <a:schemeClr val="tx1"/>
                </a:solidFill>
              </a:defRPr>
            </a:lvl1pPr>
          </a:lstStyle>
          <a:p>
            <a:fld id="{9F27F450-B174-D942-82E3-F13855F227CF}" type="slidenum">
              <a:rPr lang="en-US" smtClean="0"/>
              <a:pPr/>
              <a:t>‹#›</a:t>
            </a:fld>
            <a:endParaRPr lang="en-US" dirty="0"/>
          </a:p>
        </p:txBody>
      </p:sp>
      <p:cxnSp>
        <p:nvCxnSpPr>
          <p:cNvPr id="20" name="Straight Connector 19">
            <a:extLst>
              <a:ext uri="{FF2B5EF4-FFF2-40B4-BE49-F238E27FC236}">
                <a16:creationId xmlns:a16="http://schemas.microsoft.com/office/drawing/2014/main" id="{06B5F3D6-69E4-2348-959C-5629B42BDA49}"/>
              </a:ext>
            </a:extLst>
          </p:cNvPr>
          <p:cNvCxnSpPr>
            <a:cxnSpLocks/>
          </p:cNvCxnSpPr>
          <p:nvPr userDrawn="1"/>
        </p:nvCxnSpPr>
        <p:spPr>
          <a:xfrm>
            <a:off x="8144564" y="6356351"/>
            <a:ext cx="0" cy="5016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22F670CB-9D41-7B40-9685-80563CDEC615}"/>
              </a:ext>
            </a:extLst>
          </p:cNvPr>
          <p:cNvSpPr>
            <a:spLocks noGrp="1"/>
          </p:cNvSpPr>
          <p:nvPr>
            <p:ph type="title"/>
          </p:nvPr>
        </p:nvSpPr>
        <p:spPr>
          <a:xfrm>
            <a:off x="628650" y="226466"/>
            <a:ext cx="7515914" cy="959310"/>
          </a:xfrm>
        </p:spPr>
        <p:txBody>
          <a:bodyPr anchor="b"/>
          <a:lstStyle/>
          <a:p>
            <a:r>
              <a:rPr lang="en-US" dirty="0"/>
              <a:t>Click to edit Master title style</a:t>
            </a:r>
          </a:p>
        </p:txBody>
      </p:sp>
      <p:pic>
        <p:nvPicPr>
          <p:cNvPr id="22" name="Picture 21">
            <a:extLst>
              <a:ext uri="{FF2B5EF4-FFF2-40B4-BE49-F238E27FC236}">
                <a16:creationId xmlns:a16="http://schemas.microsoft.com/office/drawing/2014/main" id="{B2FE4A45-409A-3C4F-9353-3D977AD6FEE8}"/>
              </a:ext>
            </a:extLst>
          </p:cNvPr>
          <p:cNvPicPr>
            <a:picLocks noChangeAspect="1"/>
          </p:cNvPicPr>
          <p:nvPr userDrawn="1"/>
        </p:nvPicPr>
        <p:blipFill>
          <a:blip r:embed="rId2"/>
          <a:stretch>
            <a:fillRect/>
          </a:stretch>
        </p:blipFill>
        <p:spPr>
          <a:xfrm>
            <a:off x="8266780" y="298633"/>
            <a:ext cx="565439" cy="565439"/>
          </a:xfrm>
          <a:prstGeom prst="rect">
            <a:avLst/>
          </a:prstGeom>
        </p:spPr>
      </p:pic>
    </p:spTree>
    <p:extLst>
      <p:ext uri="{BB962C8B-B14F-4D97-AF65-F5344CB8AC3E}">
        <p14:creationId xmlns:p14="http://schemas.microsoft.com/office/powerpoint/2010/main" val="346747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Date Placeholder 3">
            <a:extLst>
              <a:ext uri="{FF2B5EF4-FFF2-40B4-BE49-F238E27FC236}">
                <a16:creationId xmlns:a16="http://schemas.microsoft.com/office/drawing/2014/main" id="{740FC8B0-7096-9242-85D7-A817797B23E7}"/>
              </a:ext>
            </a:extLst>
          </p:cNvPr>
          <p:cNvSpPr>
            <a:spLocks noGrp="1"/>
          </p:cNvSpPr>
          <p:nvPr>
            <p:ph type="dt" sz="half" idx="10"/>
          </p:nvPr>
        </p:nvSpPr>
        <p:spPr>
          <a:xfrm>
            <a:off x="628650" y="6356351"/>
            <a:ext cx="2057400" cy="365125"/>
          </a:xfrm>
        </p:spPr>
        <p:txBody>
          <a:bodyPr/>
          <a:lstStyle>
            <a:lvl1pPr>
              <a:defRPr sz="1050"/>
            </a:lvl1pPr>
          </a:lstStyle>
          <a:p>
            <a:endParaRPr lang="en-US" dirty="0"/>
          </a:p>
        </p:txBody>
      </p:sp>
      <p:sp>
        <p:nvSpPr>
          <p:cNvPr id="10" name="Footer Placeholder 4">
            <a:extLst>
              <a:ext uri="{FF2B5EF4-FFF2-40B4-BE49-F238E27FC236}">
                <a16:creationId xmlns:a16="http://schemas.microsoft.com/office/drawing/2014/main" id="{E6974EA0-9E50-434D-B7F6-82E970F672DC}"/>
              </a:ext>
            </a:extLst>
          </p:cNvPr>
          <p:cNvSpPr>
            <a:spLocks noGrp="1"/>
          </p:cNvSpPr>
          <p:nvPr>
            <p:ph type="ftr" sz="quarter" idx="11"/>
          </p:nvPr>
        </p:nvSpPr>
        <p:spPr>
          <a:xfrm>
            <a:off x="4914902" y="6356351"/>
            <a:ext cx="3086100" cy="365125"/>
          </a:xfrm>
        </p:spPr>
        <p:txBody>
          <a:bodyPr/>
          <a:lstStyle>
            <a:lvl1pPr algn="r">
              <a:defRPr sz="1050"/>
            </a:lvl1pPr>
          </a:lstStyle>
          <a:p>
            <a:r>
              <a:rPr lang="en-US" dirty="0"/>
              <a:t>Confidential &amp; Proprietary</a:t>
            </a:r>
          </a:p>
        </p:txBody>
      </p:sp>
      <p:sp>
        <p:nvSpPr>
          <p:cNvPr id="11" name="Slide Number Placeholder 5">
            <a:extLst>
              <a:ext uri="{FF2B5EF4-FFF2-40B4-BE49-F238E27FC236}">
                <a16:creationId xmlns:a16="http://schemas.microsoft.com/office/drawing/2014/main" id="{3B007974-ABFB-D048-91DB-BB278AB4E104}"/>
              </a:ext>
            </a:extLst>
          </p:cNvPr>
          <p:cNvSpPr>
            <a:spLocks noGrp="1"/>
          </p:cNvSpPr>
          <p:nvPr>
            <p:ph type="sldNum" sz="quarter" idx="12"/>
          </p:nvPr>
        </p:nvSpPr>
        <p:spPr>
          <a:xfrm>
            <a:off x="8266780" y="6356351"/>
            <a:ext cx="538945" cy="365125"/>
          </a:xfrm>
        </p:spPr>
        <p:txBody>
          <a:bodyPr/>
          <a:lstStyle>
            <a:lvl1pPr algn="l">
              <a:defRPr sz="1050">
                <a:solidFill>
                  <a:schemeClr val="tx1"/>
                </a:solidFill>
              </a:defRPr>
            </a:lvl1pPr>
          </a:lstStyle>
          <a:p>
            <a:fld id="{9F27F450-B174-D942-82E3-F13855F227CF}" type="slidenum">
              <a:rPr lang="en-US" smtClean="0"/>
              <a:pPr/>
              <a:t>‹#›</a:t>
            </a:fld>
            <a:endParaRPr lang="en-US" dirty="0"/>
          </a:p>
        </p:txBody>
      </p:sp>
      <p:cxnSp>
        <p:nvCxnSpPr>
          <p:cNvPr id="12" name="Straight Connector 11">
            <a:extLst>
              <a:ext uri="{FF2B5EF4-FFF2-40B4-BE49-F238E27FC236}">
                <a16:creationId xmlns:a16="http://schemas.microsoft.com/office/drawing/2014/main" id="{1BB39856-DC2B-B643-A8C8-E6DF41455405}"/>
              </a:ext>
            </a:extLst>
          </p:cNvPr>
          <p:cNvCxnSpPr>
            <a:cxnSpLocks/>
          </p:cNvCxnSpPr>
          <p:nvPr userDrawn="1"/>
        </p:nvCxnSpPr>
        <p:spPr>
          <a:xfrm>
            <a:off x="8144564" y="6356351"/>
            <a:ext cx="0" cy="5016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418C233E-FAEB-0846-97DB-D332D39C499F}"/>
              </a:ext>
            </a:extLst>
          </p:cNvPr>
          <p:cNvSpPr>
            <a:spLocks noGrp="1"/>
          </p:cNvSpPr>
          <p:nvPr>
            <p:ph type="title"/>
          </p:nvPr>
        </p:nvSpPr>
        <p:spPr>
          <a:xfrm>
            <a:off x="628650" y="226466"/>
            <a:ext cx="7515914" cy="959310"/>
          </a:xfrm>
        </p:spPr>
        <p:txBody>
          <a:bodyPr anchor="b"/>
          <a:lstStyle/>
          <a:p>
            <a:r>
              <a:rPr lang="en-US" dirty="0"/>
              <a:t>Click to edit Master title style</a:t>
            </a:r>
          </a:p>
        </p:txBody>
      </p:sp>
      <p:pic>
        <p:nvPicPr>
          <p:cNvPr id="14" name="Picture 13">
            <a:extLst>
              <a:ext uri="{FF2B5EF4-FFF2-40B4-BE49-F238E27FC236}">
                <a16:creationId xmlns:a16="http://schemas.microsoft.com/office/drawing/2014/main" id="{63541FBB-7019-D84F-9BDD-2AF878245871}"/>
              </a:ext>
            </a:extLst>
          </p:cNvPr>
          <p:cNvPicPr>
            <a:picLocks noChangeAspect="1"/>
          </p:cNvPicPr>
          <p:nvPr userDrawn="1"/>
        </p:nvPicPr>
        <p:blipFill>
          <a:blip r:embed="rId2"/>
          <a:stretch>
            <a:fillRect/>
          </a:stretch>
        </p:blipFill>
        <p:spPr>
          <a:xfrm>
            <a:off x="8266780" y="298633"/>
            <a:ext cx="565439" cy="565439"/>
          </a:xfrm>
          <a:prstGeom prst="rect">
            <a:avLst/>
          </a:prstGeom>
        </p:spPr>
      </p:pic>
      <p:cxnSp>
        <p:nvCxnSpPr>
          <p:cNvPr id="15" name="Straight Connector 14">
            <a:extLst>
              <a:ext uri="{FF2B5EF4-FFF2-40B4-BE49-F238E27FC236}">
                <a16:creationId xmlns:a16="http://schemas.microsoft.com/office/drawing/2014/main" id="{BAE26BF6-6038-FD49-B841-A234CE0DF3B5}"/>
              </a:ext>
            </a:extLst>
          </p:cNvPr>
          <p:cNvCxnSpPr/>
          <p:nvPr userDrawn="1"/>
        </p:nvCxnSpPr>
        <p:spPr>
          <a:xfrm>
            <a:off x="0" y="127547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7334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Confidential &amp; Proprietary</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7F450-B174-D942-82E3-F13855F227CF}" type="slidenum">
              <a:rPr lang="en-US" smtClean="0"/>
              <a:pPr/>
              <a:t>‹#›</a:t>
            </a:fld>
            <a:endParaRPr lang="en-US" dirty="0"/>
          </a:p>
        </p:txBody>
      </p:sp>
    </p:spTree>
    <p:extLst>
      <p:ext uri="{BB962C8B-B14F-4D97-AF65-F5344CB8AC3E}">
        <p14:creationId xmlns:p14="http://schemas.microsoft.com/office/powerpoint/2010/main" val="1764054367"/>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75" r:id="rId3"/>
    <p:sldLayoutId id="2147483677" r:id="rId4"/>
    <p:sldLayoutId id="2147483679" r:id="rId5"/>
  </p:sldLayoutIdLst>
  <p:hf hdr="0" dt="0"/>
  <p:txStyles>
    <p:title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400"/>
        </a:lnSpc>
        <a:spcBef>
          <a:spcPts val="1000"/>
        </a:spcBef>
        <a:spcAft>
          <a:spcPts val="600"/>
        </a:spcAft>
        <a:buClr>
          <a:schemeClr val="tx1"/>
        </a:buClr>
        <a:buSzPct val="120000"/>
        <a:buFont typeface="Wingdings" pitchFamily="2" charset="2"/>
        <a:buChar char="§"/>
        <a:defRPr sz="18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020"/>
        </a:lnSpc>
        <a:spcBef>
          <a:spcPts val="1000"/>
        </a:spcBef>
        <a:spcAft>
          <a:spcPts val="600"/>
        </a:spcAft>
        <a:buClr>
          <a:schemeClr val="tx1"/>
        </a:buClr>
        <a:buSzPct val="120000"/>
        <a:buFont typeface="Wingdings" pitchFamily="2" charset="2"/>
        <a:buChar char="§"/>
        <a:defRPr sz="14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F8FAE-0B14-D344-B19A-7B499ED29CE1}"/>
              </a:ext>
            </a:extLst>
          </p:cNvPr>
          <p:cNvSpPr>
            <a:spLocks noGrp="1"/>
          </p:cNvSpPr>
          <p:nvPr>
            <p:ph type="ctrTitle"/>
          </p:nvPr>
        </p:nvSpPr>
        <p:spPr/>
        <p:txBody>
          <a:bodyPr/>
          <a:lstStyle/>
          <a:p>
            <a:r>
              <a:rPr lang="en-US" dirty="0"/>
              <a:t>Journal Club</a:t>
            </a:r>
          </a:p>
        </p:txBody>
      </p:sp>
      <p:sp>
        <p:nvSpPr>
          <p:cNvPr id="3" name="Subtitle 2">
            <a:extLst>
              <a:ext uri="{FF2B5EF4-FFF2-40B4-BE49-F238E27FC236}">
                <a16:creationId xmlns:a16="http://schemas.microsoft.com/office/drawing/2014/main" id="{48DC5B6D-4F7A-384F-90D1-A5186159B278}"/>
              </a:ext>
            </a:extLst>
          </p:cNvPr>
          <p:cNvSpPr>
            <a:spLocks noGrp="1"/>
          </p:cNvSpPr>
          <p:nvPr>
            <p:ph type="subTitle" idx="1"/>
          </p:nvPr>
        </p:nvSpPr>
        <p:spPr/>
        <p:txBody>
          <a:bodyPr>
            <a:normAutofit/>
          </a:bodyPr>
          <a:lstStyle/>
          <a:p>
            <a:r>
              <a:rPr lang="en-US" dirty="0"/>
              <a:t>APIC Greater NY Chapter 13</a:t>
            </a:r>
          </a:p>
          <a:p>
            <a:r>
              <a:rPr lang="en-US" dirty="0"/>
              <a:t>Kalani Thaler, MPH, CIC</a:t>
            </a:r>
          </a:p>
        </p:txBody>
      </p:sp>
      <p:sp>
        <p:nvSpPr>
          <p:cNvPr id="4" name="Text Placeholder 3">
            <a:extLst>
              <a:ext uri="{FF2B5EF4-FFF2-40B4-BE49-F238E27FC236}">
                <a16:creationId xmlns:a16="http://schemas.microsoft.com/office/drawing/2014/main" id="{96DE6940-9772-E14E-B4AB-31DCE06B0634}"/>
              </a:ext>
            </a:extLst>
          </p:cNvPr>
          <p:cNvSpPr>
            <a:spLocks noGrp="1"/>
          </p:cNvSpPr>
          <p:nvPr>
            <p:ph type="body" sz="quarter" idx="10"/>
          </p:nvPr>
        </p:nvSpPr>
        <p:spPr/>
        <p:txBody>
          <a:bodyPr/>
          <a:lstStyle/>
          <a:p>
            <a:r>
              <a:rPr lang="en-US" dirty="0"/>
              <a:t>March 20, 2024</a:t>
            </a:r>
          </a:p>
        </p:txBody>
      </p:sp>
    </p:spTree>
    <p:custDataLst>
      <p:tags r:id="rId1"/>
    </p:custDataLst>
    <p:extLst>
      <p:ext uri="{BB962C8B-B14F-4D97-AF65-F5344CB8AC3E}">
        <p14:creationId xmlns:p14="http://schemas.microsoft.com/office/powerpoint/2010/main" val="108113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609BF0-58F8-4184-8BAB-97B3C277455B}"/>
              </a:ext>
            </a:extLst>
          </p:cNvPr>
          <p:cNvSpPr>
            <a:spLocks noGrp="1"/>
          </p:cNvSpPr>
          <p:nvPr>
            <p:ph type="title"/>
          </p:nvPr>
        </p:nvSpPr>
        <p:spPr/>
        <p:txBody>
          <a:bodyPr/>
          <a:lstStyle/>
          <a:p>
            <a:r>
              <a:rPr lang="en-US" dirty="0"/>
              <a:t>Article Overview</a:t>
            </a:r>
          </a:p>
        </p:txBody>
      </p:sp>
      <p:sp>
        <p:nvSpPr>
          <p:cNvPr id="3" name="Content Placeholder 2">
            <a:extLst>
              <a:ext uri="{FF2B5EF4-FFF2-40B4-BE49-F238E27FC236}">
                <a16:creationId xmlns:a16="http://schemas.microsoft.com/office/drawing/2014/main" id="{4C0537FF-E7B2-4E4C-90AB-BB4764200A9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046C31C-6870-4E60-BCD0-8427824C1B59}"/>
              </a:ext>
            </a:extLst>
          </p:cNvPr>
          <p:cNvPicPr>
            <a:picLocks noChangeAspect="1"/>
          </p:cNvPicPr>
          <p:nvPr/>
        </p:nvPicPr>
        <p:blipFill>
          <a:blip r:embed="rId3"/>
          <a:stretch>
            <a:fillRect/>
          </a:stretch>
        </p:blipFill>
        <p:spPr>
          <a:xfrm>
            <a:off x="706057" y="1532829"/>
            <a:ext cx="7731886" cy="4218497"/>
          </a:xfrm>
          <a:prstGeom prst="rect">
            <a:avLst/>
          </a:prstGeom>
        </p:spPr>
      </p:pic>
    </p:spTree>
    <p:extLst>
      <p:ext uri="{BB962C8B-B14F-4D97-AF65-F5344CB8AC3E}">
        <p14:creationId xmlns:p14="http://schemas.microsoft.com/office/powerpoint/2010/main" val="1257364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EE87D-D528-448F-BC94-413A371FE733}"/>
              </a:ext>
            </a:extLst>
          </p:cNvPr>
          <p:cNvSpPr>
            <a:spLocks noGrp="1"/>
          </p:cNvSpPr>
          <p:nvPr>
            <p:ph type="title"/>
          </p:nvPr>
        </p:nvSpPr>
        <p:spPr/>
        <p:txBody>
          <a:bodyPr/>
          <a:lstStyle/>
          <a:p>
            <a:r>
              <a:rPr lang="en-US" dirty="0"/>
              <a:t>Study Design</a:t>
            </a:r>
          </a:p>
        </p:txBody>
      </p:sp>
      <p:sp>
        <p:nvSpPr>
          <p:cNvPr id="3" name="Content Placeholder 2">
            <a:extLst>
              <a:ext uri="{FF2B5EF4-FFF2-40B4-BE49-F238E27FC236}">
                <a16:creationId xmlns:a16="http://schemas.microsoft.com/office/drawing/2014/main" id="{0BF65B12-2859-4DEE-8904-2F382976697F}"/>
              </a:ext>
            </a:extLst>
          </p:cNvPr>
          <p:cNvSpPr>
            <a:spLocks noGrp="1"/>
          </p:cNvSpPr>
          <p:nvPr>
            <p:ph idx="1"/>
          </p:nvPr>
        </p:nvSpPr>
        <p:spPr/>
        <p:txBody>
          <a:bodyPr/>
          <a:lstStyle/>
          <a:p>
            <a:pPr fontAlgn="base">
              <a:lnSpc>
                <a:spcPct val="100000"/>
              </a:lnSpc>
            </a:pPr>
            <a:r>
              <a:rPr lang="en-US" b="1" dirty="0"/>
              <a:t>Setting</a:t>
            </a:r>
            <a:r>
              <a:rPr lang="en-US" dirty="0"/>
              <a:t>:5 tertiary-level hospitals in Bangladesh, Indonesia, and South Korea; 64 participants interviewed in 57 interviews, including 6 group interviews. All interviews conducted July 2019 – February 2020.</a:t>
            </a:r>
          </a:p>
          <a:p>
            <a:pPr fontAlgn="base"/>
            <a:r>
              <a:rPr lang="en-US" b="1" dirty="0"/>
              <a:t>Objective</a:t>
            </a:r>
            <a:r>
              <a:rPr lang="en-US" dirty="0"/>
              <a:t>: Identify barriers to engaging patients and family caregivers in IPC measures; Provide a comprehensive exploration of IPC empowerment within the context of family involvement in care provision </a:t>
            </a:r>
          </a:p>
          <a:p>
            <a:pPr fontAlgn="base"/>
            <a:r>
              <a:rPr lang="en-US" b="1" dirty="0"/>
              <a:t>Inclusion</a:t>
            </a:r>
            <a:r>
              <a:rPr lang="en-US" dirty="0"/>
              <a:t>: patients and their family and private </a:t>
            </a:r>
            <a:r>
              <a:rPr lang="en-US" dirty="0" err="1"/>
              <a:t>carers</a:t>
            </a:r>
            <a:r>
              <a:rPr lang="en-US" dirty="0"/>
              <a:t>; HCWs</a:t>
            </a:r>
          </a:p>
        </p:txBody>
      </p:sp>
      <p:sp>
        <p:nvSpPr>
          <p:cNvPr id="4" name="Footer Placeholder 3">
            <a:extLst>
              <a:ext uri="{FF2B5EF4-FFF2-40B4-BE49-F238E27FC236}">
                <a16:creationId xmlns:a16="http://schemas.microsoft.com/office/drawing/2014/main" id="{B83F5E5C-40B0-423C-9A32-E61CD2981F90}"/>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B3819E2F-ED9A-42BB-9C86-1D5E9FF32A35}"/>
              </a:ext>
            </a:extLst>
          </p:cNvPr>
          <p:cNvSpPr>
            <a:spLocks noGrp="1"/>
          </p:cNvSpPr>
          <p:nvPr>
            <p:ph type="sldNum" sz="quarter" idx="12"/>
          </p:nvPr>
        </p:nvSpPr>
        <p:spPr/>
        <p:txBody>
          <a:bodyPr/>
          <a:lstStyle/>
          <a:p>
            <a:fld id="{9F27F450-B174-D942-82E3-F13855F227CF}" type="slidenum">
              <a:rPr lang="en-US" smtClean="0"/>
              <a:pPr/>
              <a:t>3</a:t>
            </a:fld>
            <a:endParaRPr lang="en-US" dirty="0"/>
          </a:p>
        </p:txBody>
      </p:sp>
      <p:pic>
        <p:nvPicPr>
          <p:cNvPr id="6" name="Picture 5">
            <a:extLst>
              <a:ext uri="{FF2B5EF4-FFF2-40B4-BE49-F238E27FC236}">
                <a16:creationId xmlns:a16="http://schemas.microsoft.com/office/drawing/2014/main" id="{8C269931-FE5B-42B7-9BA3-56400064B22C}"/>
              </a:ext>
            </a:extLst>
          </p:cNvPr>
          <p:cNvPicPr>
            <a:picLocks noChangeAspect="1"/>
          </p:cNvPicPr>
          <p:nvPr/>
        </p:nvPicPr>
        <p:blipFill>
          <a:blip r:embed="rId3"/>
          <a:stretch>
            <a:fillRect/>
          </a:stretch>
        </p:blipFill>
        <p:spPr>
          <a:xfrm>
            <a:off x="2959893" y="3815911"/>
            <a:ext cx="3224213" cy="2483015"/>
          </a:xfrm>
          <a:prstGeom prst="rect">
            <a:avLst/>
          </a:prstGeom>
        </p:spPr>
      </p:pic>
      <p:sp>
        <p:nvSpPr>
          <p:cNvPr id="7" name="Rectangle 6">
            <a:extLst>
              <a:ext uri="{FF2B5EF4-FFF2-40B4-BE49-F238E27FC236}">
                <a16:creationId xmlns:a16="http://schemas.microsoft.com/office/drawing/2014/main" id="{D43DD106-4DD7-47A7-A553-0E4D51AF21A2}"/>
              </a:ext>
            </a:extLst>
          </p:cNvPr>
          <p:cNvSpPr/>
          <p:nvPr/>
        </p:nvSpPr>
        <p:spPr>
          <a:xfrm>
            <a:off x="338275" y="6561432"/>
            <a:ext cx="1731564" cy="200055"/>
          </a:xfrm>
          <a:prstGeom prst="rect">
            <a:avLst/>
          </a:prstGeom>
        </p:spPr>
        <p:txBody>
          <a:bodyPr wrap="none">
            <a:spAutoFit/>
          </a:bodyPr>
          <a:lstStyle/>
          <a:p>
            <a:r>
              <a:rPr lang="en-US" sz="700" dirty="0"/>
              <a:t>Photo credit: Women in Global Health</a:t>
            </a:r>
          </a:p>
        </p:txBody>
      </p:sp>
    </p:spTree>
    <p:extLst>
      <p:ext uri="{BB962C8B-B14F-4D97-AF65-F5344CB8AC3E}">
        <p14:creationId xmlns:p14="http://schemas.microsoft.com/office/powerpoint/2010/main" val="1820474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82129-26E2-48C5-87C1-0CA41432FEC7}"/>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F14792C8-4B6F-41B3-BE18-B5A81A056420}"/>
              </a:ext>
            </a:extLst>
          </p:cNvPr>
          <p:cNvSpPr>
            <a:spLocks noGrp="1"/>
          </p:cNvSpPr>
          <p:nvPr>
            <p:ph idx="1"/>
          </p:nvPr>
        </p:nvSpPr>
        <p:spPr>
          <a:xfrm>
            <a:off x="190499" y="1343025"/>
            <a:ext cx="8543925" cy="5181600"/>
          </a:xfrm>
        </p:spPr>
        <p:txBody>
          <a:bodyPr>
            <a:normAutofit fontScale="70000" lnSpcReduction="20000"/>
          </a:bodyPr>
          <a:lstStyle/>
          <a:p>
            <a:pPr marL="285750" indent="-285750" fontAlgn="base">
              <a:lnSpc>
                <a:spcPct val="120000"/>
              </a:lnSpc>
              <a:buFont typeface="Arial" panose="020B0604020202020204" pitchFamily="34" charset="0"/>
              <a:buChar char="•"/>
            </a:pPr>
            <a:r>
              <a:rPr lang="en-US" b="1" dirty="0"/>
              <a:t>Participants</a:t>
            </a:r>
            <a:r>
              <a:rPr lang="en-US" dirty="0"/>
              <a:t>: </a:t>
            </a:r>
          </a:p>
          <a:p>
            <a:pPr marL="971550" lvl="1" indent="-285750" fontAlgn="base">
              <a:lnSpc>
                <a:spcPct val="120000"/>
              </a:lnSpc>
              <a:buFont typeface="Arial" panose="020B0604020202020204" pitchFamily="34" charset="0"/>
              <a:buChar char="•"/>
            </a:pPr>
            <a:r>
              <a:rPr lang="en-US" sz="1900" dirty="0"/>
              <a:t>3 groups of participants: (1) patients who were hospitalized for a minimum of 2 days and who had a family or private </a:t>
            </a:r>
            <a:r>
              <a:rPr lang="en-US" sz="1900" dirty="0" err="1"/>
              <a:t>carers</a:t>
            </a:r>
            <a:r>
              <a:rPr lang="en-US" sz="1900" dirty="0"/>
              <a:t> present with them; (2) family and private </a:t>
            </a:r>
            <a:r>
              <a:rPr lang="en-US" sz="1900" dirty="0" err="1"/>
              <a:t>carers</a:t>
            </a:r>
            <a:r>
              <a:rPr lang="en-US" sz="1900" dirty="0"/>
              <a:t> who had provided care for at least 5 hours at the clinical setting; and (3) HCWs who had worked at least 1 month at the hospital.</a:t>
            </a:r>
          </a:p>
          <a:p>
            <a:pPr marL="971550" lvl="1" indent="-285750" fontAlgn="base">
              <a:lnSpc>
                <a:spcPct val="120000"/>
              </a:lnSpc>
              <a:buFont typeface="Arial" panose="020B0604020202020204" pitchFamily="34" charset="0"/>
              <a:buChar char="•"/>
            </a:pPr>
            <a:r>
              <a:rPr lang="en-US" sz="1900" dirty="0"/>
              <a:t>Data were collected from 5 tertiary-level hospitals across 3 selected countries in Asia: Dhaka in Bangladesh, West Java province in Indonesia, and Gyeonggi-do province in South Korea. All interviews were conducted between July 2019 and February 2020</a:t>
            </a:r>
          </a:p>
          <a:p>
            <a:pPr marL="285750" indent="-285750" fontAlgn="base">
              <a:lnSpc>
                <a:spcPct val="120000"/>
              </a:lnSpc>
              <a:buFont typeface="Arial" panose="020B0604020202020204" pitchFamily="34" charset="0"/>
              <a:buChar char="•"/>
            </a:pPr>
            <a:r>
              <a:rPr lang="en-US" b="1" dirty="0"/>
              <a:t>Data Collection</a:t>
            </a:r>
            <a:r>
              <a:rPr lang="en-US" dirty="0"/>
              <a:t>: </a:t>
            </a:r>
          </a:p>
          <a:p>
            <a:pPr marL="971550" lvl="1" indent="-285750" fontAlgn="base">
              <a:lnSpc>
                <a:spcPct val="120000"/>
              </a:lnSpc>
              <a:buFont typeface="Arial" panose="020B0604020202020204" pitchFamily="34" charset="0"/>
              <a:buChar char="•"/>
            </a:pPr>
            <a:r>
              <a:rPr lang="en-US" sz="1900" dirty="0"/>
              <a:t>Semi-structured interviews were undertaken with two different groups: Group 1- Patients, family </a:t>
            </a:r>
            <a:r>
              <a:rPr lang="en-US" sz="1900" dirty="0" err="1"/>
              <a:t>carers</a:t>
            </a:r>
            <a:r>
              <a:rPr lang="en-US" sz="1900" dirty="0"/>
              <a:t> and private </a:t>
            </a:r>
            <a:r>
              <a:rPr lang="en-US" sz="1900" dirty="0" err="1"/>
              <a:t>carers</a:t>
            </a:r>
            <a:r>
              <a:rPr lang="en-US" sz="1900" dirty="0"/>
              <a:t>; and Group 2- healthcare workers, including nurses, doctors, hospital managers and staff members responsible for implementing infection control strategies </a:t>
            </a:r>
          </a:p>
          <a:p>
            <a:pPr marL="971550" lvl="1" indent="-285750" fontAlgn="base">
              <a:lnSpc>
                <a:spcPct val="120000"/>
              </a:lnSpc>
              <a:buFont typeface="Arial" panose="020B0604020202020204" pitchFamily="34" charset="0"/>
              <a:buChar char="•"/>
            </a:pPr>
            <a:r>
              <a:rPr lang="en-US" sz="1900" dirty="0"/>
              <a:t>Interview length ranged from 17-55 minutes and were audio-recorded for the purpose of analysis​</a:t>
            </a:r>
          </a:p>
          <a:p>
            <a:pPr marL="285750" indent="-285750" fontAlgn="base">
              <a:buFont typeface="Arial" panose="020B0604020202020204" pitchFamily="34" charset="0"/>
              <a:buChar char="•"/>
            </a:pPr>
            <a:r>
              <a:rPr lang="en-US" b="1" dirty="0"/>
              <a:t>Data Analysis: </a:t>
            </a:r>
          </a:p>
          <a:p>
            <a:pPr marL="971550" lvl="1" indent="-285750" fontAlgn="base">
              <a:lnSpc>
                <a:spcPct val="120000"/>
              </a:lnSpc>
              <a:buFont typeface="Arial" panose="020B0604020202020204" pitchFamily="34" charset="0"/>
              <a:buChar char="•"/>
            </a:pPr>
            <a:r>
              <a:rPr lang="en-US" sz="1800" dirty="0"/>
              <a:t>NVivo 12 was used for coding and data management. Drawing upon the principles of </a:t>
            </a:r>
            <a:r>
              <a:rPr lang="en-US" sz="1800" b="1" dirty="0"/>
              <a:t>grounded theory</a:t>
            </a:r>
            <a:r>
              <a:rPr lang="en-US" sz="1800" dirty="0"/>
              <a:t>, thematic analysis using an inductive approach was applied to identify themes</a:t>
            </a:r>
          </a:p>
          <a:p>
            <a:pPr marL="971550" lvl="1" indent="-285750" fontAlgn="base">
              <a:lnSpc>
                <a:spcPct val="120000"/>
              </a:lnSpc>
              <a:buFont typeface="Arial" panose="020B0604020202020204" pitchFamily="34" charset="0"/>
              <a:buChar char="•"/>
            </a:pPr>
            <a:r>
              <a:rPr lang="en-US" sz="1800" dirty="0"/>
              <a:t>Data were analyzed following the 6 phases of </a:t>
            </a:r>
            <a:r>
              <a:rPr lang="en-US" sz="1800" b="1" dirty="0"/>
              <a:t>reflexive thematic analysis</a:t>
            </a:r>
            <a:r>
              <a:rPr lang="en-US" sz="1800" dirty="0"/>
              <a:t>: (1) familiarizing yourself with the data, (2) generating initial codes, (3) constructing prototype themes, (4) reviewing themes, (5) defining and naming themes, and (6) producing the report.</a:t>
            </a:r>
          </a:p>
        </p:txBody>
      </p:sp>
      <p:sp>
        <p:nvSpPr>
          <p:cNvPr id="4" name="Footer Placeholder 3">
            <a:extLst>
              <a:ext uri="{FF2B5EF4-FFF2-40B4-BE49-F238E27FC236}">
                <a16:creationId xmlns:a16="http://schemas.microsoft.com/office/drawing/2014/main" id="{0F372336-8AFC-43A9-A0B8-3AC6381276C4}"/>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9866D0A3-3962-4765-9D7F-E4CB2D352332}"/>
              </a:ext>
            </a:extLst>
          </p:cNvPr>
          <p:cNvSpPr>
            <a:spLocks noGrp="1"/>
          </p:cNvSpPr>
          <p:nvPr>
            <p:ph type="sldNum" sz="quarter" idx="12"/>
          </p:nvPr>
        </p:nvSpPr>
        <p:spPr/>
        <p:txBody>
          <a:bodyPr/>
          <a:lstStyle/>
          <a:p>
            <a:fld id="{9F27F450-B174-D942-82E3-F13855F227CF}" type="slidenum">
              <a:rPr lang="en-US" smtClean="0"/>
              <a:pPr/>
              <a:t>4</a:t>
            </a:fld>
            <a:endParaRPr lang="en-US" dirty="0"/>
          </a:p>
        </p:txBody>
      </p:sp>
    </p:spTree>
    <p:extLst>
      <p:ext uri="{BB962C8B-B14F-4D97-AF65-F5344CB8AC3E}">
        <p14:creationId xmlns:p14="http://schemas.microsoft.com/office/powerpoint/2010/main" val="303073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3AE2-0586-C5D4-6122-56BFEC6D78C5}"/>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FDC7542C-2B16-1B52-5975-03355110AC8D}"/>
              </a:ext>
            </a:extLst>
          </p:cNvPr>
          <p:cNvSpPr>
            <a:spLocks noGrp="1"/>
          </p:cNvSpPr>
          <p:nvPr>
            <p:ph idx="1"/>
          </p:nvPr>
        </p:nvSpPr>
        <p:spPr>
          <a:xfrm>
            <a:off x="2092945" y="3787659"/>
            <a:ext cx="4894404" cy="466325"/>
          </a:xfrm>
        </p:spPr>
        <p:txBody>
          <a:bodyPr anchor="ctr"/>
          <a:lstStyle/>
          <a:p>
            <a:pPr algn="ctr"/>
            <a:r>
              <a:rPr lang="en-US" b="1" dirty="0">
                <a:solidFill>
                  <a:sysClr val="windowText" lastClr="000000"/>
                </a:solidFill>
              </a:rPr>
              <a:t>Total participants: 64</a:t>
            </a:r>
          </a:p>
        </p:txBody>
      </p:sp>
      <p:sp>
        <p:nvSpPr>
          <p:cNvPr id="4" name="Footer Placeholder 3">
            <a:extLst>
              <a:ext uri="{FF2B5EF4-FFF2-40B4-BE49-F238E27FC236}">
                <a16:creationId xmlns:a16="http://schemas.microsoft.com/office/drawing/2014/main" id="{88FC0D2B-6FCE-8B2B-55DD-3BEE21FDA89B}"/>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74BC">
                    <a:tint val="75000"/>
                  </a:srgbClr>
                </a:solidFill>
                <a:effectLst/>
                <a:uLnTx/>
                <a:uFillTx/>
                <a:latin typeface="Arial" panose="020B0604020202020204"/>
                <a:ea typeface="+mn-ea"/>
                <a:cs typeface="+mn-cs"/>
              </a:rPr>
              <a:t>Confidential &amp; Proprietary</a:t>
            </a:r>
            <a:endParaRPr kumimoji="0" lang="en-US" sz="1050" b="0" i="0" u="none" strike="noStrike" kern="1200" cap="none" spc="0" normalizeH="0" baseline="0" noProof="0" dirty="0">
              <a:ln>
                <a:noFill/>
              </a:ln>
              <a:solidFill>
                <a:srgbClr val="0074BC">
                  <a:tint val="75000"/>
                </a:srgbClr>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CD68E29A-4F2D-B949-2F2D-95A8B36D86CB}"/>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F27F450-B174-D942-82E3-F13855F227CF}" type="slidenum">
              <a:rPr kumimoji="0" lang="en-US" sz="1050" b="0" i="0" u="none" strike="noStrike" kern="1200" cap="none" spc="0" normalizeH="0" baseline="0" noProof="0" smtClean="0">
                <a:ln>
                  <a:noFill/>
                </a:ln>
                <a:solidFill>
                  <a:srgbClr val="0074BC"/>
                </a:solidFill>
                <a:effectLst/>
                <a:uLnTx/>
                <a:uFillTx/>
                <a:latin typeface="Arial" panose="020B06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dirty="0">
              <a:ln>
                <a:noFill/>
              </a:ln>
              <a:solidFill>
                <a:srgbClr val="0074BC"/>
              </a:solidFill>
              <a:effectLst/>
              <a:uLnTx/>
              <a:uFillTx/>
              <a:latin typeface="Arial" panose="020B0604020202020204"/>
              <a:ea typeface="+mn-ea"/>
              <a:cs typeface="+mn-cs"/>
            </a:endParaRPr>
          </a:p>
        </p:txBody>
      </p:sp>
      <p:grpSp>
        <p:nvGrpSpPr>
          <p:cNvPr id="18" name="Group 17">
            <a:extLst>
              <a:ext uri="{FF2B5EF4-FFF2-40B4-BE49-F238E27FC236}">
                <a16:creationId xmlns:a16="http://schemas.microsoft.com/office/drawing/2014/main" id="{7AC516BA-09B3-8378-8CD0-24DDF1CCADA3}"/>
              </a:ext>
            </a:extLst>
          </p:cNvPr>
          <p:cNvGrpSpPr/>
          <p:nvPr/>
        </p:nvGrpSpPr>
        <p:grpSpPr>
          <a:xfrm>
            <a:off x="1848488" y="1674192"/>
            <a:ext cx="1545616" cy="1182854"/>
            <a:chOff x="1402796" y="3659543"/>
            <a:chExt cx="1545616" cy="1182854"/>
          </a:xfrm>
        </p:grpSpPr>
        <p:pic>
          <p:nvPicPr>
            <p:cNvPr id="10" name="Picture 9">
              <a:extLst>
                <a:ext uri="{FF2B5EF4-FFF2-40B4-BE49-F238E27FC236}">
                  <a16:creationId xmlns:a16="http://schemas.microsoft.com/office/drawing/2014/main" id="{52C7A0D3-539C-5F8D-E809-D785FF140497}"/>
                </a:ext>
              </a:extLst>
            </p:cNvPr>
            <p:cNvPicPr>
              <a:picLocks noChangeAspect="1"/>
            </p:cNvPicPr>
            <p:nvPr/>
          </p:nvPicPr>
          <p:blipFill>
            <a:blip r:embed="rId2"/>
            <a:stretch>
              <a:fillRect/>
            </a:stretch>
          </p:blipFill>
          <p:spPr>
            <a:xfrm>
              <a:off x="1470277" y="3659543"/>
              <a:ext cx="1447094" cy="868832"/>
            </a:xfrm>
            <a:prstGeom prst="rect">
              <a:avLst/>
            </a:prstGeom>
          </p:spPr>
        </p:pic>
        <p:sp>
          <p:nvSpPr>
            <p:cNvPr id="11" name="TextBox 10">
              <a:extLst>
                <a:ext uri="{FF2B5EF4-FFF2-40B4-BE49-F238E27FC236}">
                  <a16:creationId xmlns:a16="http://schemas.microsoft.com/office/drawing/2014/main" id="{C337F32A-FEC3-CD83-2F1C-C3786E354BC5}"/>
                </a:ext>
              </a:extLst>
            </p:cNvPr>
            <p:cNvSpPr txBox="1"/>
            <p:nvPr/>
          </p:nvSpPr>
          <p:spPr>
            <a:xfrm>
              <a:off x="1402796" y="4534620"/>
              <a:ext cx="1545616"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E1F"/>
                  </a:solidFill>
                  <a:effectLst/>
                  <a:uLnTx/>
                  <a:uFillTx/>
                  <a:latin typeface="Arial" panose="020B0604020202020204"/>
                  <a:ea typeface="+mn-ea"/>
                  <a:cs typeface="+mn-cs"/>
                </a:rPr>
                <a:t>Bangladesh x20</a:t>
              </a:r>
            </a:p>
          </p:txBody>
        </p:sp>
      </p:grpSp>
      <p:grpSp>
        <p:nvGrpSpPr>
          <p:cNvPr id="16" name="Group 15">
            <a:extLst>
              <a:ext uri="{FF2B5EF4-FFF2-40B4-BE49-F238E27FC236}">
                <a16:creationId xmlns:a16="http://schemas.microsoft.com/office/drawing/2014/main" id="{3A97B47B-E7BB-1113-E4D6-2A0D188A3B3D}"/>
              </a:ext>
            </a:extLst>
          </p:cNvPr>
          <p:cNvGrpSpPr/>
          <p:nvPr/>
        </p:nvGrpSpPr>
        <p:grpSpPr>
          <a:xfrm>
            <a:off x="5463936" y="1676775"/>
            <a:ext cx="1596912" cy="1182854"/>
            <a:chOff x="4507738" y="3659543"/>
            <a:chExt cx="1596912" cy="1182854"/>
          </a:xfrm>
        </p:grpSpPr>
        <p:pic>
          <p:nvPicPr>
            <p:cNvPr id="12" name="Picture 11">
              <a:extLst>
                <a:ext uri="{FF2B5EF4-FFF2-40B4-BE49-F238E27FC236}">
                  <a16:creationId xmlns:a16="http://schemas.microsoft.com/office/drawing/2014/main" id="{925FF8CA-9544-A03F-DA8E-E085F23D0B24}"/>
                </a:ext>
              </a:extLst>
            </p:cNvPr>
            <p:cNvPicPr>
              <a:picLocks noChangeAspect="1"/>
            </p:cNvPicPr>
            <p:nvPr/>
          </p:nvPicPr>
          <p:blipFill>
            <a:blip r:embed="rId3"/>
            <a:stretch>
              <a:fillRect/>
            </a:stretch>
          </p:blipFill>
          <p:spPr>
            <a:xfrm>
              <a:off x="4724293" y="3659543"/>
              <a:ext cx="1306858" cy="875077"/>
            </a:xfrm>
            <a:prstGeom prst="rect">
              <a:avLst/>
            </a:prstGeom>
          </p:spPr>
        </p:pic>
        <p:sp>
          <p:nvSpPr>
            <p:cNvPr id="15" name="TextBox 14">
              <a:extLst>
                <a:ext uri="{FF2B5EF4-FFF2-40B4-BE49-F238E27FC236}">
                  <a16:creationId xmlns:a16="http://schemas.microsoft.com/office/drawing/2014/main" id="{016445E4-2DD6-6503-F706-3917705E0FB4}"/>
                </a:ext>
              </a:extLst>
            </p:cNvPr>
            <p:cNvSpPr txBox="1"/>
            <p:nvPr/>
          </p:nvSpPr>
          <p:spPr>
            <a:xfrm>
              <a:off x="4507738" y="4534620"/>
              <a:ext cx="1596912"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E1F"/>
                  </a:solidFill>
                  <a:effectLst/>
                  <a:uLnTx/>
                  <a:uFillTx/>
                  <a:latin typeface="Arial" panose="020B0604020202020204"/>
                  <a:ea typeface="+mn-ea"/>
                  <a:cs typeface="+mn-cs"/>
                </a:rPr>
                <a:t>South Korea x25</a:t>
              </a:r>
            </a:p>
          </p:txBody>
        </p:sp>
      </p:grpSp>
      <p:grpSp>
        <p:nvGrpSpPr>
          <p:cNvPr id="17" name="Group 16">
            <a:extLst>
              <a:ext uri="{FF2B5EF4-FFF2-40B4-BE49-F238E27FC236}">
                <a16:creationId xmlns:a16="http://schemas.microsoft.com/office/drawing/2014/main" id="{BAD01BAE-33B4-E239-BC6B-05AA154363E7}"/>
              </a:ext>
            </a:extLst>
          </p:cNvPr>
          <p:cNvGrpSpPr/>
          <p:nvPr/>
        </p:nvGrpSpPr>
        <p:grpSpPr>
          <a:xfrm>
            <a:off x="3854693" y="1676775"/>
            <a:ext cx="1370095" cy="1168611"/>
            <a:chOff x="3103935" y="3659543"/>
            <a:chExt cx="1370095" cy="1168611"/>
          </a:xfrm>
        </p:grpSpPr>
        <p:pic>
          <p:nvPicPr>
            <p:cNvPr id="13" name="Picture 12">
              <a:extLst>
                <a:ext uri="{FF2B5EF4-FFF2-40B4-BE49-F238E27FC236}">
                  <a16:creationId xmlns:a16="http://schemas.microsoft.com/office/drawing/2014/main" id="{10408795-2B4E-82A6-8BE3-2A6B53C394DB}"/>
                </a:ext>
              </a:extLst>
            </p:cNvPr>
            <p:cNvPicPr>
              <a:picLocks noChangeAspect="1"/>
            </p:cNvPicPr>
            <p:nvPr/>
          </p:nvPicPr>
          <p:blipFill>
            <a:blip r:embed="rId4"/>
            <a:stretch>
              <a:fillRect/>
            </a:stretch>
          </p:blipFill>
          <p:spPr>
            <a:xfrm>
              <a:off x="3168452" y="3659543"/>
              <a:ext cx="1305578" cy="872126"/>
            </a:xfrm>
            <a:prstGeom prst="rect">
              <a:avLst/>
            </a:prstGeom>
          </p:spPr>
        </p:pic>
        <p:sp>
          <p:nvSpPr>
            <p:cNvPr id="14" name="TextBox 13">
              <a:extLst>
                <a:ext uri="{FF2B5EF4-FFF2-40B4-BE49-F238E27FC236}">
                  <a16:creationId xmlns:a16="http://schemas.microsoft.com/office/drawing/2014/main" id="{669C112E-86D4-509D-7F35-4F39A8C0B1D3}"/>
                </a:ext>
              </a:extLst>
            </p:cNvPr>
            <p:cNvSpPr txBox="1"/>
            <p:nvPr/>
          </p:nvSpPr>
          <p:spPr>
            <a:xfrm>
              <a:off x="3103935" y="4520377"/>
              <a:ext cx="1366080"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E1F"/>
                  </a:solidFill>
                  <a:effectLst/>
                  <a:uLnTx/>
                  <a:uFillTx/>
                  <a:latin typeface="Arial" panose="020B0604020202020204"/>
                  <a:ea typeface="+mn-ea"/>
                  <a:cs typeface="+mn-cs"/>
                </a:rPr>
                <a:t>Indonesia x19</a:t>
              </a:r>
            </a:p>
          </p:txBody>
        </p:sp>
      </p:grpSp>
      <p:cxnSp>
        <p:nvCxnSpPr>
          <p:cNvPr id="22" name="Straight Arrow Connector 21">
            <a:extLst>
              <a:ext uri="{FF2B5EF4-FFF2-40B4-BE49-F238E27FC236}">
                <a16:creationId xmlns:a16="http://schemas.microsoft.com/office/drawing/2014/main" id="{E7DCBC4F-1C83-C353-53AA-22AC257C4240}"/>
              </a:ext>
            </a:extLst>
          </p:cNvPr>
          <p:cNvCxnSpPr>
            <a:cxnSpLocks/>
            <a:stCxn id="3" idx="0"/>
            <a:endCxn id="14" idx="2"/>
          </p:cNvCxnSpPr>
          <p:nvPr/>
        </p:nvCxnSpPr>
        <p:spPr>
          <a:xfrm flipH="1" flipV="1">
            <a:off x="4537733" y="2845386"/>
            <a:ext cx="2414" cy="94227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8A3BD992-E3AD-DAF6-1A71-8593AE82A315}"/>
              </a:ext>
            </a:extLst>
          </p:cNvPr>
          <p:cNvCxnSpPr>
            <a:cxnSpLocks/>
            <a:stCxn id="3" idx="0"/>
            <a:endCxn id="11" idx="2"/>
          </p:cNvCxnSpPr>
          <p:nvPr/>
        </p:nvCxnSpPr>
        <p:spPr>
          <a:xfrm flipH="1" flipV="1">
            <a:off x="2621296" y="2857046"/>
            <a:ext cx="1918851" cy="93061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A590A19C-4AED-9554-3B0E-273AE6DB0D14}"/>
              </a:ext>
            </a:extLst>
          </p:cNvPr>
          <p:cNvCxnSpPr>
            <a:cxnSpLocks/>
            <a:stCxn id="3" idx="0"/>
            <a:endCxn id="15" idx="2"/>
          </p:cNvCxnSpPr>
          <p:nvPr/>
        </p:nvCxnSpPr>
        <p:spPr>
          <a:xfrm flipV="1">
            <a:off x="4540147" y="2859629"/>
            <a:ext cx="1722245" cy="92803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40" name="Group 39">
            <a:extLst>
              <a:ext uri="{FF2B5EF4-FFF2-40B4-BE49-F238E27FC236}">
                <a16:creationId xmlns:a16="http://schemas.microsoft.com/office/drawing/2014/main" id="{4502837F-CB35-82E2-70E3-340D14963D37}"/>
              </a:ext>
            </a:extLst>
          </p:cNvPr>
          <p:cNvGrpSpPr/>
          <p:nvPr/>
        </p:nvGrpSpPr>
        <p:grpSpPr>
          <a:xfrm>
            <a:off x="2163262" y="4999729"/>
            <a:ext cx="962123" cy="1192114"/>
            <a:chOff x="2163262" y="4999729"/>
            <a:chExt cx="962123" cy="1192114"/>
          </a:xfrm>
        </p:grpSpPr>
        <p:pic>
          <p:nvPicPr>
            <p:cNvPr id="34" name="Picture 33">
              <a:extLst>
                <a:ext uri="{FF2B5EF4-FFF2-40B4-BE49-F238E27FC236}">
                  <a16:creationId xmlns:a16="http://schemas.microsoft.com/office/drawing/2014/main" id="{0A1B0A5F-CA16-C394-A406-21DB9B7F6AE4}"/>
                </a:ext>
              </a:extLst>
            </p:cNvPr>
            <p:cNvPicPr>
              <a:picLocks noChangeAspect="1"/>
            </p:cNvPicPr>
            <p:nvPr/>
          </p:nvPicPr>
          <p:blipFill rotWithShape="1">
            <a:blip r:embed="rId5"/>
            <a:srcRect l="12072" t="10655" r="14193" b="13243"/>
            <a:stretch/>
          </p:blipFill>
          <p:spPr>
            <a:xfrm>
              <a:off x="2252958" y="4999729"/>
              <a:ext cx="751499" cy="884337"/>
            </a:xfrm>
            <a:prstGeom prst="rect">
              <a:avLst/>
            </a:prstGeom>
          </p:spPr>
        </p:pic>
        <p:sp>
          <p:nvSpPr>
            <p:cNvPr id="37" name="TextBox 36">
              <a:extLst>
                <a:ext uri="{FF2B5EF4-FFF2-40B4-BE49-F238E27FC236}">
                  <a16:creationId xmlns:a16="http://schemas.microsoft.com/office/drawing/2014/main" id="{DC7DB35D-2ACC-94AC-34EB-F6C2DABE6A16}"/>
                </a:ext>
              </a:extLst>
            </p:cNvPr>
            <p:cNvSpPr txBox="1"/>
            <p:nvPr/>
          </p:nvSpPr>
          <p:spPr>
            <a:xfrm>
              <a:off x="2163262" y="5884066"/>
              <a:ext cx="962123"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E1F"/>
                  </a:solidFill>
                  <a:effectLst/>
                  <a:uLnTx/>
                  <a:uFillTx/>
                  <a:latin typeface="Arial" panose="020B0604020202020204"/>
                  <a:ea typeface="+mn-ea"/>
                  <a:cs typeface="+mn-cs"/>
                </a:rPr>
                <a:t>HCW x27</a:t>
              </a:r>
            </a:p>
          </p:txBody>
        </p:sp>
      </p:grpSp>
      <p:grpSp>
        <p:nvGrpSpPr>
          <p:cNvPr id="41" name="Group 40">
            <a:extLst>
              <a:ext uri="{FF2B5EF4-FFF2-40B4-BE49-F238E27FC236}">
                <a16:creationId xmlns:a16="http://schemas.microsoft.com/office/drawing/2014/main" id="{C49CDE4B-F912-5BDD-6F14-38998A695DAF}"/>
              </a:ext>
            </a:extLst>
          </p:cNvPr>
          <p:cNvGrpSpPr/>
          <p:nvPr/>
        </p:nvGrpSpPr>
        <p:grpSpPr>
          <a:xfrm>
            <a:off x="3997360" y="4999729"/>
            <a:ext cx="1128835" cy="1192113"/>
            <a:chOff x="3997360" y="4999729"/>
            <a:chExt cx="1128835" cy="1192113"/>
          </a:xfrm>
        </p:grpSpPr>
        <p:pic>
          <p:nvPicPr>
            <p:cNvPr id="35" name="Picture 34">
              <a:extLst>
                <a:ext uri="{FF2B5EF4-FFF2-40B4-BE49-F238E27FC236}">
                  <a16:creationId xmlns:a16="http://schemas.microsoft.com/office/drawing/2014/main" id="{5DD718F5-2045-9A9E-9892-B0D9CA94024C}"/>
                </a:ext>
              </a:extLst>
            </p:cNvPr>
            <p:cNvPicPr>
              <a:picLocks noChangeAspect="1"/>
            </p:cNvPicPr>
            <p:nvPr/>
          </p:nvPicPr>
          <p:blipFill rotWithShape="1">
            <a:blip r:embed="rId6"/>
            <a:srcRect t="812"/>
            <a:stretch/>
          </p:blipFill>
          <p:spPr>
            <a:xfrm>
              <a:off x="4051958" y="4999729"/>
              <a:ext cx="971550" cy="1029793"/>
            </a:xfrm>
            <a:prstGeom prst="rect">
              <a:avLst/>
            </a:prstGeom>
          </p:spPr>
        </p:pic>
        <p:sp>
          <p:nvSpPr>
            <p:cNvPr id="38" name="TextBox 37">
              <a:extLst>
                <a:ext uri="{FF2B5EF4-FFF2-40B4-BE49-F238E27FC236}">
                  <a16:creationId xmlns:a16="http://schemas.microsoft.com/office/drawing/2014/main" id="{FDECBC4B-680C-7D78-53D1-0AC724ABFA88}"/>
                </a:ext>
              </a:extLst>
            </p:cNvPr>
            <p:cNvSpPr txBox="1"/>
            <p:nvPr/>
          </p:nvSpPr>
          <p:spPr>
            <a:xfrm>
              <a:off x="3997360" y="5884065"/>
              <a:ext cx="1128835"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E1F"/>
                  </a:solidFill>
                  <a:effectLst/>
                  <a:uLnTx/>
                  <a:uFillTx/>
                  <a:latin typeface="Arial" panose="020B0604020202020204"/>
                  <a:ea typeface="+mn-ea"/>
                  <a:cs typeface="+mn-cs"/>
                </a:rPr>
                <a:t>Patient x16</a:t>
              </a:r>
            </a:p>
          </p:txBody>
        </p:sp>
      </p:grpSp>
      <p:grpSp>
        <p:nvGrpSpPr>
          <p:cNvPr id="42" name="Group 41">
            <a:extLst>
              <a:ext uri="{FF2B5EF4-FFF2-40B4-BE49-F238E27FC236}">
                <a16:creationId xmlns:a16="http://schemas.microsoft.com/office/drawing/2014/main" id="{2C80AD19-20B8-B946-6C11-DA990A1BDAB8}"/>
              </a:ext>
            </a:extLst>
          </p:cNvPr>
          <p:cNvGrpSpPr/>
          <p:nvPr/>
        </p:nvGrpSpPr>
        <p:grpSpPr>
          <a:xfrm>
            <a:off x="5727058" y="4980939"/>
            <a:ext cx="1070667" cy="1221415"/>
            <a:chOff x="5722018" y="4961995"/>
            <a:chExt cx="1070667" cy="1221415"/>
          </a:xfrm>
        </p:grpSpPr>
        <p:pic>
          <p:nvPicPr>
            <p:cNvPr id="36" name="Picture 35">
              <a:extLst>
                <a:ext uri="{FF2B5EF4-FFF2-40B4-BE49-F238E27FC236}">
                  <a16:creationId xmlns:a16="http://schemas.microsoft.com/office/drawing/2014/main" id="{DB1792E6-F3D7-502A-62C8-718702202419}"/>
                </a:ext>
              </a:extLst>
            </p:cNvPr>
            <p:cNvPicPr>
              <a:picLocks noChangeAspect="1"/>
            </p:cNvPicPr>
            <p:nvPr/>
          </p:nvPicPr>
          <p:blipFill rotWithShape="1">
            <a:blip r:embed="rId7"/>
            <a:srcRect l="7022" t="13408" r="7822" b="18420"/>
            <a:stretch/>
          </p:blipFill>
          <p:spPr>
            <a:xfrm>
              <a:off x="5722018" y="4961995"/>
              <a:ext cx="1070667" cy="922071"/>
            </a:xfrm>
            <a:prstGeom prst="rect">
              <a:avLst/>
            </a:prstGeom>
          </p:spPr>
        </p:pic>
        <p:sp>
          <p:nvSpPr>
            <p:cNvPr id="39" name="TextBox 38">
              <a:extLst>
                <a:ext uri="{FF2B5EF4-FFF2-40B4-BE49-F238E27FC236}">
                  <a16:creationId xmlns:a16="http://schemas.microsoft.com/office/drawing/2014/main" id="{E74F017B-CFA4-48D4-F772-A01CA40FC8CE}"/>
                </a:ext>
              </a:extLst>
            </p:cNvPr>
            <p:cNvSpPr txBox="1"/>
            <p:nvPr/>
          </p:nvSpPr>
          <p:spPr>
            <a:xfrm>
              <a:off x="5722019" y="5875633"/>
              <a:ext cx="1002197"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E1F"/>
                  </a:solidFill>
                  <a:effectLst/>
                  <a:uLnTx/>
                  <a:uFillTx/>
                  <a:latin typeface="Arial" panose="020B0604020202020204"/>
                  <a:ea typeface="+mn-ea"/>
                  <a:cs typeface="+mn-cs"/>
                </a:rPr>
                <a:t>Carer x21</a:t>
              </a:r>
            </a:p>
          </p:txBody>
        </p:sp>
      </p:grpSp>
      <p:cxnSp>
        <p:nvCxnSpPr>
          <p:cNvPr id="44" name="Straight Arrow Connector 43">
            <a:extLst>
              <a:ext uri="{FF2B5EF4-FFF2-40B4-BE49-F238E27FC236}">
                <a16:creationId xmlns:a16="http://schemas.microsoft.com/office/drawing/2014/main" id="{A96B0D11-62F8-4FA1-D215-3B5D776B6E2C}"/>
              </a:ext>
            </a:extLst>
          </p:cNvPr>
          <p:cNvCxnSpPr>
            <a:stCxn id="3" idx="2"/>
            <a:endCxn id="34" idx="0"/>
          </p:cNvCxnSpPr>
          <p:nvPr/>
        </p:nvCxnSpPr>
        <p:spPr>
          <a:xfrm flipH="1">
            <a:off x="2628708" y="4253984"/>
            <a:ext cx="1911439" cy="74574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B2CC4540-7824-DD40-C559-76992BF21F2D}"/>
              </a:ext>
            </a:extLst>
          </p:cNvPr>
          <p:cNvCxnSpPr>
            <a:stCxn id="3" idx="2"/>
            <a:endCxn id="35" idx="0"/>
          </p:cNvCxnSpPr>
          <p:nvPr/>
        </p:nvCxnSpPr>
        <p:spPr>
          <a:xfrm flipH="1">
            <a:off x="4537733" y="4253984"/>
            <a:ext cx="2414" cy="74574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AF32866-9917-4228-7EB9-A9F94CA9E60F}"/>
              </a:ext>
            </a:extLst>
          </p:cNvPr>
          <p:cNvCxnSpPr>
            <a:stCxn id="3" idx="2"/>
            <a:endCxn id="36" idx="0"/>
          </p:cNvCxnSpPr>
          <p:nvPr/>
        </p:nvCxnSpPr>
        <p:spPr>
          <a:xfrm>
            <a:off x="4540147" y="4253984"/>
            <a:ext cx="1722245" cy="7269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7662A13-28D7-4843-9874-DE2BD8EF460D}"/>
              </a:ext>
            </a:extLst>
          </p:cNvPr>
          <p:cNvSpPr/>
          <p:nvPr/>
        </p:nvSpPr>
        <p:spPr>
          <a:xfrm>
            <a:off x="77124" y="6641326"/>
            <a:ext cx="4572000" cy="184666"/>
          </a:xfrm>
          <a:prstGeom prst="rect">
            <a:avLst/>
          </a:prstGeom>
        </p:spPr>
        <p:txBody>
          <a:bodyPr>
            <a:spAutoFit/>
          </a:bodyPr>
          <a:lstStyle/>
          <a:p>
            <a:r>
              <a:rPr lang="en-US" sz="600" dirty="0"/>
              <a:t>Photo credit: Flags: The World Factbook 2021. Washington, DC: Central Intelligence Agency, 2021.; Person figures: iStock</a:t>
            </a:r>
          </a:p>
        </p:txBody>
      </p:sp>
    </p:spTree>
    <p:extLst>
      <p:ext uri="{BB962C8B-B14F-4D97-AF65-F5344CB8AC3E}">
        <p14:creationId xmlns:p14="http://schemas.microsoft.com/office/powerpoint/2010/main" val="450763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1A1BA-9478-4C6D-BBF7-E37D6EC4C738}"/>
              </a:ext>
            </a:extLst>
          </p:cNvPr>
          <p:cNvSpPr>
            <a:spLocks noGrp="1"/>
          </p:cNvSpPr>
          <p:nvPr>
            <p:ph type="title"/>
          </p:nvPr>
        </p:nvSpPr>
        <p:spPr/>
        <p:txBody>
          <a:bodyPr/>
          <a:lstStyle/>
          <a:p>
            <a:r>
              <a:rPr lang="en-US" dirty="0"/>
              <a:t>Results continued</a:t>
            </a:r>
          </a:p>
        </p:txBody>
      </p:sp>
      <p:sp>
        <p:nvSpPr>
          <p:cNvPr id="3" name="Content Placeholder 2">
            <a:extLst>
              <a:ext uri="{FF2B5EF4-FFF2-40B4-BE49-F238E27FC236}">
                <a16:creationId xmlns:a16="http://schemas.microsoft.com/office/drawing/2014/main" id="{27999328-3189-4B5D-873E-BE531EE1251E}"/>
              </a:ext>
            </a:extLst>
          </p:cNvPr>
          <p:cNvSpPr>
            <a:spLocks noGrp="1"/>
          </p:cNvSpPr>
          <p:nvPr>
            <p:ph idx="1"/>
          </p:nvPr>
        </p:nvSpPr>
        <p:spPr>
          <a:xfrm>
            <a:off x="628650" y="1532829"/>
            <a:ext cx="7867650" cy="4823522"/>
          </a:xfrm>
        </p:spPr>
        <p:txBody>
          <a:bodyPr>
            <a:normAutofit/>
          </a:bodyPr>
          <a:lstStyle/>
          <a:p>
            <a:pPr marL="285750" indent="-285750">
              <a:buFont typeface="Arial" panose="020B0604020202020204" pitchFamily="34" charset="0"/>
              <a:buChar char="•"/>
            </a:pPr>
            <a:r>
              <a:rPr lang="en-US" sz="1400" dirty="0"/>
              <a:t>3 main themes and 6 subthemes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Factors that influence IPC empowerment: concerns related to potential disadvantages and repercussions stemming from </a:t>
            </a:r>
            <a:r>
              <a:rPr lang="en-US" sz="1400" b="1" dirty="0"/>
              <a:t>hierarchical relationships </a:t>
            </a:r>
            <a:r>
              <a:rPr lang="en-US" sz="1400" dirty="0"/>
              <a:t>between doctors and patients, a </a:t>
            </a:r>
            <a:r>
              <a:rPr lang="en-US" sz="1400" b="1" dirty="0"/>
              <a:t>lack of knowledge </a:t>
            </a:r>
            <a:r>
              <a:rPr lang="en-US" sz="1400" dirty="0"/>
              <a:t>about HAI and IPC measures, the </a:t>
            </a:r>
            <a:r>
              <a:rPr lang="en-US" sz="1400" b="1" dirty="0"/>
              <a:t>interdependent relationship </a:t>
            </a:r>
            <a:r>
              <a:rPr lang="en-US" sz="1400" dirty="0"/>
              <a:t>between HCWs and family or private </a:t>
            </a:r>
            <a:r>
              <a:rPr lang="en-US" sz="1400" dirty="0" err="1"/>
              <a:t>carers</a:t>
            </a:r>
            <a:r>
              <a:rPr lang="en-US" sz="1400" dirty="0"/>
              <a:t>, IPC measures considered as a barrier to family connections, misunderstanding of the patient zone, and patients’ </a:t>
            </a:r>
            <a:r>
              <a:rPr lang="en-US" sz="1400" b="1" dirty="0"/>
              <a:t>nonassertive attitude </a:t>
            </a:r>
            <a:r>
              <a:rPr lang="en-US" sz="1400" dirty="0"/>
              <a:t>toward IPC empowerment</a:t>
            </a:r>
          </a:p>
        </p:txBody>
      </p:sp>
      <p:sp>
        <p:nvSpPr>
          <p:cNvPr id="4" name="Footer Placeholder 3">
            <a:extLst>
              <a:ext uri="{FF2B5EF4-FFF2-40B4-BE49-F238E27FC236}">
                <a16:creationId xmlns:a16="http://schemas.microsoft.com/office/drawing/2014/main" id="{9FFA0BB8-C6A9-45C1-8D34-F380C8E7C904}"/>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2CDA33DE-923E-437C-8C7F-4F599BF02C8A}"/>
              </a:ext>
            </a:extLst>
          </p:cNvPr>
          <p:cNvSpPr>
            <a:spLocks noGrp="1"/>
          </p:cNvSpPr>
          <p:nvPr>
            <p:ph type="sldNum" sz="quarter" idx="12"/>
          </p:nvPr>
        </p:nvSpPr>
        <p:spPr/>
        <p:txBody>
          <a:bodyPr/>
          <a:lstStyle/>
          <a:p>
            <a:fld id="{9F27F450-B174-D942-82E3-F13855F227CF}" type="slidenum">
              <a:rPr lang="en-US" smtClean="0"/>
              <a:pPr/>
              <a:t>6</a:t>
            </a:fld>
            <a:endParaRPr lang="en-US" dirty="0"/>
          </a:p>
        </p:txBody>
      </p:sp>
      <p:pic>
        <p:nvPicPr>
          <p:cNvPr id="7" name="Picture 6">
            <a:extLst>
              <a:ext uri="{FF2B5EF4-FFF2-40B4-BE49-F238E27FC236}">
                <a16:creationId xmlns:a16="http://schemas.microsoft.com/office/drawing/2014/main" id="{9D856356-2A2C-469E-BA72-3D1158CC0B51}"/>
              </a:ext>
            </a:extLst>
          </p:cNvPr>
          <p:cNvPicPr>
            <a:picLocks noChangeAspect="1"/>
          </p:cNvPicPr>
          <p:nvPr/>
        </p:nvPicPr>
        <p:blipFill rotWithShape="1">
          <a:blip r:embed="rId3"/>
          <a:srcRect t="6290" b="7589"/>
          <a:stretch/>
        </p:blipFill>
        <p:spPr>
          <a:xfrm>
            <a:off x="1333844" y="2085975"/>
            <a:ext cx="6105525" cy="2305050"/>
          </a:xfrm>
          <a:prstGeom prst="rect">
            <a:avLst/>
          </a:prstGeom>
        </p:spPr>
      </p:pic>
    </p:spTree>
    <p:extLst>
      <p:ext uri="{BB962C8B-B14F-4D97-AF65-F5344CB8AC3E}">
        <p14:creationId xmlns:p14="http://schemas.microsoft.com/office/powerpoint/2010/main" val="135224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4C0BB-C943-4D92-BA6E-D16B353F0B8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9220A8BC-C93C-4541-B158-07A7D85BD29B}"/>
              </a:ext>
            </a:extLst>
          </p:cNvPr>
          <p:cNvSpPr>
            <a:spLocks noGrp="1"/>
          </p:cNvSpPr>
          <p:nvPr>
            <p:ph idx="1"/>
          </p:nvPr>
        </p:nvSpPr>
        <p:spPr>
          <a:xfrm>
            <a:off x="520996" y="1371600"/>
            <a:ext cx="8070112" cy="4901609"/>
          </a:xfrm>
        </p:spPr>
        <p:txBody>
          <a:bodyPr>
            <a:normAutofit fontScale="92500" lnSpcReduction="10000"/>
          </a:bodyPr>
          <a:lstStyle/>
          <a:p>
            <a:pPr marL="285750" indent="-285750">
              <a:buFont typeface="Arial" panose="020B0604020202020204" pitchFamily="34" charset="0"/>
              <a:buChar char="•"/>
            </a:pPr>
            <a:r>
              <a:rPr lang="en-US" sz="1800" dirty="0"/>
              <a:t>Maintaining the </a:t>
            </a:r>
            <a:r>
              <a:rPr lang="en-US" sz="1800" b="1" dirty="0"/>
              <a:t>family bond</a:t>
            </a:r>
            <a:r>
              <a:rPr lang="en-US" sz="1800" dirty="0"/>
              <a:t>: While patients reported the fear of negative consequences in their care was the main reason for their nonassertive attitudes toward HCWs, the primary reason for patients’ hesitancy to speak up toward family </a:t>
            </a:r>
            <a:r>
              <a:rPr lang="en-US" sz="1800" dirty="0" err="1"/>
              <a:t>carers</a:t>
            </a:r>
            <a:r>
              <a:rPr lang="en-US" sz="1800" dirty="0"/>
              <a:t> was the concern of damaging family relationships or disconnection among family members</a:t>
            </a:r>
          </a:p>
          <a:p>
            <a:pPr marL="971550" lvl="1" indent="-285750">
              <a:lnSpc>
                <a:spcPct val="110000"/>
              </a:lnSpc>
              <a:buFont typeface="Arial" panose="020B0604020202020204" pitchFamily="34" charset="0"/>
              <a:buChar char="•"/>
            </a:pPr>
            <a:r>
              <a:rPr lang="en-US" dirty="0"/>
              <a:t>In the study, many participants indicated that patients became passive care recipients while their family </a:t>
            </a:r>
            <a:r>
              <a:rPr lang="en-US" dirty="0" err="1"/>
              <a:t>carers</a:t>
            </a:r>
            <a:r>
              <a:rPr lang="en-US" dirty="0"/>
              <a:t> acted on their behalf. This is concerning because IPC empowerment is intended to actively engage patients at the center of their care.</a:t>
            </a:r>
          </a:p>
          <a:p>
            <a:pPr marL="971550" lvl="1" indent="-285750">
              <a:lnSpc>
                <a:spcPct val="110000"/>
              </a:lnSpc>
              <a:buFont typeface="Arial" panose="020B0604020202020204" pitchFamily="34" charset="0"/>
              <a:buChar char="•"/>
            </a:pPr>
            <a:r>
              <a:rPr lang="en-US" dirty="0"/>
              <a:t>This unique relationship has been developed as a consequence of several factors, which are: (1) family </a:t>
            </a:r>
            <a:r>
              <a:rPr lang="en-US" dirty="0" err="1"/>
              <a:t>carers</a:t>
            </a:r>
            <a:r>
              <a:rPr lang="en-US" dirty="0"/>
              <a:t> are considered as a supplement staff under the shortage of nursing workforce, which has shaped the provision of patient care, (2) family </a:t>
            </a:r>
            <a:r>
              <a:rPr lang="en-US" dirty="0" err="1"/>
              <a:t>carers</a:t>
            </a:r>
            <a:r>
              <a:rPr lang="en-US" dirty="0"/>
              <a:t> function as an unrecognized informal workforce, are operating without any policies and guidelines to govern their roles, and (3) cultural norms surrounding the care of sick family members further contribute to this dynamic.</a:t>
            </a:r>
          </a:p>
          <a:p>
            <a:pPr marL="285750" indent="-285750">
              <a:lnSpc>
                <a:spcPct val="110000"/>
              </a:lnSpc>
              <a:buFont typeface="Arial" panose="020B0604020202020204" pitchFamily="34" charset="0"/>
              <a:buChar char="•"/>
            </a:pPr>
            <a:r>
              <a:rPr lang="en-US" sz="1800" dirty="0"/>
              <a:t>Acquisition of necessary knowledge to engage with health care providers is fundamental to empowerment</a:t>
            </a:r>
          </a:p>
        </p:txBody>
      </p:sp>
      <p:sp>
        <p:nvSpPr>
          <p:cNvPr id="4" name="Footer Placeholder 3">
            <a:extLst>
              <a:ext uri="{FF2B5EF4-FFF2-40B4-BE49-F238E27FC236}">
                <a16:creationId xmlns:a16="http://schemas.microsoft.com/office/drawing/2014/main" id="{E5BC1ACC-081D-4379-AA95-C20ED5B1AD6B}"/>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4AFFC274-D426-4626-A3F1-BBC61679D4B4}"/>
              </a:ext>
            </a:extLst>
          </p:cNvPr>
          <p:cNvSpPr>
            <a:spLocks noGrp="1"/>
          </p:cNvSpPr>
          <p:nvPr>
            <p:ph type="sldNum" sz="quarter" idx="12"/>
          </p:nvPr>
        </p:nvSpPr>
        <p:spPr/>
        <p:txBody>
          <a:bodyPr/>
          <a:lstStyle/>
          <a:p>
            <a:fld id="{9F27F450-B174-D942-82E3-F13855F227CF}" type="slidenum">
              <a:rPr lang="en-US" smtClean="0"/>
              <a:pPr/>
              <a:t>7</a:t>
            </a:fld>
            <a:endParaRPr lang="en-US" dirty="0"/>
          </a:p>
        </p:txBody>
      </p:sp>
    </p:spTree>
    <p:extLst>
      <p:ext uri="{BB962C8B-B14F-4D97-AF65-F5344CB8AC3E}">
        <p14:creationId xmlns:p14="http://schemas.microsoft.com/office/powerpoint/2010/main" val="1455942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3D9B-AABA-463E-A7B9-7B1406C928BE}"/>
              </a:ext>
            </a:extLst>
          </p:cNvPr>
          <p:cNvSpPr>
            <a:spLocks noGrp="1"/>
          </p:cNvSpPr>
          <p:nvPr>
            <p:ph type="title"/>
          </p:nvPr>
        </p:nvSpPr>
        <p:spPr/>
        <p:txBody>
          <a:bodyPr/>
          <a:lstStyle/>
          <a:p>
            <a:r>
              <a:rPr lang="en-US" dirty="0"/>
              <a:t>Conclusion continued</a:t>
            </a:r>
          </a:p>
        </p:txBody>
      </p:sp>
      <p:pic>
        <p:nvPicPr>
          <p:cNvPr id="6" name="Content Placeholder 5">
            <a:extLst>
              <a:ext uri="{FF2B5EF4-FFF2-40B4-BE49-F238E27FC236}">
                <a16:creationId xmlns:a16="http://schemas.microsoft.com/office/drawing/2014/main" id="{9CE6A293-638A-4701-9E49-753046B3618C}"/>
              </a:ext>
            </a:extLst>
          </p:cNvPr>
          <p:cNvPicPr>
            <a:picLocks noGrp="1" noChangeAspect="1"/>
          </p:cNvPicPr>
          <p:nvPr>
            <p:ph idx="1"/>
          </p:nvPr>
        </p:nvPicPr>
        <p:blipFill>
          <a:blip r:embed="rId3"/>
          <a:stretch>
            <a:fillRect/>
          </a:stretch>
        </p:blipFill>
        <p:spPr>
          <a:xfrm>
            <a:off x="750866" y="1488237"/>
            <a:ext cx="7515914" cy="4925929"/>
          </a:xfrm>
          <a:prstGeom prst="rect">
            <a:avLst/>
          </a:prstGeom>
        </p:spPr>
      </p:pic>
      <p:sp>
        <p:nvSpPr>
          <p:cNvPr id="4" name="Footer Placeholder 3">
            <a:extLst>
              <a:ext uri="{FF2B5EF4-FFF2-40B4-BE49-F238E27FC236}">
                <a16:creationId xmlns:a16="http://schemas.microsoft.com/office/drawing/2014/main" id="{2D6AF44B-0F09-4CA1-8AB5-C303BCF36478}"/>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85AF6A10-806F-48C1-86C6-061400EAEC15}"/>
              </a:ext>
            </a:extLst>
          </p:cNvPr>
          <p:cNvSpPr>
            <a:spLocks noGrp="1"/>
          </p:cNvSpPr>
          <p:nvPr>
            <p:ph type="sldNum" sz="quarter" idx="12"/>
          </p:nvPr>
        </p:nvSpPr>
        <p:spPr/>
        <p:txBody>
          <a:bodyPr/>
          <a:lstStyle/>
          <a:p>
            <a:fld id="{9F27F450-B174-D942-82E3-F13855F227CF}" type="slidenum">
              <a:rPr lang="en-US" smtClean="0"/>
              <a:pPr/>
              <a:t>8</a:t>
            </a:fld>
            <a:endParaRPr lang="en-US" dirty="0"/>
          </a:p>
        </p:txBody>
      </p:sp>
    </p:spTree>
    <p:extLst>
      <p:ext uri="{BB962C8B-B14F-4D97-AF65-F5344CB8AC3E}">
        <p14:creationId xmlns:p14="http://schemas.microsoft.com/office/powerpoint/2010/main" val="20983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78C4-F95F-4A78-8A6B-DDA358BC487A}"/>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7284EE64-57DD-4A7A-B59B-5E0561FCC98D}"/>
              </a:ext>
            </a:extLst>
          </p:cNvPr>
          <p:cNvSpPr>
            <a:spLocks noGrp="1"/>
          </p:cNvSpPr>
          <p:nvPr>
            <p:ph idx="1"/>
          </p:nvPr>
        </p:nvSpPr>
        <p:spPr/>
        <p:txBody>
          <a:bodyPr/>
          <a:lstStyle/>
          <a:p>
            <a:r>
              <a:rPr lang="en-US" dirty="0"/>
              <a:t>Cultural beliefs, attitudes, and traditions play a significant role in shaping behaviors related to infection prevention and control. Tailoring IPC interventions to specific cultural contexts can help mitigate the barriers identified in this study.</a:t>
            </a:r>
          </a:p>
          <a:p>
            <a:endParaRPr lang="en-US" dirty="0"/>
          </a:p>
          <a:p>
            <a:r>
              <a:rPr lang="en-US" b="1" dirty="0"/>
              <a:t>Questions</a:t>
            </a:r>
            <a:r>
              <a:rPr lang="en-US" dirty="0"/>
              <a:t>:</a:t>
            </a:r>
          </a:p>
          <a:p>
            <a:pPr marL="285750" indent="-285750">
              <a:buFont typeface="Arial" panose="020B0604020202020204" pitchFamily="34" charset="0"/>
              <a:buChar char="•"/>
            </a:pPr>
            <a:r>
              <a:rPr lang="en-US" dirty="0"/>
              <a:t>How does patient and caregiver empowerment  play into your infection control program?</a:t>
            </a:r>
          </a:p>
          <a:p>
            <a:pPr marL="285750" indent="-285750">
              <a:buFont typeface="Arial" panose="020B0604020202020204" pitchFamily="34" charset="0"/>
              <a:buChar char="•"/>
            </a:pPr>
            <a:r>
              <a:rPr lang="en-US" dirty="0"/>
              <a:t>Are there any patient/caregiver education in place at your facility (e.g., HAIs, hand hygiene, CVAD maintenance at home)? </a:t>
            </a:r>
          </a:p>
          <a:p>
            <a:pPr marL="285750" indent="-285750">
              <a:buFont typeface="Arial" panose="020B0604020202020204" pitchFamily="34" charset="0"/>
              <a:buChar char="•"/>
            </a:pPr>
            <a:r>
              <a:rPr lang="en-US" dirty="0"/>
              <a:t>How do you enforce IPC practices (e.g., PPE compliance and hand hygiene) among visitors?</a:t>
            </a:r>
          </a:p>
          <a:p>
            <a:pPr marL="285750" indent="-28575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C87F6DD4-94DB-42E7-AFBA-EB50F9FC0B36}"/>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0E610CAA-DB98-4539-98EC-2D08F4105EB4}"/>
              </a:ext>
            </a:extLst>
          </p:cNvPr>
          <p:cNvSpPr>
            <a:spLocks noGrp="1"/>
          </p:cNvSpPr>
          <p:nvPr>
            <p:ph type="sldNum" sz="quarter" idx="12"/>
          </p:nvPr>
        </p:nvSpPr>
        <p:spPr/>
        <p:txBody>
          <a:bodyPr/>
          <a:lstStyle/>
          <a:p>
            <a:fld id="{9F27F450-B174-D942-82E3-F13855F227CF}" type="slidenum">
              <a:rPr lang="en-US" smtClean="0"/>
              <a:pPr/>
              <a:t>9</a:t>
            </a:fld>
            <a:endParaRPr lang="en-US" dirty="0"/>
          </a:p>
        </p:txBody>
      </p:sp>
      <p:pic>
        <p:nvPicPr>
          <p:cNvPr id="6" name="Picture 5">
            <a:extLst>
              <a:ext uri="{FF2B5EF4-FFF2-40B4-BE49-F238E27FC236}">
                <a16:creationId xmlns:a16="http://schemas.microsoft.com/office/drawing/2014/main" id="{8589D4FB-2780-4055-BEF8-BDA8BB3DE603}"/>
              </a:ext>
            </a:extLst>
          </p:cNvPr>
          <p:cNvPicPr>
            <a:picLocks noChangeAspect="1"/>
          </p:cNvPicPr>
          <p:nvPr/>
        </p:nvPicPr>
        <p:blipFill>
          <a:blip r:embed="rId3"/>
          <a:stretch>
            <a:fillRect/>
          </a:stretch>
        </p:blipFill>
        <p:spPr>
          <a:xfrm>
            <a:off x="6653212" y="5098868"/>
            <a:ext cx="923925" cy="1000125"/>
          </a:xfrm>
          <a:prstGeom prst="rect">
            <a:avLst/>
          </a:prstGeom>
        </p:spPr>
      </p:pic>
      <p:sp>
        <p:nvSpPr>
          <p:cNvPr id="7" name="Rectangle 6">
            <a:extLst>
              <a:ext uri="{FF2B5EF4-FFF2-40B4-BE49-F238E27FC236}">
                <a16:creationId xmlns:a16="http://schemas.microsoft.com/office/drawing/2014/main" id="{D838CB16-9FDB-43E8-B992-573BFBA4B418}"/>
              </a:ext>
            </a:extLst>
          </p:cNvPr>
          <p:cNvSpPr/>
          <p:nvPr/>
        </p:nvSpPr>
        <p:spPr>
          <a:xfrm>
            <a:off x="123988" y="6629143"/>
            <a:ext cx="4572000" cy="184666"/>
          </a:xfrm>
          <a:prstGeom prst="rect">
            <a:avLst/>
          </a:prstGeom>
        </p:spPr>
        <p:txBody>
          <a:bodyPr>
            <a:spAutoFit/>
          </a:bodyPr>
          <a:lstStyle/>
          <a:p>
            <a:r>
              <a:rPr lang="en-US" sz="600" dirty="0"/>
              <a:t>Photo credit: iStock</a:t>
            </a:r>
          </a:p>
        </p:txBody>
      </p:sp>
    </p:spTree>
    <p:extLst>
      <p:ext uri="{BB962C8B-B14F-4D97-AF65-F5344CB8AC3E}">
        <p14:creationId xmlns:p14="http://schemas.microsoft.com/office/powerpoint/2010/main" val="15211288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624008189067319"/>
</p:tagLst>
</file>

<file path=ppt/theme/theme1.xml><?xml version="1.0" encoding="utf-8"?>
<a:theme xmlns:a="http://schemas.openxmlformats.org/drawingml/2006/main" name="Office Theme">
  <a:themeElements>
    <a:clrScheme name="Custom 1">
      <a:dk1>
        <a:srgbClr val="0074BC"/>
      </a:dk1>
      <a:lt1>
        <a:srgbClr val="FFFFFF"/>
      </a:lt1>
      <a:dk2>
        <a:srgbClr val="231E1F"/>
      </a:dk2>
      <a:lt2>
        <a:srgbClr val="00B5EE"/>
      </a:lt2>
      <a:accent1>
        <a:srgbClr val="00438C"/>
      </a:accent1>
      <a:accent2>
        <a:srgbClr val="F5F7FB"/>
      </a:accent2>
      <a:accent3>
        <a:srgbClr val="C2CBD4"/>
      </a:accent3>
      <a:accent4>
        <a:srgbClr val="8EA5B1"/>
      </a:accent4>
      <a:accent5>
        <a:srgbClr val="47636E"/>
      </a:accent5>
      <a:accent6>
        <a:srgbClr val="1E38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1181</TotalTime>
  <Words>1592</Words>
  <Application>Microsoft Office PowerPoint</Application>
  <PresentationFormat>Letter Paper (8.5x11 in)</PresentationFormat>
  <Paragraphs>96</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vt:lpstr>
      <vt:lpstr>Office Theme</vt:lpstr>
      <vt:lpstr>Journal Club</vt:lpstr>
      <vt:lpstr>Article Overview</vt:lpstr>
      <vt:lpstr>Study Design</vt:lpstr>
      <vt:lpstr>Methods</vt:lpstr>
      <vt:lpstr>Results</vt:lpstr>
      <vt:lpstr>Results continued</vt:lpstr>
      <vt:lpstr>Conclusion</vt:lpstr>
      <vt:lpstr>Conclusion continued</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Thaler, Kalani</cp:lastModifiedBy>
  <cp:revision>148</cp:revision>
  <dcterms:created xsi:type="dcterms:W3CDTF">2019-08-09T17:39:31Z</dcterms:created>
  <dcterms:modified xsi:type="dcterms:W3CDTF">2024-03-13T18:29:36Z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2021-05-20T19:20:20.7800932</vt:lpwstr>
  </property>
  <property fmtid="{D5CDD505-2E9C-101B-9397-08002B2CF9AE}" pid="3" name="CustomerId">
    <vt:lpwstr>hss</vt:lpwstr>
  </property>
  <property fmtid="{D5CDD505-2E9C-101B-9397-08002B2CF9AE}" pid="4" name="TemplateId">
    <vt:lpwstr>637104106755350057</vt:lpwstr>
  </property>
  <property fmtid="{D5CDD505-2E9C-101B-9397-08002B2CF9AE}" pid="5" name="UserProfileId">
    <vt:lpwstr>637060559130072881</vt:lpwstr>
  </property>
</Properties>
</file>