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81" r:id="rId2"/>
    <p:sldId id="328" r:id="rId3"/>
    <p:sldId id="311" r:id="rId4"/>
    <p:sldId id="312" r:id="rId5"/>
    <p:sldId id="313" r:id="rId6"/>
    <p:sldId id="314" r:id="rId7"/>
    <p:sldId id="315" r:id="rId8"/>
    <p:sldId id="316" r:id="rId9"/>
    <p:sldId id="318" r:id="rId10"/>
    <p:sldId id="317" r:id="rId11"/>
    <p:sldId id="276" r:id="rId12"/>
    <p:sldId id="283" r:id="rId13"/>
    <p:sldId id="327" r:id="rId14"/>
    <p:sldId id="330" r:id="rId15"/>
    <p:sldId id="331" r:id="rId16"/>
    <p:sldId id="287" r:id="rId17"/>
    <p:sldId id="289" r:id="rId18"/>
    <p:sldId id="291" r:id="rId19"/>
    <p:sldId id="293" r:id="rId20"/>
    <p:sldId id="329" r:id="rId21"/>
    <p:sldId id="332" r:id="rId22"/>
    <p:sldId id="279" r:id="rId23"/>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ubb, Tania" initials="BT" lastIdx="3" clrIdx="0"/>
  <p:cmAuthor id="1" name="Kyle Willey" initials="KW"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C"/>
    <a:srgbClr val="333399"/>
    <a:srgbClr val="304513"/>
    <a:srgbClr val="44621C"/>
    <a:srgbClr val="8DC73F"/>
    <a:srgbClr val="CDCDDE"/>
    <a:srgbClr val="FFAC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76306" autoAdjust="0"/>
  </p:normalViewPr>
  <p:slideViewPr>
    <p:cSldViewPr snapToGrid="0" snapToObjects="1">
      <p:cViewPr>
        <p:scale>
          <a:sx n="116" d="100"/>
          <a:sy n="116" d="100"/>
        </p:scale>
        <p:origin x="-768" y="-72"/>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A52781A-044E-4708-AEC5-07C5F5F293F1}" type="datetimeFigureOut">
              <a:rPr lang="en-US"/>
              <a:pPr>
                <a:defRPr/>
              </a:pPr>
              <a:t>2/19/2020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569FAED-BCF5-4949-A33D-DA6D6737491D}" type="slidenum">
              <a:rPr lang="en-US"/>
              <a:pPr>
                <a:defRPr/>
              </a:pPr>
              <a:t>‹#›</a:t>
            </a:fld>
            <a:endParaRPr lang="en-US"/>
          </a:p>
        </p:txBody>
      </p:sp>
    </p:spTree>
    <p:extLst>
      <p:ext uri="{BB962C8B-B14F-4D97-AF65-F5344CB8AC3E}">
        <p14:creationId xmlns:p14="http://schemas.microsoft.com/office/powerpoint/2010/main" val="3299736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11</a:t>
            </a:fld>
            <a:endParaRPr lang="en-US"/>
          </a:p>
        </p:txBody>
      </p:sp>
    </p:spTree>
    <p:extLst>
      <p:ext uri="{BB962C8B-B14F-4D97-AF65-F5344CB8AC3E}">
        <p14:creationId xmlns:p14="http://schemas.microsoft.com/office/powerpoint/2010/main" val="4024986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Must determine main problem</a:t>
            </a:r>
            <a:r>
              <a:rPr lang="en-US" baseline="0" dirty="0" smtClean="0"/>
              <a:t> prior to education/performance improvement</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12</a:t>
            </a:fld>
            <a:endParaRPr lang="en-US"/>
          </a:p>
        </p:txBody>
      </p:sp>
    </p:spTree>
    <p:extLst>
      <p:ext uri="{BB962C8B-B14F-4D97-AF65-F5344CB8AC3E}">
        <p14:creationId xmlns:p14="http://schemas.microsoft.com/office/powerpoint/2010/main" val="1591942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13</a:t>
            </a:fld>
            <a:endParaRPr lang="en-US"/>
          </a:p>
        </p:txBody>
      </p:sp>
    </p:spTree>
    <p:extLst>
      <p:ext uri="{BB962C8B-B14F-4D97-AF65-F5344CB8AC3E}">
        <p14:creationId xmlns:p14="http://schemas.microsoft.com/office/powerpoint/2010/main" val="1591942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14</a:t>
            </a:fld>
            <a:endParaRPr lang="en-US"/>
          </a:p>
        </p:txBody>
      </p:sp>
    </p:spTree>
    <p:extLst>
      <p:ext uri="{BB962C8B-B14F-4D97-AF65-F5344CB8AC3E}">
        <p14:creationId xmlns:p14="http://schemas.microsoft.com/office/powerpoint/2010/main" val="3015795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15</a:t>
            </a:fld>
            <a:endParaRPr lang="en-US"/>
          </a:p>
        </p:txBody>
      </p:sp>
    </p:spTree>
    <p:extLst>
      <p:ext uri="{BB962C8B-B14F-4D97-AF65-F5344CB8AC3E}">
        <p14:creationId xmlns:p14="http://schemas.microsoft.com/office/powerpoint/2010/main" val="1513066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Blood/Body</a:t>
            </a:r>
            <a:r>
              <a:rPr lang="en-US" baseline="0" dirty="0" smtClean="0"/>
              <a:t> Fluid exposures on A, C, D</a:t>
            </a:r>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16</a:t>
            </a:fld>
            <a:endParaRPr lang="en-US"/>
          </a:p>
        </p:txBody>
      </p:sp>
    </p:spTree>
    <p:extLst>
      <p:ext uri="{BB962C8B-B14F-4D97-AF65-F5344CB8AC3E}">
        <p14:creationId xmlns:p14="http://schemas.microsoft.com/office/powerpoint/2010/main" val="2679943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17</a:t>
            </a:fld>
            <a:endParaRPr lang="en-US"/>
          </a:p>
        </p:txBody>
      </p:sp>
    </p:spTree>
    <p:extLst>
      <p:ext uri="{BB962C8B-B14F-4D97-AF65-F5344CB8AC3E}">
        <p14:creationId xmlns:p14="http://schemas.microsoft.com/office/powerpoint/2010/main" val="1114780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18</a:t>
            </a:fld>
            <a:endParaRPr lang="en-US"/>
          </a:p>
        </p:txBody>
      </p:sp>
    </p:spTree>
    <p:extLst>
      <p:ext uri="{BB962C8B-B14F-4D97-AF65-F5344CB8AC3E}">
        <p14:creationId xmlns:p14="http://schemas.microsoft.com/office/powerpoint/2010/main" val="3709128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19</a:t>
            </a:fld>
            <a:endParaRPr lang="en-US"/>
          </a:p>
        </p:txBody>
      </p:sp>
    </p:spTree>
    <p:extLst>
      <p:ext uri="{BB962C8B-B14F-4D97-AF65-F5344CB8AC3E}">
        <p14:creationId xmlns:p14="http://schemas.microsoft.com/office/powerpoint/2010/main" val="1427255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20</a:t>
            </a:fld>
            <a:endParaRPr lang="en-US"/>
          </a:p>
        </p:txBody>
      </p:sp>
    </p:spTree>
    <p:extLst>
      <p:ext uri="{BB962C8B-B14F-4D97-AF65-F5344CB8AC3E}">
        <p14:creationId xmlns:p14="http://schemas.microsoft.com/office/powerpoint/2010/main" val="2785949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569FAED-BCF5-4949-A33D-DA6D6737491D}" type="slidenum">
              <a:rPr lang="en-US" smtClean="0"/>
              <a:pPr>
                <a:defRPr/>
              </a:pPr>
              <a:t>21</a:t>
            </a:fld>
            <a:endParaRPr lang="en-US"/>
          </a:p>
        </p:txBody>
      </p:sp>
    </p:spTree>
    <p:extLst>
      <p:ext uri="{BB962C8B-B14F-4D97-AF65-F5344CB8AC3E}">
        <p14:creationId xmlns:p14="http://schemas.microsoft.com/office/powerpoint/2010/main" val="1761419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44CAC04-28AC-43AD-BEDE-85EA6AE6CE51}" type="slidenum">
              <a:rPr lang="en-US" altLang="en-US">
                <a:solidFill>
                  <a:srgbClr val="000000"/>
                </a:solidFill>
              </a:rPr>
              <a:pPr fontAlgn="base">
                <a:spcBef>
                  <a:spcPct val="0"/>
                </a:spcBef>
                <a:spcAft>
                  <a:spcPct val="0"/>
                </a:spcAft>
              </a:pPr>
              <a:t>22</a:t>
            </a:fld>
            <a:endParaRPr lang="en-US" altLang="en-US">
              <a:solidFill>
                <a:srgbClr val="000000"/>
              </a:solidFill>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References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Association for Professionals in Infection Control and Epidemiology. (2015). </a:t>
            </a:r>
            <a:r>
              <a:rPr lang="en-US" sz="1200" i="1" kern="1200" dirty="0" smtClean="0">
                <a:solidFill>
                  <a:schemeClr val="tx1"/>
                </a:solidFill>
                <a:effectLst/>
                <a:latin typeface="+mn-lt"/>
                <a:ea typeface="+mn-ea"/>
                <a:cs typeface="+mn-cs"/>
              </a:rPr>
              <a:t>Certification Study Guide, 6th edition.</a:t>
            </a:r>
            <a:r>
              <a:rPr lang="en-US" sz="1200" kern="1200" dirty="0" smtClean="0">
                <a:solidFill>
                  <a:schemeClr val="tx1"/>
                </a:solidFill>
                <a:effectLst/>
                <a:latin typeface="+mn-lt"/>
                <a:ea typeface="+mn-ea"/>
                <a:cs typeface="+mn-cs"/>
              </a:rPr>
              <a:t> Arlington: Association for Professionals in Infection Control and Epidemiology.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Association for Professionals in Infection Control and Epidemiology, Inc. (2015). </a:t>
            </a:r>
            <a:r>
              <a:rPr lang="en-US" sz="1200" i="1" kern="1200" dirty="0" smtClean="0">
                <a:solidFill>
                  <a:schemeClr val="tx1"/>
                </a:solidFill>
                <a:effectLst/>
                <a:latin typeface="+mn-lt"/>
                <a:ea typeface="+mn-ea"/>
                <a:cs typeface="+mn-cs"/>
              </a:rPr>
              <a:t>APIC Text of Infection Control and Epidemiology.</a:t>
            </a:r>
            <a:r>
              <a:rPr lang="en-US" sz="1200" kern="1200" dirty="0" smtClean="0">
                <a:solidFill>
                  <a:schemeClr val="tx1"/>
                </a:solidFill>
                <a:effectLst/>
                <a:latin typeface="+mn-lt"/>
                <a:ea typeface="+mn-ea"/>
                <a:cs typeface="+mn-cs"/>
              </a:rPr>
              <a:t> Arlington, VA.</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Certification Board of Infection Control and Epidemiology, Inc. (2016, June). Certification in Infection Prevention and Control (CIC). Milwaukee, Wisconsin. Retrieved from https://view.officeapps.live.com/op/view.aspx?src=https://www.cbic.org/UserFiles/file/UnderstandingCBICandtheCICCredential-2018-longversion.ppt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 Certification Board of Infection Control and Epidemiology, Inc. (2018). </a:t>
            </a:r>
            <a:r>
              <a:rPr lang="en-US" sz="1200" i="1" kern="1200" dirty="0" smtClean="0">
                <a:solidFill>
                  <a:schemeClr val="tx1"/>
                </a:solidFill>
                <a:effectLst/>
                <a:latin typeface="+mn-lt"/>
                <a:ea typeface="+mn-ea"/>
                <a:cs typeface="+mn-cs"/>
              </a:rPr>
              <a:t>CBIC Certification Website</a:t>
            </a:r>
            <a:r>
              <a:rPr lang="en-US" sz="1200" kern="1200" dirty="0" smtClean="0">
                <a:solidFill>
                  <a:schemeClr val="tx1"/>
                </a:solidFill>
                <a:effectLst/>
                <a:latin typeface="+mn-lt"/>
                <a:ea typeface="+mn-ea"/>
                <a:cs typeface="+mn-cs"/>
              </a:rPr>
              <a:t>. Retrieved 10 1, 2018, from CBIC Website: https://www.cbic.org/certification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5. </a:t>
            </a:r>
            <a:r>
              <a:rPr lang="en-US" sz="1200" kern="1200" dirty="0" err="1" smtClean="0">
                <a:solidFill>
                  <a:schemeClr val="tx1"/>
                </a:solidFill>
                <a:effectLst/>
                <a:latin typeface="+mn-lt"/>
                <a:ea typeface="+mn-ea"/>
                <a:cs typeface="+mn-cs"/>
              </a:rPr>
              <a:t>Krein</a:t>
            </a:r>
            <a:r>
              <a:rPr lang="en-US" sz="1200" kern="1200" dirty="0" smtClean="0">
                <a:solidFill>
                  <a:schemeClr val="tx1"/>
                </a:solidFill>
                <a:effectLst/>
                <a:latin typeface="+mn-lt"/>
                <a:ea typeface="+mn-ea"/>
                <a:cs typeface="+mn-cs"/>
              </a:rPr>
              <a:t>, S. L., Hofer, T. P., Kowalski, C. P., Olmsted, R. N., Kauffman, C. A., Forman, J. H., et al. (2007). Use of Central Venous Catheter-Related Bloodstream Infection Prevention Practices by US Hospitals. </a:t>
            </a:r>
            <a:r>
              <a:rPr lang="en-US" sz="1200" i="1" kern="1200" dirty="0" smtClean="0">
                <a:solidFill>
                  <a:schemeClr val="tx1"/>
                </a:solidFill>
                <a:effectLst/>
                <a:latin typeface="+mn-lt"/>
                <a:ea typeface="+mn-ea"/>
                <a:cs typeface="+mn-cs"/>
              </a:rPr>
              <a:t>Mayo Clinic Proceedings, 82</a:t>
            </a:r>
            <a:r>
              <a:rPr lang="en-US" sz="1200" kern="1200" dirty="0" smtClean="0">
                <a:solidFill>
                  <a:schemeClr val="tx1"/>
                </a:solidFill>
                <a:effectLst/>
                <a:latin typeface="+mn-lt"/>
                <a:ea typeface="+mn-ea"/>
                <a:cs typeface="+mn-cs"/>
              </a:rPr>
              <a:t>(6), 672-678.</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6. Murphy, D. M., </a:t>
            </a:r>
            <a:r>
              <a:rPr lang="en-US" sz="1200" kern="1200" dirty="0" err="1" smtClean="0">
                <a:solidFill>
                  <a:schemeClr val="tx1"/>
                </a:solidFill>
                <a:effectLst/>
                <a:latin typeface="+mn-lt"/>
                <a:ea typeface="+mn-ea"/>
                <a:cs typeface="+mn-cs"/>
              </a:rPr>
              <a:t>Hanchett</a:t>
            </a:r>
            <a:r>
              <a:rPr lang="en-US" sz="1200" kern="1200" dirty="0" smtClean="0">
                <a:solidFill>
                  <a:schemeClr val="tx1"/>
                </a:solidFill>
                <a:effectLst/>
                <a:latin typeface="+mn-lt"/>
                <a:ea typeface="+mn-ea"/>
                <a:cs typeface="+mn-cs"/>
              </a:rPr>
              <a:t>, M., Olmsted, R. N., Farber, M. R., Lee, T. B., Haas, J. P., et al. (2012). Competency in infection prevention: A conceptual approach to guide current and future practice. </a:t>
            </a:r>
            <a:r>
              <a:rPr lang="en-US" sz="1200" i="1" kern="1200" dirty="0" smtClean="0">
                <a:solidFill>
                  <a:schemeClr val="tx1"/>
                </a:solidFill>
                <a:effectLst/>
                <a:latin typeface="+mn-lt"/>
                <a:ea typeface="+mn-ea"/>
                <a:cs typeface="+mn-cs"/>
              </a:rPr>
              <a:t>American Journal of Infection Control, 40</a:t>
            </a:r>
            <a:r>
              <a:rPr lang="en-US" sz="1200" kern="1200" dirty="0" smtClean="0">
                <a:solidFill>
                  <a:schemeClr val="tx1"/>
                </a:solidFill>
                <a:effectLst/>
                <a:latin typeface="+mn-lt"/>
                <a:ea typeface="+mn-ea"/>
                <a:cs typeface="+mn-cs"/>
              </a:rPr>
              <a:t>(4), 269-303.</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7.</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Pogorzelska</a:t>
            </a:r>
            <a:r>
              <a:rPr lang="en-US" sz="1200" kern="1200" dirty="0" smtClean="0">
                <a:solidFill>
                  <a:schemeClr val="tx1"/>
                </a:solidFill>
                <a:effectLst/>
                <a:latin typeface="+mn-lt"/>
                <a:ea typeface="+mn-ea"/>
                <a:cs typeface="+mn-cs"/>
              </a:rPr>
              <a:t>, M., Stone, P. W., &amp; Larson, E. L. (2012). Certification in infection control matters: Impact of infection control department characteristics and policies on rates of multidrug-resistant infections. </a:t>
            </a:r>
            <a:r>
              <a:rPr lang="en-US" sz="1200" i="1" kern="1200" dirty="0" smtClean="0">
                <a:solidFill>
                  <a:schemeClr val="tx1"/>
                </a:solidFill>
                <a:effectLst/>
                <a:latin typeface="+mn-lt"/>
                <a:ea typeface="+mn-ea"/>
                <a:cs typeface="+mn-cs"/>
              </a:rPr>
              <a:t>American Journal of Infection Control, 40</a:t>
            </a:r>
            <a:r>
              <a:rPr lang="en-US" sz="1200" kern="1200" dirty="0" smtClean="0">
                <a:solidFill>
                  <a:schemeClr val="tx1"/>
                </a:solidFill>
                <a:effectLst/>
                <a:latin typeface="+mn-lt"/>
                <a:ea typeface="+mn-ea"/>
                <a:cs typeface="+mn-cs"/>
              </a:rPr>
              <a:t>(2), 96-101.</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8. </a:t>
            </a:r>
            <a:r>
              <a:rPr lang="en-US" sz="1200" kern="1200" dirty="0" err="1" smtClean="0">
                <a:solidFill>
                  <a:schemeClr val="tx1"/>
                </a:solidFill>
                <a:effectLst/>
                <a:latin typeface="+mn-lt"/>
                <a:ea typeface="+mn-ea"/>
                <a:cs typeface="+mn-cs"/>
              </a:rPr>
              <a:t>Pogorzelska-Maziarz</a:t>
            </a:r>
            <a:r>
              <a:rPr lang="en-US" sz="1200" kern="1200" dirty="0" smtClean="0">
                <a:solidFill>
                  <a:schemeClr val="tx1"/>
                </a:solidFill>
                <a:effectLst/>
                <a:latin typeface="+mn-lt"/>
                <a:ea typeface="+mn-ea"/>
                <a:cs typeface="+mn-cs"/>
              </a:rPr>
              <a:t>, M., &amp; </a:t>
            </a:r>
            <a:r>
              <a:rPr lang="en-US" sz="1200" kern="1200" dirty="0" err="1" smtClean="0">
                <a:solidFill>
                  <a:schemeClr val="tx1"/>
                </a:solidFill>
                <a:effectLst/>
                <a:latin typeface="+mn-lt"/>
                <a:ea typeface="+mn-ea"/>
                <a:cs typeface="+mn-cs"/>
              </a:rPr>
              <a:t>Kalp</a:t>
            </a:r>
            <a:r>
              <a:rPr lang="en-US" sz="1200" kern="1200" dirty="0" smtClean="0">
                <a:solidFill>
                  <a:schemeClr val="tx1"/>
                </a:solidFill>
                <a:effectLst/>
                <a:latin typeface="+mn-lt"/>
                <a:ea typeface="+mn-ea"/>
                <a:cs typeface="+mn-cs"/>
              </a:rPr>
              <a:t>, E. L. (2017). Infection prevention outside of the acute care setting: Results from the </a:t>
            </a:r>
            <a:r>
              <a:rPr lang="en-US" sz="1200" kern="1200" dirty="0" err="1" smtClean="0">
                <a:solidFill>
                  <a:schemeClr val="tx1"/>
                </a:solidFill>
                <a:effectLst/>
                <a:latin typeface="+mn-lt"/>
                <a:ea typeface="+mn-ea"/>
                <a:cs typeface="+mn-cs"/>
              </a:rPr>
              <a:t>MegaSurvey</a:t>
            </a:r>
            <a:r>
              <a:rPr lang="en-US" sz="1200" kern="1200" dirty="0" smtClean="0">
                <a:solidFill>
                  <a:schemeClr val="tx1"/>
                </a:solidFill>
                <a:effectLst/>
                <a:latin typeface="+mn-lt"/>
                <a:ea typeface="+mn-ea"/>
                <a:cs typeface="+mn-cs"/>
              </a:rPr>
              <a:t> of infection </a:t>
            </a:r>
            <a:r>
              <a:rPr lang="en-US" sz="1200" kern="1200" dirty="0" err="1" smtClean="0">
                <a:solidFill>
                  <a:schemeClr val="tx1"/>
                </a:solidFill>
                <a:effectLst/>
                <a:latin typeface="+mn-lt"/>
                <a:ea typeface="+mn-ea"/>
                <a:cs typeface="+mn-cs"/>
              </a:rPr>
              <a:t>preventionists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American Journal of Infection Control, 45</a:t>
            </a:r>
            <a:r>
              <a:rPr lang="en-US" sz="1200" kern="1200" dirty="0" smtClean="0">
                <a:solidFill>
                  <a:schemeClr val="tx1"/>
                </a:solidFill>
                <a:effectLst/>
                <a:latin typeface="+mn-lt"/>
                <a:ea typeface="+mn-ea"/>
                <a:cs typeface="+mn-cs"/>
              </a:rPr>
              <a:t>(6), 597-602.</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9.</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Saint, S., Greene, M. T., Olmsted, R. N., Chopra, V., </a:t>
            </a:r>
            <a:r>
              <a:rPr lang="en-US" sz="1200" kern="1200" dirty="0" err="1" smtClean="0">
                <a:solidFill>
                  <a:schemeClr val="tx1"/>
                </a:solidFill>
                <a:effectLst/>
                <a:latin typeface="+mn-lt"/>
                <a:ea typeface="+mn-ea"/>
                <a:cs typeface="+mn-cs"/>
              </a:rPr>
              <a:t>Meddings</a:t>
            </a:r>
            <a:r>
              <a:rPr lang="en-US" sz="1200" kern="1200" dirty="0" smtClean="0">
                <a:solidFill>
                  <a:schemeClr val="tx1"/>
                </a:solidFill>
                <a:effectLst/>
                <a:latin typeface="+mn-lt"/>
                <a:ea typeface="+mn-ea"/>
                <a:cs typeface="+mn-cs"/>
              </a:rPr>
              <a:t>, J., </a:t>
            </a:r>
            <a:r>
              <a:rPr lang="en-US" sz="1200" kern="1200" dirty="0" err="1" smtClean="0">
                <a:solidFill>
                  <a:schemeClr val="tx1"/>
                </a:solidFill>
                <a:effectLst/>
                <a:latin typeface="+mn-lt"/>
                <a:ea typeface="+mn-ea"/>
                <a:cs typeface="+mn-cs"/>
              </a:rPr>
              <a:t>Safdar</a:t>
            </a:r>
            <a:r>
              <a:rPr lang="en-US" sz="1200" kern="1200" dirty="0" smtClean="0">
                <a:solidFill>
                  <a:schemeClr val="tx1"/>
                </a:solidFill>
                <a:effectLst/>
                <a:latin typeface="+mn-lt"/>
                <a:ea typeface="+mn-ea"/>
                <a:cs typeface="+mn-cs"/>
              </a:rPr>
              <a:t>, N., et al. (2013). Perceived strength of evidence supporting practices to prevent health care-associated infection: Results from a national survey of infection prevention personnel. </a:t>
            </a:r>
            <a:r>
              <a:rPr lang="en-US" sz="1200" i="1" kern="1200" dirty="0" smtClean="0">
                <a:solidFill>
                  <a:schemeClr val="tx1"/>
                </a:solidFill>
                <a:effectLst/>
                <a:latin typeface="+mn-lt"/>
                <a:ea typeface="+mn-ea"/>
                <a:cs typeface="+mn-cs"/>
              </a:rPr>
              <a:t>American Journal of Infection Control, 41</a:t>
            </a:r>
            <a:r>
              <a:rPr lang="en-US" sz="1200" kern="1200" dirty="0" smtClean="0">
                <a:solidFill>
                  <a:schemeClr val="tx1"/>
                </a:solidFill>
                <a:effectLst/>
                <a:latin typeface="+mn-lt"/>
                <a:ea typeface="+mn-ea"/>
                <a:cs typeface="+mn-cs"/>
              </a:rPr>
              <a:t>, 100-106.</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10. Smith, P. W., Bennett, G., Bradley, S., </a:t>
            </a:r>
            <a:r>
              <a:rPr lang="en-US" sz="1200" kern="1200" dirty="0" err="1" smtClean="0">
                <a:solidFill>
                  <a:schemeClr val="tx1"/>
                </a:solidFill>
                <a:effectLst/>
                <a:latin typeface="+mn-lt"/>
                <a:ea typeface="+mn-ea"/>
                <a:cs typeface="+mn-cs"/>
              </a:rPr>
              <a:t>Drinka</a:t>
            </a:r>
            <a:r>
              <a:rPr lang="en-US" sz="1200" kern="1200" dirty="0" smtClean="0">
                <a:solidFill>
                  <a:schemeClr val="tx1"/>
                </a:solidFill>
                <a:effectLst/>
                <a:latin typeface="+mn-lt"/>
                <a:ea typeface="+mn-ea"/>
                <a:cs typeface="+mn-cs"/>
              </a:rPr>
              <a:t>, P., </a:t>
            </a:r>
            <a:r>
              <a:rPr lang="en-US" sz="1200" kern="1200" dirty="0" err="1" smtClean="0">
                <a:solidFill>
                  <a:schemeClr val="tx1"/>
                </a:solidFill>
                <a:effectLst/>
                <a:latin typeface="+mn-lt"/>
                <a:ea typeface="+mn-ea"/>
                <a:cs typeface="+mn-cs"/>
              </a:rPr>
              <a:t>Lautenbach</a:t>
            </a:r>
            <a:r>
              <a:rPr lang="en-US" sz="1200" kern="1200" dirty="0" smtClean="0">
                <a:solidFill>
                  <a:schemeClr val="tx1"/>
                </a:solidFill>
                <a:effectLst/>
                <a:latin typeface="+mn-lt"/>
                <a:ea typeface="+mn-ea"/>
                <a:cs typeface="+mn-cs"/>
              </a:rPr>
              <a:t>, E., Marx, J., et al. (2008). SHEA/APIC Guideline: Infection Prevention and Control in the Long-Term Care Facility. </a:t>
            </a:r>
            <a:r>
              <a:rPr lang="en-US" sz="1200" i="1" kern="1200" dirty="0" smtClean="0">
                <a:solidFill>
                  <a:schemeClr val="tx1"/>
                </a:solidFill>
                <a:effectLst/>
                <a:latin typeface="+mn-lt"/>
                <a:ea typeface="+mn-ea"/>
                <a:cs typeface="+mn-cs"/>
              </a:rPr>
              <a:t>Infection Control and Hospital Epidemiology, 29</a:t>
            </a:r>
            <a:r>
              <a:rPr lang="en-US" sz="1200" kern="1200" dirty="0" smtClean="0">
                <a:solidFill>
                  <a:schemeClr val="tx1"/>
                </a:solidFill>
                <a:effectLst/>
                <a:latin typeface="+mn-lt"/>
                <a:ea typeface="+mn-ea"/>
                <a:cs typeface="+mn-cs"/>
              </a:rPr>
              <a:t>(9), 785-814.</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11. The National Association of Directors of Nursing Administration in Long Term Care. (2016). Summary of the New CMS Requirements for Infection Prevention and Control in Long Term Care Settings. </a:t>
            </a:r>
            <a:r>
              <a:rPr lang="en-US" sz="1200" i="1" kern="1200" dirty="0" smtClean="0">
                <a:solidFill>
                  <a:schemeClr val="tx1"/>
                </a:solidFill>
                <a:effectLst/>
                <a:latin typeface="+mn-lt"/>
                <a:ea typeface="+mn-ea"/>
                <a:cs typeface="+mn-cs"/>
              </a:rPr>
              <a:t>The Director, 24</a:t>
            </a:r>
            <a:r>
              <a:rPr lang="en-US" sz="1200" kern="1200" dirty="0" smtClean="0">
                <a:solidFill>
                  <a:schemeClr val="tx1"/>
                </a:solidFill>
                <a:effectLst/>
                <a:latin typeface="+mn-lt"/>
                <a:ea typeface="+mn-ea"/>
                <a:cs typeface="+mn-cs"/>
              </a:rPr>
              <a:t>(3), </a:t>
            </a:r>
            <a:r>
              <a:rPr lang="en-US" sz="1200" kern="1200" smtClean="0">
                <a:solidFill>
                  <a:schemeClr val="tx1"/>
                </a:solidFill>
                <a:effectLst/>
                <a:latin typeface="+mn-lt"/>
                <a:ea typeface="+mn-ea"/>
                <a:cs typeface="+mn-cs"/>
              </a:rPr>
              <a:t>17-23.</a:t>
            </a:r>
            <a:endParaRPr lang="en-US" sz="1200" kern="1200" dirty="0" smtClean="0">
              <a:solidFill>
                <a:schemeClr val="tx1"/>
              </a:solidFill>
              <a:effectLst/>
              <a:latin typeface="+mn-lt"/>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180998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76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5333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201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596D369-CE14-473E-826B-D40846DCE08A}" type="datetimeFigureOut">
              <a:rPr lang="en-US"/>
              <a:pPr>
                <a:defRPr/>
              </a:pPr>
              <a:t>2/19/2020</a:t>
            </a:fld>
            <a:endParaRPr lang="en-US"/>
          </a:p>
        </p:txBody>
      </p:sp>
      <p:sp>
        <p:nvSpPr>
          <p:cNvPr id="8" name="Footer Placeholder 7"/>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3E26A68-DD49-4953-A441-40ED6632E4DD}" type="slidenum">
              <a:rPr lang="en-US"/>
              <a:pPr>
                <a:defRPr/>
              </a:pPr>
              <a:t>‹#›</a:t>
            </a:fld>
            <a:endParaRPr lang="en-US"/>
          </a:p>
        </p:txBody>
      </p:sp>
    </p:spTree>
    <p:extLst>
      <p:ext uri="{BB962C8B-B14F-4D97-AF65-F5344CB8AC3E}">
        <p14:creationId xmlns:p14="http://schemas.microsoft.com/office/powerpoint/2010/main" val="52794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E5D0B10-DA38-4F70-B9F1-A4217841750E}" type="datetimeFigureOut">
              <a:rPr lang="en-US"/>
              <a:pPr>
                <a:defRPr/>
              </a:pPr>
              <a:t>2/19/2020</a:t>
            </a:fld>
            <a:endParaRPr lang="en-US"/>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0AC50E3-3A72-48A2-B4AA-D40F612C8098}" type="slidenum">
              <a:rPr lang="en-US"/>
              <a:pPr>
                <a:defRPr/>
              </a:pPr>
              <a:t>‹#›</a:t>
            </a:fld>
            <a:endParaRPr lang="en-US"/>
          </a:p>
        </p:txBody>
      </p:sp>
    </p:spTree>
    <p:extLst>
      <p:ext uri="{BB962C8B-B14F-4D97-AF65-F5344CB8AC3E}">
        <p14:creationId xmlns:p14="http://schemas.microsoft.com/office/powerpoint/2010/main" val="1521205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995AF575-F20B-415E-9F9C-C56C7AD81A43}" type="datetimeFigureOut">
              <a:rPr lang="en-US"/>
              <a:pPr>
                <a:defRPr/>
              </a:pPr>
              <a:t>2/19/2020</a:t>
            </a:fld>
            <a:endParaRPr lang="en-US"/>
          </a:p>
        </p:txBody>
      </p:sp>
      <p:sp>
        <p:nvSpPr>
          <p:cNvPr id="3" name="Footer Placeholder 2"/>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6B8192B-1EFA-4AF3-A82A-074EFA87EA68}" type="slidenum">
              <a:rPr lang="en-US"/>
              <a:pPr>
                <a:defRPr/>
              </a:pPr>
              <a:t>‹#›</a:t>
            </a:fld>
            <a:endParaRPr lang="en-US"/>
          </a:p>
        </p:txBody>
      </p:sp>
    </p:spTree>
    <p:extLst>
      <p:ext uri="{BB962C8B-B14F-4D97-AF65-F5344CB8AC3E}">
        <p14:creationId xmlns:p14="http://schemas.microsoft.com/office/powerpoint/2010/main" val="1456834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5D64CC4A-79A3-4D61-BBCD-6393CFEACA2D}" type="datetimeFigureOut">
              <a:rPr lang="en-US"/>
              <a:pPr>
                <a:defRPr/>
              </a:pPr>
              <a:t>2/19/2020</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2E109906-A513-41E6-9236-D58C67BF2087}" type="slidenum">
              <a:rPr lang="en-US"/>
              <a:pPr>
                <a:defRPr/>
              </a:pPr>
              <a:t>‹#›</a:t>
            </a:fld>
            <a:endParaRPr lang="en-US"/>
          </a:p>
        </p:txBody>
      </p:sp>
    </p:spTree>
    <p:extLst>
      <p:ext uri="{BB962C8B-B14F-4D97-AF65-F5344CB8AC3E}">
        <p14:creationId xmlns:p14="http://schemas.microsoft.com/office/powerpoint/2010/main" val="3375181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79279F30-7D56-4C73-9D97-207F6A5166CE}" type="datetimeFigureOut">
              <a:rPr lang="en-US"/>
              <a:pPr>
                <a:defRPr/>
              </a:pPr>
              <a:t>2/19/2020</a:t>
            </a:fld>
            <a:endParaRPr lang="en-US"/>
          </a:p>
        </p:txBody>
      </p:sp>
      <p:sp>
        <p:nvSpPr>
          <p:cNvPr id="6" name="Footer Placeholder 5"/>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82E240B8-BB4F-4F6A-8CF4-69E42D722360}" type="slidenum">
              <a:rPr lang="en-US"/>
              <a:pPr>
                <a:defRPr/>
              </a:pPr>
              <a:t>‹#›</a:t>
            </a:fld>
            <a:endParaRPr lang="en-US"/>
          </a:p>
        </p:txBody>
      </p:sp>
    </p:spTree>
    <p:extLst>
      <p:ext uri="{BB962C8B-B14F-4D97-AF65-F5344CB8AC3E}">
        <p14:creationId xmlns:p14="http://schemas.microsoft.com/office/powerpoint/2010/main" val="717918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E1006CED-CFB7-4CC9-8D7A-0B8EE55C2E72}" type="datetimeFigureOut">
              <a:rPr lang="en-US"/>
              <a:pPr>
                <a:defRPr/>
              </a:pPr>
              <a:t>2/19/2020</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38AC9408-2D92-4FB7-978D-A4D95A132166}" type="slidenum">
              <a:rPr lang="en-US"/>
              <a:pPr>
                <a:defRPr/>
              </a:pPr>
              <a:t>‹#›</a:t>
            </a:fld>
            <a:endParaRPr lang="en-US"/>
          </a:p>
        </p:txBody>
      </p:sp>
    </p:spTree>
    <p:extLst>
      <p:ext uri="{BB962C8B-B14F-4D97-AF65-F5344CB8AC3E}">
        <p14:creationId xmlns:p14="http://schemas.microsoft.com/office/powerpoint/2010/main" val="41212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C7B8720F-D8E7-43D3-A2A0-AAC82EA92406}" type="datetimeFigureOut">
              <a:rPr lang="en-US"/>
              <a:pPr>
                <a:defRPr/>
              </a:pPr>
              <a:t>2/19/2020</a:t>
            </a:fld>
            <a:endParaRPr lang="en-US"/>
          </a:p>
        </p:txBody>
      </p:sp>
      <p:sp>
        <p:nvSpPr>
          <p:cNvPr id="5" name="Footer Placeholder 4"/>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a:prstGeom prst="rect">
            <a:avLst/>
          </a:prstGeom>
        </p:spPr>
        <p:txBody>
          <a:bodyPr/>
          <a:lstStyle>
            <a:lvl1pPr eaLnBrk="1" fontAlgn="auto" hangingPunct="1">
              <a:spcBef>
                <a:spcPts val="0"/>
              </a:spcBef>
              <a:spcAft>
                <a:spcPts val="0"/>
              </a:spcAft>
              <a:defRPr>
                <a:latin typeface="+mn-lt"/>
              </a:defRPr>
            </a:lvl1pPr>
          </a:lstStyle>
          <a:p>
            <a:pPr>
              <a:defRPr/>
            </a:pPr>
            <a:fld id="{01F956AD-7BBF-4812-B03F-C1B3A6707E10}" type="slidenum">
              <a:rPr lang="en-US"/>
              <a:pPr>
                <a:defRPr/>
              </a:pPr>
              <a:t>‹#›</a:t>
            </a:fld>
            <a:endParaRPr lang="en-US"/>
          </a:p>
        </p:txBody>
      </p:sp>
    </p:spTree>
    <p:extLst>
      <p:ext uri="{BB962C8B-B14F-4D97-AF65-F5344CB8AC3E}">
        <p14:creationId xmlns:p14="http://schemas.microsoft.com/office/powerpoint/2010/main" val="2625115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4930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6550"/>
            <a:ext cx="8229600"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378869"/>
            <a:ext cx="7772400" cy="1102519"/>
          </a:xfrm>
        </p:spPr>
        <p:txBody>
          <a:bodyPr/>
          <a:lstStyle/>
          <a:p>
            <a:r>
              <a:rPr lang="en-US" sz="3600" dirty="0" smtClean="0"/>
              <a:t>Preparing for Certification</a:t>
            </a:r>
            <a:endParaRPr lang="en-US" sz="3600" dirty="0"/>
          </a:p>
        </p:txBody>
      </p:sp>
      <p:sp>
        <p:nvSpPr>
          <p:cNvPr id="2" name="Subtitle 1"/>
          <p:cNvSpPr>
            <a:spLocks noGrp="1"/>
          </p:cNvSpPr>
          <p:nvPr>
            <p:ph type="subTitle" idx="1"/>
          </p:nvPr>
        </p:nvSpPr>
        <p:spPr>
          <a:xfrm>
            <a:off x="1371600" y="3486151"/>
            <a:ext cx="6400800" cy="1128712"/>
          </a:xfrm>
        </p:spPr>
        <p:txBody>
          <a:bodyPr/>
          <a:lstStyle/>
          <a:p>
            <a:r>
              <a:rPr lang="en-US" sz="2800" dirty="0" smtClean="0"/>
              <a:t>D. Kyle Willey, BS CIC</a:t>
            </a:r>
            <a:endParaRPr lang="en-US" sz="2800"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News! – New Certification Initiatives</a:t>
            </a:r>
            <a:endParaRPr lang="en-US" sz="4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462085"/>
            <a:ext cx="4781550" cy="309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950" y="1462088"/>
            <a:ext cx="4591050" cy="316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7064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smtClean="0"/>
              <a:t>Identification </a:t>
            </a:r>
            <a:r>
              <a:rPr lang="en-US" b="1" dirty="0"/>
              <a:t>of Infectious Disease Processes (22 items)</a:t>
            </a:r>
            <a:endParaRPr lang="en-US" dirty="0"/>
          </a:p>
          <a:p>
            <a:pPr lvl="1"/>
            <a:r>
              <a:rPr lang="en-US" sz="2400" dirty="0"/>
              <a:t>Interpret </a:t>
            </a:r>
            <a:r>
              <a:rPr lang="en-US" sz="2400" dirty="0" smtClean="0"/>
              <a:t>diagnostic </a:t>
            </a:r>
            <a:r>
              <a:rPr lang="en-US" sz="2400" dirty="0"/>
              <a:t>and laboratory reports</a:t>
            </a:r>
          </a:p>
          <a:p>
            <a:pPr lvl="1"/>
            <a:r>
              <a:rPr lang="en-US" sz="2400" dirty="0" smtClean="0"/>
              <a:t>Practices </a:t>
            </a:r>
            <a:r>
              <a:rPr lang="en-US" sz="2400" dirty="0"/>
              <a:t>for specimen collection</a:t>
            </a:r>
            <a:r>
              <a:rPr lang="en-US" sz="2400" dirty="0" smtClean="0"/>
              <a:t>, </a:t>
            </a:r>
            <a:r>
              <a:rPr lang="en-US" sz="2400" dirty="0"/>
              <a:t>handling, and storage</a:t>
            </a:r>
          </a:p>
          <a:p>
            <a:pPr lvl="1"/>
            <a:r>
              <a:rPr lang="en-US" sz="2400" dirty="0"/>
              <a:t>Correlate clinical </a:t>
            </a:r>
            <a:r>
              <a:rPr lang="en-US" sz="2400" dirty="0" smtClean="0"/>
              <a:t>s/s with </a:t>
            </a:r>
            <a:r>
              <a:rPr lang="en-US" sz="2400" dirty="0"/>
              <a:t>infectious disease </a:t>
            </a:r>
            <a:r>
              <a:rPr lang="en-US" sz="2400" dirty="0" smtClean="0"/>
              <a:t>processes</a:t>
            </a:r>
            <a:endParaRPr lang="en-US" sz="2400" dirty="0"/>
          </a:p>
          <a:p>
            <a:pPr lvl="1"/>
            <a:r>
              <a:rPr lang="en-US" sz="2400" dirty="0"/>
              <a:t>Differentiate </a:t>
            </a:r>
            <a:r>
              <a:rPr lang="en-US" sz="2400" dirty="0" smtClean="0"/>
              <a:t>colonization, infection, </a:t>
            </a:r>
            <a:r>
              <a:rPr lang="en-US" sz="2400" dirty="0"/>
              <a:t>and contamination</a:t>
            </a:r>
          </a:p>
          <a:p>
            <a:pPr lvl="1"/>
            <a:r>
              <a:rPr lang="en-US" sz="2400" dirty="0"/>
              <a:t>Differentiate </a:t>
            </a:r>
            <a:r>
              <a:rPr lang="en-US" sz="2400" dirty="0" smtClean="0"/>
              <a:t>prophylactic, empiric, </a:t>
            </a:r>
            <a:r>
              <a:rPr lang="en-US" sz="2400" dirty="0"/>
              <a:t>and therapeutic uses of </a:t>
            </a:r>
            <a:r>
              <a:rPr lang="en-US" sz="2400" dirty="0" smtClean="0"/>
              <a:t>antimicrobials</a:t>
            </a:r>
            <a:endParaRPr lang="en-US" sz="2400" dirty="0"/>
          </a:p>
        </p:txBody>
      </p:sp>
    </p:spTree>
    <p:extLst>
      <p:ext uri="{BB962C8B-B14F-4D97-AF65-F5344CB8AC3E}">
        <p14:creationId xmlns:p14="http://schemas.microsoft.com/office/powerpoint/2010/main" val="4184910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Surveillance and Epidemiologic Investigation (24 items</a:t>
            </a:r>
            <a:r>
              <a:rPr lang="en-US" b="1" dirty="0" smtClean="0"/>
              <a:t>)</a:t>
            </a:r>
            <a:endParaRPr lang="en-US" dirty="0" smtClean="0"/>
          </a:p>
          <a:p>
            <a:pPr lvl="1"/>
            <a:r>
              <a:rPr lang="en-US" sz="2400" dirty="0"/>
              <a:t>Design of Surveillance </a:t>
            </a:r>
            <a:r>
              <a:rPr lang="en-US" sz="2400" dirty="0" smtClean="0"/>
              <a:t>Systems</a:t>
            </a:r>
          </a:p>
          <a:p>
            <a:pPr lvl="1"/>
            <a:r>
              <a:rPr lang="en-US" sz="2400" dirty="0"/>
              <a:t>Collection and Compilation of Surveillance </a:t>
            </a:r>
            <a:r>
              <a:rPr lang="en-US" sz="2400" dirty="0" smtClean="0"/>
              <a:t>Data</a:t>
            </a:r>
          </a:p>
          <a:p>
            <a:pPr lvl="1"/>
            <a:r>
              <a:rPr lang="en-US" sz="2400" dirty="0"/>
              <a:t>Interpretation of Surveillance </a:t>
            </a:r>
            <a:r>
              <a:rPr lang="en-US" sz="2400" dirty="0" smtClean="0"/>
              <a:t>Data</a:t>
            </a:r>
          </a:p>
          <a:p>
            <a:pPr lvl="1"/>
            <a:r>
              <a:rPr lang="en-US" sz="2400" dirty="0"/>
              <a:t>Outbreak Investigation</a:t>
            </a:r>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Preventing/Controlling the Transmission of Infectious Agents (25 items</a:t>
            </a:r>
            <a:r>
              <a:rPr lang="en-US" b="1" dirty="0" smtClean="0"/>
              <a:t>)</a:t>
            </a:r>
            <a:endParaRPr lang="en-US" dirty="0"/>
          </a:p>
          <a:p>
            <a:pPr lvl="1"/>
            <a:r>
              <a:rPr lang="en-US" sz="2400" dirty="0"/>
              <a:t>Develop evidence-based/informed infection prevention and control policies and </a:t>
            </a:r>
            <a:r>
              <a:rPr lang="en-US" sz="2400" dirty="0" smtClean="0"/>
              <a:t>procedures</a:t>
            </a:r>
          </a:p>
          <a:p>
            <a:pPr lvl="1"/>
            <a:r>
              <a:rPr lang="en-US" sz="2400" dirty="0"/>
              <a:t>Collaborate with relevant groups and agencies in planning community/facility responses to biologic threats and </a:t>
            </a:r>
            <a:r>
              <a:rPr lang="en-US" sz="2400" dirty="0" smtClean="0"/>
              <a:t>disasters</a:t>
            </a:r>
          </a:p>
          <a:p>
            <a:pPr lvl="1"/>
            <a:r>
              <a:rPr lang="en-US" sz="2400" dirty="0"/>
              <a:t>Identify and implement infection prevention and control strategies</a:t>
            </a:r>
            <a:endParaRPr lang="en-US" sz="2400" dirty="0" smtClean="0"/>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Employee/Occupational Health (11 items</a:t>
            </a:r>
            <a:r>
              <a:rPr lang="en-US" b="1" dirty="0" smtClean="0"/>
              <a:t>)</a:t>
            </a:r>
            <a:endParaRPr lang="en-US" dirty="0"/>
          </a:p>
          <a:p>
            <a:pPr lvl="1"/>
            <a:r>
              <a:rPr lang="en-US" sz="2400" dirty="0" smtClean="0"/>
              <a:t>Develop </a:t>
            </a:r>
            <a:r>
              <a:rPr lang="en-US" sz="2400" dirty="0"/>
              <a:t>screening and immunization programs</a:t>
            </a:r>
          </a:p>
          <a:p>
            <a:pPr lvl="1"/>
            <a:r>
              <a:rPr lang="en-US" sz="2400" dirty="0"/>
              <a:t>Evaluate data and d</a:t>
            </a:r>
            <a:r>
              <a:rPr lang="en-US" sz="2400" dirty="0" smtClean="0"/>
              <a:t>evelop work </a:t>
            </a:r>
            <a:r>
              <a:rPr lang="en-US" sz="2400" dirty="0"/>
              <a:t>restriction recommendations related to communicable diseases and/or exposures</a:t>
            </a:r>
          </a:p>
          <a:p>
            <a:pPr lvl="1"/>
            <a:r>
              <a:rPr lang="en-US" sz="2400" dirty="0" smtClean="0"/>
              <a:t>Recognize </a:t>
            </a:r>
            <a:r>
              <a:rPr lang="en-US" sz="2400" dirty="0"/>
              <a:t>healthcare personnel who may represent a transmission risk to patients, coworkers, and communities</a:t>
            </a:r>
          </a:p>
          <a:p>
            <a:pPr lvl="1"/>
            <a:r>
              <a:rPr lang="en-US" sz="2400" dirty="0"/>
              <a:t>Assess risk of occupational exposure to infectious diseases (e.g., Mycobacterium tuberculosis, </a:t>
            </a:r>
            <a:r>
              <a:rPr lang="en-US" sz="2400" dirty="0" err="1"/>
              <a:t>bloodborne</a:t>
            </a:r>
            <a:r>
              <a:rPr lang="en-US" sz="2400" dirty="0"/>
              <a:t> pathogens)</a:t>
            </a:r>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Management and Communication (13 items</a:t>
            </a:r>
            <a:r>
              <a:rPr lang="en-US" b="1" dirty="0" smtClean="0"/>
              <a:t>)</a:t>
            </a:r>
            <a:endParaRPr lang="en-US" dirty="0"/>
          </a:p>
          <a:p>
            <a:pPr lvl="1"/>
            <a:r>
              <a:rPr lang="en-US" sz="2400" dirty="0" smtClean="0"/>
              <a:t>Infection Prevention program planning</a:t>
            </a:r>
            <a:endParaRPr lang="en-US" sz="2400" dirty="0"/>
          </a:p>
          <a:p>
            <a:pPr lvl="1"/>
            <a:r>
              <a:rPr lang="en-US" sz="2400" dirty="0"/>
              <a:t>Communication and Feedback </a:t>
            </a:r>
            <a:endParaRPr lang="en-US" sz="2400" dirty="0" smtClean="0"/>
          </a:p>
          <a:p>
            <a:pPr lvl="1"/>
            <a:r>
              <a:rPr lang="en-US" sz="2400" dirty="0"/>
              <a:t>Evaluate and facilitate compliance with accreditation standards/regulatory </a:t>
            </a:r>
            <a:r>
              <a:rPr lang="en-US" sz="2400" dirty="0" smtClean="0"/>
              <a:t>requirements</a:t>
            </a:r>
          </a:p>
          <a:p>
            <a:pPr lvl="1"/>
            <a:r>
              <a:rPr lang="en-US" sz="2400" dirty="0"/>
              <a:t>Quality Performance Improvement and Patient </a:t>
            </a:r>
            <a:r>
              <a:rPr lang="en-US" sz="2400" dirty="0" smtClean="0"/>
              <a:t>Safety</a:t>
            </a:r>
          </a:p>
        </p:txBody>
      </p:sp>
    </p:spTree>
    <p:extLst>
      <p:ext uri="{BB962C8B-B14F-4D97-AF65-F5344CB8AC3E}">
        <p14:creationId xmlns:p14="http://schemas.microsoft.com/office/powerpoint/2010/main" val="3761594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Education and Research (11 items</a:t>
            </a:r>
            <a:r>
              <a:rPr lang="en-US" b="1" dirty="0" smtClean="0"/>
              <a:t>)</a:t>
            </a:r>
            <a:endParaRPr lang="en-US" dirty="0"/>
          </a:p>
          <a:p>
            <a:pPr lvl="1"/>
            <a:r>
              <a:rPr lang="en-US" sz="2400" dirty="0" smtClean="0"/>
              <a:t>Education</a:t>
            </a:r>
          </a:p>
          <a:p>
            <a:pPr lvl="2"/>
            <a:r>
              <a:rPr lang="en-US" sz="2000" dirty="0"/>
              <a:t>Assess needs, develop goals and measurable </a:t>
            </a:r>
            <a:r>
              <a:rPr lang="en-US" sz="2000" dirty="0" smtClean="0"/>
              <a:t>objectives</a:t>
            </a:r>
          </a:p>
          <a:p>
            <a:pPr lvl="2"/>
            <a:r>
              <a:rPr lang="en-US" sz="2000" dirty="0"/>
              <a:t>Prepare, present, or coordinate educational content that is appropriate for the </a:t>
            </a:r>
            <a:r>
              <a:rPr lang="en-US" sz="2000" dirty="0" smtClean="0"/>
              <a:t>audience</a:t>
            </a:r>
          </a:p>
          <a:p>
            <a:pPr lvl="1"/>
            <a:r>
              <a:rPr lang="en-US" sz="2400" dirty="0"/>
              <a:t>Research </a:t>
            </a:r>
            <a:endParaRPr lang="en-US" sz="2400" dirty="0" smtClean="0"/>
          </a:p>
          <a:p>
            <a:pPr lvl="2"/>
            <a:r>
              <a:rPr lang="en-US" sz="2000" dirty="0"/>
              <a:t>Conduct a literature review</a:t>
            </a:r>
          </a:p>
          <a:p>
            <a:pPr lvl="2"/>
            <a:r>
              <a:rPr lang="en-US" sz="2000" dirty="0"/>
              <a:t>Critically appraise the literature</a:t>
            </a:r>
          </a:p>
          <a:p>
            <a:pPr lvl="2"/>
            <a:r>
              <a:rPr lang="en-US" sz="2000" dirty="0"/>
              <a:t>Facilitate incorporation of applicable research findings into </a:t>
            </a:r>
            <a:r>
              <a:rPr lang="en-US" sz="2000" dirty="0" smtClean="0"/>
              <a:t>practice</a:t>
            </a:r>
            <a:endParaRPr lang="en-US" sz="2000" dirty="0"/>
          </a:p>
        </p:txBody>
      </p:sp>
    </p:spTree>
    <p:extLst>
      <p:ext uri="{BB962C8B-B14F-4D97-AF65-F5344CB8AC3E}">
        <p14:creationId xmlns:p14="http://schemas.microsoft.com/office/powerpoint/2010/main" val="3761594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Environment of Care (14 items</a:t>
            </a:r>
            <a:r>
              <a:rPr lang="en-US" b="1" dirty="0" smtClean="0"/>
              <a:t>)</a:t>
            </a:r>
            <a:endParaRPr lang="en-US" dirty="0"/>
          </a:p>
          <a:p>
            <a:pPr lvl="1"/>
            <a:r>
              <a:rPr lang="en-US" sz="2400" dirty="0" smtClean="0"/>
              <a:t>Elements </a:t>
            </a:r>
            <a:r>
              <a:rPr lang="en-US" sz="2400" dirty="0"/>
              <a:t>important for a safe care environment </a:t>
            </a:r>
            <a:endParaRPr lang="en-US" sz="2400" dirty="0" smtClean="0"/>
          </a:p>
          <a:p>
            <a:pPr lvl="1"/>
            <a:r>
              <a:rPr lang="en-US" sz="2400" dirty="0" smtClean="0"/>
              <a:t>Assess </a:t>
            </a:r>
            <a:r>
              <a:rPr lang="en-US" sz="2400" dirty="0"/>
              <a:t>infection risks of design, construction, and </a:t>
            </a:r>
            <a:r>
              <a:rPr lang="en-US" sz="2400" dirty="0" smtClean="0"/>
              <a:t>renovation</a:t>
            </a:r>
            <a:endParaRPr lang="en-US" sz="2400" dirty="0"/>
          </a:p>
          <a:p>
            <a:pPr lvl="1"/>
            <a:r>
              <a:rPr lang="en-US" sz="2400" dirty="0" smtClean="0"/>
              <a:t>Evaluation </a:t>
            </a:r>
            <a:r>
              <a:rPr lang="en-US" sz="2400" dirty="0"/>
              <a:t>and monitoring of environmental cleaning and disinfection </a:t>
            </a:r>
            <a:endParaRPr lang="en-US" sz="2400" dirty="0" smtClean="0"/>
          </a:p>
          <a:p>
            <a:pPr lvl="1"/>
            <a:r>
              <a:rPr lang="en-US" sz="2400" dirty="0" smtClean="0"/>
              <a:t>Selection </a:t>
            </a:r>
            <a:r>
              <a:rPr lang="en-US" sz="2400" dirty="0"/>
              <a:t>and </a:t>
            </a:r>
            <a:r>
              <a:rPr lang="en-US" sz="2400" dirty="0" smtClean="0"/>
              <a:t>evaluation of </a:t>
            </a:r>
            <a:r>
              <a:rPr lang="en-US" sz="2400" dirty="0"/>
              <a:t>environmental disinfectant products</a:t>
            </a:r>
            <a:endParaRPr lang="en-US" sz="2400" dirty="0" smtClean="0"/>
          </a:p>
        </p:txBody>
      </p:sp>
    </p:spTree>
    <p:extLst>
      <p:ext uri="{BB962C8B-B14F-4D97-AF65-F5344CB8AC3E}">
        <p14:creationId xmlns:p14="http://schemas.microsoft.com/office/powerpoint/2010/main" val="219039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125"/>
          </a:xfrm>
        </p:spPr>
        <p:txBody>
          <a:bodyPr/>
          <a:lstStyle/>
          <a:p>
            <a:r>
              <a:rPr lang="en-US" sz="4000" dirty="0" smtClean="0">
                <a:solidFill>
                  <a:schemeClr val="bg1"/>
                </a:solidFill>
              </a:rPr>
              <a:t>What is on the Exam?</a:t>
            </a:r>
            <a:endParaRPr lang="en-US" sz="4000" dirty="0">
              <a:solidFill>
                <a:schemeClr val="bg1"/>
              </a:solidFill>
            </a:endParaRPr>
          </a:p>
        </p:txBody>
      </p:sp>
      <p:sp>
        <p:nvSpPr>
          <p:cNvPr id="3" name="Content Placeholder 2"/>
          <p:cNvSpPr>
            <a:spLocks noGrp="1"/>
          </p:cNvSpPr>
          <p:nvPr>
            <p:ph idx="1"/>
          </p:nvPr>
        </p:nvSpPr>
        <p:spPr>
          <a:xfrm>
            <a:off x="457200" y="619126"/>
            <a:ext cx="8229600" cy="3975100"/>
          </a:xfrm>
        </p:spPr>
        <p:txBody>
          <a:bodyPr/>
          <a:lstStyle/>
          <a:p>
            <a:r>
              <a:rPr lang="en-US" b="1" dirty="0"/>
              <a:t>Cleaning, Sterilization, Disinfection, Asepsis (15 items)</a:t>
            </a:r>
          </a:p>
          <a:p>
            <a:pPr lvl="1"/>
            <a:r>
              <a:rPr lang="en-US" sz="2400" dirty="0"/>
              <a:t>Identify and evaluate appropriate cleaning, sterilization and disinfection practices</a:t>
            </a:r>
          </a:p>
          <a:p>
            <a:pPr lvl="1"/>
            <a:r>
              <a:rPr lang="en-US" sz="2400" dirty="0"/>
              <a:t>Collaborate with others to assess products under evaluation for their ability to be reprocessed</a:t>
            </a:r>
          </a:p>
          <a:p>
            <a:pPr lvl="1"/>
            <a:r>
              <a:rPr lang="en-US" sz="2400" dirty="0"/>
              <a:t>Identify and evaluate critical steps of cleaning, high level disinfection, and </a:t>
            </a:r>
            <a:r>
              <a:rPr lang="en-US" sz="2400" dirty="0" smtClean="0"/>
              <a:t>sterilization</a:t>
            </a:r>
          </a:p>
        </p:txBody>
      </p:sp>
    </p:spTree>
    <p:extLst>
      <p:ext uri="{BB962C8B-B14F-4D97-AF65-F5344CB8AC3E}">
        <p14:creationId xmlns:p14="http://schemas.microsoft.com/office/powerpoint/2010/main" val="219039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2064237"/>
          </a:xfrm>
          <a:solidFill>
            <a:srgbClr val="92D050"/>
          </a:solidFill>
        </p:spPr>
        <p:txBody>
          <a:bodyPr>
            <a:noAutofit/>
          </a:bodyPr>
          <a:lstStyle/>
          <a:p>
            <a:pPr marL="457200" indent="-457200" algn="l"/>
            <a:r>
              <a:rPr lang="en-US" sz="2000" b="1" dirty="0" smtClean="0"/>
              <a:t>1. 	</a:t>
            </a:r>
            <a:r>
              <a:rPr lang="en-US" sz="2000" b="1" dirty="0"/>
              <a:t>A hospital is participating in a methicillin-resistant Staphylococcus aureus (MRSA) surveillance initiative, collecting nares cultures on patient admission. Patients transferred from a particular extended-care facility (ECF) have been identified with significantly higher MRSA colonization rates. Which of the following should the infection </a:t>
            </a:r>
            <a:r>
              <a:rPr lang="en-US" sz="2000" b="1" dirty="0" err="1"/>
              <a:t>preventionist</a:t>
            </a:r>
            <a:r>
              <a:rPr lang="en-US" sz="2000" b="1" dirty="0"/>
              <a:t> (IP) initially recommend?</a:t>
            </a:r>
          </a:p>
        </p:txBody>
      </p:sp>
      <p:sp>
        <p:nvSpPr>
          <p:cNvPr id="5" name="Content Placeholder 4"/>
          <p:cNvSpPr>
            <a:spLocks noGrp="1"/>
          </p:cNvSpPr>
          <p:nvPr>
            <p:ph idx="1"/>
          </p:nvPr>
        </p:nvSpPr>
        <p:spPr>
          <a:xfrm>
            <a:off x="457200" y="2813537"/>
            <a:ext cx="5915025" cy="1780687"/>
          </a:xfrm>
        </p:spPr>
        <p:txBody>
          <a:bodyPr>
            <a:noAutofit/>
          </a:bodyPr>
          <a:lstStyle/>
          <a:p>
            <a:pPr marL="514350" indent="-514350">
              <a:buFont typeface="+mj-lt"/>
              <a:buAutoNum type="alphaUcPeriod"/>
            </a:pPr>
            <a:r>
              <a:rPr lang="en-US" sz="2000" dirty="0" smtClean="0"/>
              <a:t>Contact </a:t>
            </a:r>
            <a:r>
              <a:rPr lang="en-US" sz="2000" dirty="0"/>
              <a:t>precautions for patients admitted from the ECF</a:t>
            </a:r>
          </a:p>
          <a:p>
            <a:pPr marL="514350" indent="-514350">
              <a:buFont typeface="+mj-lt"/>
              <a:buAutoNum type="alphaUcPeriod"/>
            </a:pPr>
            <a:r>
              <a:rPr lang="en-US" sz="2000" dirty="0" smtClean="0"/>
              <a:t>Notification </a:t>
            </a:r>
            <a:r>
              <a:rPr lang="en-US" sz="2000" dirty="0"/>
              <a:t>to other area hospitals</a:t>
            </a:r>
          </a:p>
          <a:p>
            <a:pPr marL="514350" indent="-514350">
              <a:buFont typeface="+mj-lt"/>
              <a:buAutoNum type="alphaUcPeriod"/>
            </a:pPr>
            <a:r>
              <a:rPr lang="en-US" sz="2000" dirty="0" smtClean="0"/>
              <a:t>Surveillance </a:t>
            </a:r>
            <a:r>
              <a:rPr lang="en-US" sz="2000" dirty="0"/>
              <a:t>culturing without intervention</a:t>
            </a:r>
          </a:p>
          <a:p>
            <a:pPr marL="514350" indent="-514350">
              <a:buFont typeface="+mj-lt"/>
              <a:buAutoNum type="alphaUcPeriod"/>
            </a:pPr>
            <a:r>
              <a:rPr lang="en-US" sz="2000" dirty="0" smtClean="0"/>
              <a:t>Communication </a:t>
            </a:r>
            <a:r>
              <a:rPr lang="en-US" sz="2000" dirty="0"/>
              <a:t>with the ECF regarding findings</a:t>
            </a:r>
          </a:p>
        </p:txBody>
      </p:sp>
      <p:sp>
        <p:nvSpPr>
          <p:cNvPr id="2" name="TextBox 1"/>
          <p:cNvSpPr txBox="1"/>
          <p:nvPr/>
        </p:nvSpPr>
        <p:spPr>
          <a:xfrm>
            <a:off x="6038849" y="2820131"/>
            <a:ext cx="302895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 couple good choices. Any bad ones?</a:t>
            </a:r>
          </a:p>
          <a:p>
            <a:pPr marL="342900" indent="-342900">
              <a:buAutoNum type="arabicPeriod"/>
            </a:pPr>
            <a:r>
              <a:rPr lang="en-US" dirty="0" smtClean="0"/>
              <a:t>What CDC/State says, not what you might actually do.</a:t>
            </a:r>
            <a:endParaRPr lang="en-US" dirty="0"/>
          </a:p>
        </p:txBody>
      </p:sp>
      <p:sp>
        <p:nvSpPr>
          <p:cNvPr id="3" name="Oval 2"/>
          <p:cNvSpPr/>
          <p:nvPr/>
        </p:nvSpPr>
        <p:spPr>
          <a:xfrm>
            <a:off x="288347" y="4172391"/>
            <a:ext cx="5919355" cy="48468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heel(1)">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628775"/>
          </a:xfrm>
          <a:solidFill>
            <a:srgbClr val="92D050"/>
          </a:solidFill>
        </p:spPr>
        <p:txBody>
          <a:bodyPr>
            <a:normAutofit/>
          </a:bodyPr>
          <a:lstStyle/>
          <a:p>
            <a:pPr marL="457200" indent="-457200" algn="l"/>
            <a:r>
              <a:rPr lang="en-US" sz="2400" b="1" dirty="0" smtClean="0"/>
              <a:t>2.</a:t>
            </a:r>
            <a:r>
              <a:rPr lang="en-US" sz="2400" b="1" dirty="0"/>
              <a:t>	An infection </a:t>
            </a:r>
            <a:r>
              <a:rPr lang="en-US" sz="2400" b="1" dirty="0" err="1"/>
              <a:t>preventionist</a:t>
            </a:r>
            <a:r>
              <a:rPr lang="en-US" sz="2400" b="1" dirty="0"/>
              <a:t> (IP) wants to implement targeted surveillance at a facility and is meeting resistance. The IP may do all of the following EXCEPT</a:t>
            </a:r>
          </a:p>
        </p:txBody>
      </p:sp>
      <p:sp>
        <p:nvSpPr>
          <p:cNvPr id="5" name="Content Placeholder 4"/>
          <p:cNvSpPr>
            <a:spLocks noGrp="1"/>
          </p:cNvSpPr>
          <p:nvPr>
            <p:ph idx="1"/>
          </p:nvPr>
        </p:nvSpPr>
        <p:spPr>
          <a:xfrm>
            <a:off x="457201" y="2378075"/>
            <a:ext cx="6172200" cy="2216150"/>
          </a:xfrm>
        </p:spPr>
        <p:txBody>
          <a:bodyPr>
            <a:noAutofit/>
          </a:bodyPr>
          <a:lstStyle/>
          <a:p>
            <a:pPr marL="514350" indent="-514350">
              <a:buFont typeface="+mj-lt"/>
              <a:buAutoNum type="alphaUcPeriod"/>
            </a:pPr>
            <a:r>
              <a:rPr lang="en-US" sz="2000" dirty="0" smtClean="0"/>
              <a:t>document </a:t>
            </a:r>
            <a:r>
              <a:rPr lang="en-US" sz="2000" dirty="0"/>
              <a:t>the benefits of this surveillance</a:t>
            </a:r>
          </a:p>
          <a:p>
            <a:pPr marL="514350" indent="-514350">
              <a:buFont typeface="+mj-lt"/>
              <a:buAutoNum type="alphaUcPeriod"/>
            </a:pPr>
            <a:r>
              <a:rPr lang="en-US" sz="2000" dirty="0" smtClean="0"/>
              <a:t>include </a:t>
            </a:r>
            <a:r>
              <a:rPr lang="en-US" sz="2000" dirty="0"/>
              <a:t>input from others who will use the surveillance data</a:t>
            </a:r>
          </a:p>
          <a:p>
            <a:pPr marL="514350" indent="-514350">
              <a:buFont typeface="+mj-lt"/>
              <a:buAutoNum type="alphaUcPeriod"/>
            </a:pPr>
            <a:r>
              <a:rPr lang="en-US" sz="2000" dirty="0" smtClean="0"/>
              <a:t>explain </a:t>
            </a:r>
            <a:r>
              <a:rPr lang="en-US" sz="2000" dirty="0"/>
              <a:t>that regulatory agencies require targeted surveillance</a:t>
            </a:r>
          </a:p>
          <a:p>
            <a:pPr marL="514350" indent="-514350">
              <a:buFont typeface="+mj-lt"/>
              <a:buAutoNum type="alphaUcPeriod"/>
            </a:pPr>
            <a:r>
              <a:rPr lang="en-US" sz="2000" dirty="0" smtClean="0"/>
              <a:t>contact </a:t>
            </a:r>
            <a:r>
              <a:rPr lang="en-US" sz="2000" dirty="0"/>
              <a:t>other hospitals for community and national surveillance standards</a:t>
            </a:r>
          </a:p>
        </p:txBody>
      </p:sp>
      <p:sp>
        <p:nvSpPr>
          <p:cNvPr id="6" name="TextBox 5"/>
          <p:cNvSpPr txBox="1"/>
          <p:nvPr/>
        </p:nvSpPr>
        <p:spPr>
          <a:xfrm>
            <a:off x="6553200" y="2378074"/>
            <a:ext cx="2590800"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is the least effective option from an Adult Learner standpoint?</a:t>
            </a:r>
            <a:endParaRPr lang="en-US" dirty="0"/>
          </a:p>
        </p:txBody>
      </p:sp>
      <p:sp>
        <p:nvSpPr>
          <p:cNvPr id="7" name="Oval 6"/>
          <p:cNvSpPr/>
          <p:nvPr/>
        </p:nvSpPr>
        <p:spPr>
          <a:xfrm>
            <a:off x="203200" y="3411563"/>
            <a:ext cx="6349999" cy="725459"/>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39902318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1"/>
            <a:ext cx="8229600" cy="1746250"/>
          </a:xfrm>
          <a:solidFill>
            <a:srgbClr val="92D050"/>
          </a:solidFill>
        </p:spPr>
        <p:txBody>
          <a:bodyPr>
            <a:normAutofit/>
          </a:bodyPr>
          <a:lstStyle/>
          <a:p>
            <a:pPr marL="457200" indent="-457200" algn="l"/>
            <a:r>
              <a:rPr lang="en-US" sz="2400" b="1" dirty="0" smtClean="0"/>
              <a:t>3a.	</a:t>
            </a:r>
            <a:r>
              <a:rPr lang="en-US" sz="2400" b="1" dirty="0"/>
              <a:t>When a point source outbreak is suspected, which of the following anatomical sites should be cultured when searching for </a:t>
            </a:r>
            <a:r>
              <a:rPr lang="en-US" sz="2400" b="1" i="1" dirty="0"/>
              <a:t>Staphylococcus aureus </a:t>
            </a:r>
            <a:r>
              <a:rPr lang="en-US" sz="2400" b="1" dirty="0"/>
              <a:t>carriers</a:t>
            </a:r>
            <a:r>
              <a:rPr lang="en-US" sz="2400" b="1" dirty="0" smtClean="0"/>
              <a:t>?</a:t>
            </a:r>
            <a:endParaRPr lang="en-US" sz="2400" b="1" dirty="0"/>
          </a:p>
        </p:txBody>
      </p:sp>
      <p:sp>
        <p:nvSpPr>
          <p:cNvPr id="5" name="Content Placeholder 4"/>
          <p:cNvSpPr>
            <a:spLocks noGrp="1"/>
          </p:cNvSpPr>
          <p:nvPr>
            <p:ph idx="1"/>
          </p:nvPr>
        </p:nvSpPr>
        <p:spPr>
          <a:xfrm>
            <a:off x="457201" y="2495550"/>
            <a:ext cx="6172200" cy="2381249"/>
          </a:xfrm>
        </p:spPr>
        <p:txBody>
          <a:bodyPr>
            <a:normAutofit/>
          </a:bodyPr>
          <a:lstStyle/>
          <a:p>
            <a:pPr marL="514350" indent="-514350">
              <a:buFont typeface="+mj-lt"/>
              <a:buAutoNum type="alphaUcPeriod"/>
            </a:pPr>
            <a:r>
              <a:rPr lang="en-US" dirty="0" smtClean="0"/>
              <a:t>Nose</a:t>
            </a:r>
            <a:endParaRPr lang="en-US" dirty="0"/>
          </a:p>
          <a:p>
            <a:pPr marL="514350" indent="-514350">
              <a:buFont typeface="+mj-lt"/>
              <a:buAutoNum type="alphaUcPeriod"/>
            </a:pPr>
            <a:r>
              <a:rPr lang="en-US" dirty="0" smtClean="0"/>
              <a:t>Hands</a:t>
            </a:r>
            <a:endParaRPr lang="en-US" dirty="0"/>
          </a:p>
          <a:p>
            <a:pPr marL="514350" indent="-514350">
              <a:buFont typeface="+mj-lt"/>
              <a:buAutoNum type="alphaUcPeriod"/>
            </a:pPr>
            <a:r>
              <a:rPr lang="en-US" dirty="0" smtClean="0"/>
              <a:t>Throat</a:t>
            </a:r>
            <a:endParaRPr lang="en-US" dirty="0"/>
          </a:p>
          <a:p>
            <a:pPr marL="514350" indent="-514350">
              <a:buFont typeface="+mj-lt"/>
              <a:buAutoNum type="alphaUcPeriod"/>
            </a:pPr>
            <a:r>
              <a:rPr lang="en-US" dirty="0" smtClean="0"/>
              <a:t>Rectum</a:t>
            </a:r>
            <a:endParaRPr lang="en-US" dirty="0"/>
          </a:p>
        </p:txBody>
      </p:sp>
      <p:sp>
        <p:nvSpPr>
          <p:cNvPr id="6" name="TextBox 5"/>
          <p:cNvSpPr txBox="1"/>
          <p:nvPr/>
        </p:nvSpPr>
        <p:spPr>
          <a:xfrm>
            <a:off x="6553200" y="2495550"/>
            <a:ext cx="2590800" cy="830997"/>
          </a:xfrm>
          <a:prstGeom prst="rect">
            <a:avLst/>
          </a:prstGeom>
          <a:noFill/>
        </p:spPr>
        <p:txBody>
          <a:bodyPr wrap="square" rtlCol="0">
            <a:spAutoFit/>
          </a:bodyPr>
          <a:lstStyle/>
          <a:p>
            <a:r>
              <a:rPr lang="en-US" sz="1600" dirty="0" smtClean="0"/>
              <a:t>Discussion:</a:t>
            </a:r>
          </a:p>
          <a:p>
            <a:pPr marL="342900" indent="-342900">
              <a:buAutoNum type="arabicPeriod"/>
            </a:pPr>
            <a:r>
              <a:rPr lang="en-US" sz="1600" dirty="0"/>
              <a:t>Where does this organism colonize?</a:t>
            </a:r>
          </a:p>
        </p:txBody>
      </p:sp>
      <p:sp>
        <p:nvSpPr>
          <p:cNvPr id="7" name="Oval 6"/>
          <p:cNvSpPr/>
          <p:nvPr/>
        </p:nvSpPr>
        <p:spPr>
          <a:xfrm>
            <a:off x="1" y="2495549"/>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105181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1"/>
            <a:ext cx="8229600" cy="1746250"/>
          </a:xfrm>
          <a:solidFill>
            <a:srgbClr val="92D050"/>
          </a:solidFill>
        </p:spPr>
        <p:txBody>
          <a:bodyPr>
            <a:normAutofit/>
          </a:bodyPr>
          <a:lstStyle/>
          <a:p>
            <a:pPr marL="457200" indent="-457200" algn="l"/>
            <a:r>
              <a:rPr lang="en-US" sz="2400" b="1" dirty="0" smtClean="0"/>
              <a:t>3b.	</a:t>
            </a:r>
            <a:r>
              <a:rPr lang="en-US" sz="2400" b="1" dirty="0"/>
              <a:t>When a point source outbreak is suspected, which of the following anatomical sites should be cultured when searching for </a:t>
            </a:r>
            <a:r>
              <a:rPr lang="en-US" sz="2400" b="1" i="1" dirty="0" smtClean="0"/>
              <a:t>VRE </a:t>
            </a:r>
            <a:r>
              <a:rPr lang="en-US" sz="2400" b="1" dirty="0" smtClean="0"/>
              <a:t>carriers?</a:t>
            </a:r>
            <a:endParaRPr lang="en-US" sz="2400" b="1" dirty="0"/>
          </a:p>
        </p:txBody>
      </p:sp>
      <p:sp>
        <p:nvSpPr>
          <p:cNvPr id="5" name="Content Placeholder 4"/>
          <p:cNvSpPr>
            <a:spLocks noGrp="1"/>
          </p:cNvSpPr>
          <p:nvPr>
            <p:ph idx="1"/>
          </p:nvPr>
        </p:nvSpPr>
        <p:spPr>
          <a:xfrm>
            <a:off x="457201" y="2495550"/>
            <a:ext cx="6172200" cy="2381249"/>
          </a:xfrm>
        </p:spPr>
        <p:txBody>
          <a:bodyPr>
            <a:normAutofit/>
          </a:bodyPr>
          <a:lstStyle/>
          <a:p>
            <a:pPr marL="514350" indent="-514350">
              <a:buFont typeface="+mj-lt"/>
              <a:buAutoNum type="alphaUcPeriod"/>
            </a:pPr>
            <a:r>
              <a:rPr lang="en-US" dirty="0" smtClean="0"/>
              <a:t>Nose</a:t>
            </a:r>
            <a:endParaRPr lang="en-US" dirty="0"/>
          </a:p>
          <a:p>
            <a:pPr marL="514350" indent="-514350">
              <a:buFont typeface="+mj-lt"/>
              <a:buAutoNum type="alphaUcPeriod"/>
            </a:pPr>
            <a:r>
              <a:rPr lang="en-US" dirty="0" smtClean="0"/>
              <a:t>Hands</a:t>
            </a:r>
            <a:endParaRPr lang="en-US" dirty="0"/>
          </a:p>
          <a:p>
            <a:pPr marL="514350" indent="-514350">
              <a:buFont typeface="+mj-lt"/>
              <a:buAutoNum type="alphaUcPeriod"/>
            </a:pPr>
            <a:r>
              <a:rPr lang="en-US" dirty="0" smtClean="0"/>
              <a:t>Throat</a:t>
            </a:r>
            <a:endParaRPr lang="en-US" dirty="0"/>
          </a:p>
          <a:p>
            <a:pPr marL="514350" indent="-514350">
              <a:buFont typeface="+mj-lt"/>
              <a:buAutoNum type="alphaUcPeriod"/>
            </a:pPr>
            <a:r>
              <a:rPr lang="en-US" dirty="0" smtClean="0"/>
              <a:t>Rectum</a:t>
            </a:r>
            <a:endParaRPr lang="en-US" dirty="0"/>
          </a:p>
        </p:txBody>
      </p:sp>
      <p:sp>
        <p:nvSpPr>
          <p:cNvPr id="6" name="TextBox 5"/>
          <p:cNvSpPr txBox="1"/>
          <p:nvPr/>
        </p:nvSpPr>
        <p:spPr>
          <a:xfrm>
            <a:off x="6553200" y="2495550"/>
            <a:ext cx="2590800" cy="830997"/>
          </a:xfrm>
          <a:prstGeom prst="rect">
            <a:avLst/>
          </a:prstGeom>
          <a:noFill/>
        </p:spPr>
        <p:txBody>
          <a:bodyPr wrap="square" rtlCol="0">
            <a:spAutoFit/>
          </a:bodyPr>
          <a:lstStyle/>
          <a:p>
            <a:r>
              <a:rPr lang="en-US" sz="1600" dirty="0" smtClean="0"/>
              <a:t>Discussion:</a:t>
            </a:r>
          </a:p>
          <a:p>
            <a:pPr marL="342900" indent="-342900">
              <a:buAutoNum type="arabicPeriod"/>
            </a:pPr>
            <a:r>
              <a:rPr lang="en-US" sz="1600" dirty="0" smtClean="0"/>
              <a:t>Where does this organism colonize?</a:t>
            </a:r>
            <a:endParaRPr lang="en-US" sz="1600" dirty="0"/>
          </a:p>
        </p:txBody>
      </p:sp>
      <p:sp>
        <p:nvSpPr>
          <p:cNvPr id="7" name="Oval 6"/>
          <p:cNvSpPr/>
          <p:nvPr/>
        </p:nvSpPr>
        <p:spPr>
          <a:xfrm>
            <a:off x="93519" y="4286248"/>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129470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1"/>
            <a:ext cx="8229600" cy="1746250"/>
          </a:xfrm>
          <a:solidFill>
            <a:srgbClr val="92D050"/>
          </a:solidFill>
        </p:spPr>
        <p:txBody>
          <a:bodyPr>
            <a:normAutofit/>
          </a:bodyPr>
          <a:lstStyle/>
          <a:p>
            <a:pPr marL="457200" indent="-457200" algn="l"/>
            <a:r>
              <a:rPr lang="en-US" sz="2400" b="1" dirty="0" smtClean="0"/>
              <a:t>3c.	</a:t>
            </a:r>
            <a:r>
              <a:rPr lang="en-US" sz="2400" b="1" dirty="0"/>
              <a:t>When a point source outbreak is suspected, which of the following anatomical sites should be cultured when searching for </a:t>
            </a:r>
            <a:r>
              <a:rPr lang="en-US" sz="2400" b="1" i="1" dirty="0" smtClean="0"/>
              <a:t>Candida auris </a:t>
            </a:r>
            <a:r>
              <a:rPr lang="en-US" sz="2400" b="1" dirty="0" smtClean="0"/>
              <a:t>carriers?</a:t>
            </a:r>
            <a:endParaRPr lang="en-US" sz="2400" b="1" dirty="0"/>
          </a:p>
        </p:txBody>
      </p:sp>
      <p:sp>
        <p:nvSpPr>
          <p:cNvPr id="5" name="Content Placeholder 4"/>
          <p:cNvSpPr>
            <a:spLocks noGrp="1"/>
          </p:cNvSpPr>
          <p:nvPr>
            <p:ph idx="1"/>
          </p:nvPr>
        </p:nvSpPr>
        <p:spPr>
          <a:xfrm>
            <a:off x="457201" y="2495550"/>
            <a:ext cx="6172200" cy="2381249"/>
          </a:xfrm>
        </p:spPr>
        <p:txBody>
          <a:bodyPr>
            <a:normAutofit/>
          </a:bodyPr>
          <a:lstStyle/>
          <a:p>
            <a:pPr marL="514350" indent="-514350">
              <a:buFont typeface="+mj-lt"/>
              <a:buAutoNum type="alphaUcPeriod"/>
            </a:pPr>
            <a:r>
              <a:rPr lang="en-US" dirty="0" smtClean="0"/>
              <a:t>Nose</a:t>
            </a:r>
            <a:endParaRPr lang="en-US" dirty="0"/>
          </a:p>
          <a:p>
            <a:pPr marL="514350" indent="-514350">
              <a:buFont typeface="+mj-lt"/>
              <a:buAutoNum type="alphaUcPeriod"/>
            </a:pPr>
            <a:r>
              <a:rPr lang="en-US" dirty="0" smtClean="0"/>
              <a:t>Axilla</a:t>
            </a:r>
            <a:endParaRPr lang="en-US" dirty="0"/>
          </a:p>
          <a:p>
            <a:pPr marL="514350" indent="-514350">
              <a:buFont typeface="+mj-lt"/>
              <a:buAutoNum type="alphaUcPeriod"/>
            </a:pPr>
            <a:r>
              <a:rPr lang="en-US" dirty="0" smtClean="0"/>
              <a:t>Throat</a:t>
            </a:r>
            <a:endParaRPr lang="en-US" dirty="0"/>
          </a:p>
          <a:p>
            <a:pPr marL="514350" indent="-514350">
              <a:buFont typeface="+mj-lt"/>
              <a:buAutoNum type="alphaUcPeriod"/>
            </a:pPr>
            <a:r>
              <a:rPr lang="en-US" dirty="0" smtClean="0"/>
              <a:t>Groin</a:t>
            </a:r>
            <a:endParaRPr lang="en-US" dirty="0"/>
          </a:p>
        </p:txBody>
      </p:sp>
      <p:sp>
        <p:nvSpPr>
          <p:cNvPr id="6" name="TextBox 5"/>
          <p:cNvSpPr txBox="1"/>
          <p:nvPr/>
        </p:nvSpPr>
        <p:spPr>
          <a:xfrm>
            <a:off x="6553200" y="2495550"/>
            <a:ext cx="2590800" cy="830997"/>
          </a:xfrm>
          <a:prstGeom prst="rect">
            <a:avLst/>
          </a:prstGeom>
          <a:noFill/>
        </p:spPr>
        <p:txBody>
          <a:bodyPr wrap="square" rtlCol="0">
            <a:spAutoFit/>
          </a:bodyPr>
          <a:lstStyle/>
          <a:p>
            <a:r>
              <a:rPr lang="en-US" sz="1600" dirty="0" smtClean="0"/>
              <a:t>Discussion:</a:t>
            </a:r>
          </a:p>
          <a:p>
            <a:pPr marL="342900" indent="-342900">
              <a:buAutoNum type="arabicPeriod"/>
            </a:pPr>
            <a:r>
              <a:rPr lang="en-US" sz="1600" dirty="0" smtClean="0"/>
              <a:t>Where does this organism colonize?</a:t>
            </a:r>
            <a:endParaRPr lang="en-US" sz="1600" dirty="0"/>
          </a:p>
        </p:txBody>
      </p:sp>
      <p:sp>
        <p:nvSpPr>
          <p:cNvPr id="7" name="Oval 6"/>
          <p:cNvSpPr/>
          <p:nvPr/>
        </p:nvSpPr>
        <p:spPr>
          <a:xfrm>
            <a:off x="197428" y="2495549"/>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197428" y="3651248"/>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197428" y="3060696"/>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197428" y="4216392"/>
            <a:ext cx="2805544" cy="590551"/>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68593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2000"/>
                                        <p:tgtEl>
                                          <p:spTgt spid="8"/>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heel(1)">
                                      <p:cBhvr>
                                        <p:cTn id="18" dur="2000"/>
                                        <p:tgtEl>
                                          <p:spTgt spid="9"/>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heel(1)">
                                      <p:cBhvr>
                                        <p:cTn id="2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4. 	</a:t>
            </a:r>
            <a:r>
              <a:rPr lang="en-US" sz="2000" b="1" dirty="0"/>
              <a:t>Which of the following viruses has been associated with the HIGHEST rate of transmission among infants in neonatal nursery settings</a:t>
            </a:r>
            <a:r>
              <a:rPr lang="en-US" sz="2000" b="1" dirty="0" smtClean="0"/>
              <a:t>?</a:t>
            </a:r>
            <a:endParaRPr lang="en-US" sz="2000" b="1" dirty="0"/>
          </a:p>
        </p:txBody>
      </p:sp>
      <p:sp>
        <p:nvSpPr>
          <p:cNvPr id="5" name="Content Placeholder 4"/>
          <p:cNvSpPr>
            <a:spLocks noGrp="1"/>
          </p:cNvSpPr>
          <p:nvPr>
            <p:ph idx="1"/>
          </p:nvPr>
        </p:nvSpPr>
        <p:spPr>
          <a:xfrm>
            <a:off x="457200" y="2374999"/>
            <a:ext cx="6200775" cy="2219325"/>
          </a:xfrm>
        </p:spPr>
        <p:txBody>
          <a:bodyPr>
            <a:normAutofit lnSpcReduction="10000"/>
          </a:bodyPr>
          <a:lstStyle/>
          <a:p>
            <a:pPr marL="514350" indent="-514350">
              <a:buFont typeface="+mj-lt"/>
              <a:buAutoNum type="alphaUcPeriod"/>
            </a:pPr>
            <a:r>
              <a:rPr lang="en-US" dirty="0" smtClean="0"/>
              <a:t>herpes </a:t>
            </a:r>
            <a:r>
              <a:rPr lang="en-US" dirty="0"/>
              <a:t>simplex virus</a:t>
            </a:r>
          </a:p>
          <a:p>
            <a:pPr marL="514350" indent="-514350">
              <a:buFont typeface="+mj-lt"/>
              <a:buAutoNum type="alphaUcPeriod"/>
            </a:pPr>
            <a:r>
              <a:rPr lang="en-US" dirty="0" smtClean="0"/>
              <a:t>cytomegalovirus </a:t>
            </a:r>
            <a:r>
              <a:rPr lang="en-US" dirty="0"/>
              <a:t>(CMV)</a:t>
            </a:r>
          </a:p>
          <a:p>
            <a:pPr marL="514350" indent="-514350">
              <a:buFont typeface="+mj-lt"/>
              <a:buAutoNum type="alphaUcPeriod"/>
            </a:pPr>
            <a:r>
              <a:rPr lang="en-US" dirty="0" err="1" smtClean="0"/>
              <a:t>Coxsackievirus</a:t>
            </a:r>
            <a:endParaRPr lang="en-US" dirty="0"/>
          </a:p>
          <a:p>
            <a:pPr marL="514350" indent="-514350">
              <a:buFont typeface="+mj-lt"/>
              <a:buAutoNum type="alphaUcPeriod"/>
            </a:pPr>
            <a:r>
              <a:rPr lang="en-US" dirty="0" smtClean="0"/>
              <a:t>respiratory </a:t>
            </a:r>
            <a:r>
              <a:rPr lang="en-US" dirty="0"/>
              <a:t>syncytial virus</a:t>
            </a:r>
          </a:p>
        </p:txBody>
      </p:sp>
      <p:sp>
        <p:nvSpPr>
          <p:cNvPr id="6" name="TextBox 5"/>
          <p:cNvSpPr txBox="1"/>
          <p:nvPr/>
        </p:nvSpPr>
        <p:spPr>
          <a:xfrm>
            <a:off x="6553200" y="2257425"/>
            <a:ext cx="259080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How are each transmitted?</a:t>
            </a:r>
          </a:p>
          <a:p>
            <a:pPr marL="342900" indent="-342900">
              <a:buAutoNum type="arabicPeriod"/>
            </a:pPr>
            <a:r>
              <a:rPr lang="en-US" dirty="0" smtClean="0"/>
              <a:t>What risk factors are involved?</a:t>
            </a:r>
          </a:p>
          <a:p>
            <a:pPr marL="342900" indent="-342900">
              <a:buAutoNum type="arabicPeriod"/>
            </a:pPr>
            <a:endParaRPr lang="en-US" dirty="0"/>
          </a:p>
        </p:txBody>
      </p:sp>
      <p:sp>
        <p:nvSpPr>
          <p:cNvPr id="7" name="Oval 6"/>
          <p:cNvSpPr/>
          <p:nvPr/>
        </p:nvSpPr>
        <p:spPr>
          <a:xfrm>
            <a:off x="28574" y="3974246"/>
            <a:ext cx="6629401"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317153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5. 	</a:t>
            </a:r>
            <a:r>
              <a:rPr lang="en-US" sz="2000" b="1" dirty="0"/>
              <a:t>A case of which of the following situations warrants immediate investigation by the infection </a:t>
            </a:r>
            <a:r>
              <a:rPr lang="en-US" sz="2000" b="1" dirty="0" err="1"/>
              <a:t>preventionist</a:t>
            </a:r>
            <a:r>
              <a:rPr lang="en-US" sz="2000" b="1" dirty="0"/>
              <a:t> (IP)?</a:t>
            </a:r>
          </a:p>
        </p:txBody>
      </p:sp>
      <p:sp>
        <p:nvSpPr>
          <p:cNvPr id="5" name="Content Placeholder 4"/>
          <p:cNvSpPr>
            <a:spLocks noGrp="1"/>
          </p:cNvSpPr>
          <p:nvPr>
            <p:ph idx="1"/>
          </p:nvPr>
        </p:nvSpPr>
        <p:spPr>
          <a:xfrm>
            <a:off x="457200" y="2247900"/>
            <a:ext cx="5972175" cy="2346325"/>
          </a:xfrm>
        </p:spPr>
        <p:txBody>
          <a:bodyPr>
            <a:noAutofit/>
          </a:bodyPr>
          <a:lstStyle/>
          <a:p>
            <a:pPr marL="514350" indent="-514350">
              <a:buFont typeface="+mj-lt"/>
              <a:buAutoNum type="alphaUcPeriod"/>
            </a:pPr>
            <a:r>
              <a:rPr lang="en-US" sz="2000" dirty="0" smtClean="0"/>
              <a:t>H</a:t>
            </a:r>
            <a:r>
              <a:rPr lang="en-US" sz="2000" dirty="0"/>
              <a:t>. influenza pneumonia in a patient in the Medical Unit</a:t>
            </a:r>
          </a:p>
          <a:p>
            <a:pPr marL="514350" indent="-514350">
              <a:buFont typeface="+mj-lt"/>
              <a:buAutoNum type="alphaUcPeriod"/>
            </a:pPr>
            <a:r>
              <a:rPr lang="en-US" sz="2000" dirty="0" smtClean="0"/>
              <a:t>conjunctivitis </a:t>
            </a:r>
            <a:r>
              <a:rPr lang="en-US" sz="2000" dirty="0"/>
              <a:t>in a patient following eye surgery</a:t>
            </a:r>
          </a:p>
          <a:p>
            <a:pPr marL="514350" indent="-514350">
              <a:buFont typeface="+mj-lt"/>
              <a:buAutoNum type="alphaUcPeriod"/>
            </a:pPr>
            <a:r>
              <a:rPr lang="en-US" sz="2000" dirty="0" smtClean="0"/>
              <a:t>Legionella </a:t>
            </a:r>
            <a:r>
              <a:rPr lang="en-US" sz="2000" dirty="0"/>
              <a:t>pneumonia in a patient in the Oncology Unit</a:t>
            </a:r>
          </a:p>
          <a:p>
            <a:pPr marL="514350" indent="-514350">
              <a:buFont typeface="+mj-lt"/>
              <a:buAutoNum type="alphaUcPeriod"/>
            </a:pPr>
            <a:r>
              <a:rPr lang="en-US" sz="2000" dirty="0" smtClean="0"/>
              <a:t>norovirus </a:t>
            </a:r>
            <a:r>
              <a:rPr lang="en-US" sz="2000" dirty="0"/>
              <a:t>in a patient in the Emergency Department</a:t>
            </a:r>
          </a:p>
        </p:txBody>
      </p:sp>
      <p:sp>
        <p:nvSpPr>
          <p:cNvPr id="6" name="TextBox 5"/>
          <p:cNvSpPr txBox="1"/>
          <p:nvPr/>
        </p:nvSpPr>
        <p:spPr>
          <a:xfrm>
            <a:off x="6553200" y="2257425"/>
            <a:ext cx="2590800" cy="1754326"/>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All require attention, what is MOST IMMEDIATE?</a:t>
            </a:r>
          </a:p>
          <a:p>
            <a:pPr marL="342900" indent="-342900">
              <a:buAutoNum type="arabicPeriod"/>
            </a:pPr>
            <a:r>
              <a:rPr lang="en-US" dirty="0" smtClean="0"/>
              <a:t>Can we rule out any?</a:t>
            </a:r>
          </a:p>
          <a:p>
            <a:pPr marL="342900" indent="-342900">
              <a:buAutoNum type="arabicPeriod"/>
            </a:pPr>
            <a:endParaRPr lang="en-US" dirty="0"/>
          </a:p>
        </p:txBody>
      </p:sp>
      <p:sp>
        <p:nvSpPr>
          <p:cNvPr id="7" name="Oval 6"/>
          <p:cNvSpPr/>
          <p:nvPr/>
        </p:nvSpPr>
        <p:spPr>
          <a:xfrm>
            <a:off x="145474" y="3289357"/>
            <a:ext cx="6407726"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330428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smtClean="0"/>
              <a:t>6. 	</a:t>
            </a:r>
            <a:r>
              <a:rPr lang="en-US" sz="2000" b="1" dirty="0"/>
              <a:t>An infection </a:t>
            </a:r>
            <a:r>
              <a:rPr lang="en-US" sz="2000" b="1" dirty="0" err="1"/>
              <a:t>preventionist</a:t>
            </a:r>
            <a:r>
              <a:rPr lang="en-US" sz="2000" b="1" dirty="0"/>
              <a:t> (IP) is developing a post-discharge surveillance program for surgical site infections.  A review of the literature on the subject should indicate which of the following</a:t>
            </a:r>
            <a:r>
              <a:rPr lang="en-US" sz="2000" b="1" dirty="0" smtClean="0"/>
              <a:t>?</a:t>
            </a:r>
            <a:endParaRPr lang="en-US" sz="2000" b="1" dirty="0"/>
          </a:p>
        </p:txBody>
      </p:sp>
      <p:sp>
        <p:nvSpPr>
          <p:cNvPr id="5" name="Content Placeholder 4"/>
          <p:cNvSpPr>
            <a:spLocks noGrp="1"/>
          </p:cNvSpPr>
          <p:nvPr>
            <p:ph idx="1"/>
          </p:nvPr>
        </p:nvSpPr>
        <p:spPr>
          <a:xfrm>
            <a:off x="-1" y="2247900"/>
            <a:ext cx="6909956" cy="2511136"/>
          </a:xfrm>
        </p:spPr>
        <p:txBody>
          <a:bodyPr>
            <a:noAutofit/>
          </a:bodyPr>
          <a:lstStyle/>
          <a:p>
            <a:pPr marL="514350" indent="-514350">
              <a:buFont typeface="+mj-lt"/>
              <a:buAutoNum type="alphaUcPeriod"/>
            </a:pPr>
            <a:r>
              <a:rPr lang="en-US" sz="1600" dirty="0" smtClean="0"/>
              <a:t>There </a:t>
            </a:r>
            <a:r>
              <a:rPr lang="en-US" sz="1600" dirty="0"/>
              <a:t>are published standard methods for conducting post-discharge surveillance.</a:t>
            </a:r>
          </a:p>
          <a:p>
            <a:pPr marL="514350" indent="-514350">
              <a:buFont typeface="+mj-lt"/>
              <a:buAutoNum type="alphaUcPeriod"/>
            </a:pPr>
            <a:r>
              <a:rPr lang="en-US" sz="1600" dirty="0" smtClean="0"/>
              <a:t>More </a:t>
            </a:r>
            <a:r>
              <a:rPr lang="en-US" sz="1600" dirty="0"/>
              <a:t>than 50% of surgical site infections may be missed without a formal post-discharge surveillance system in place.</a:t>
            </a:r>
          </a:p>
          <a:p>
            <a:pPr marL="514350" indent="-514350">
              <a:buFont typeface="+mj-lt"/>
              <a:buAutoNum type="alphaUcPeriod"/>
            </a:pPr>
            <a:r>
              <a:rPr lang="en-US" sz="1600" dirty="0" smtClean="0"/>
              <a:t>Post-discharge </a:t>
            </a:r>
            <a:r>
              <a:rPr lang="en-US" sz="1600" dirty="0"/>
              <a:t>surveillance that solicits direct feedback from patients yields data with the best specificity and sensitivity to identify true infection.</a:t>
            </a:r>
          </a:p>
          <a:p>
            <a:pPr marL="514350" indent="-514350">
              <a:buFont typeface="+mj-lt"/>
              <a:buAutoNum type="alphaUcPeriod"/>
            </a:pPr>
            <a:r>
              <a:rPr lang="en-US" sz="1600" dirty="0" smtClean="0"/>
              <a:t>The </a:t>
            </a:r>
            <a:r>
              <a:rPr lang="en-US" sz="1600" dirty="0"/>
              <a:t>trend of shorter length of stay has not significantly impacted the rate of surgical site infections identified through inpatient surveillance programs.</a:t>
            </a:r>
          </a:p>
        </p:txBody>
      </p:sp>
      <p:sp>
        <p:nvSpPr>
          <p:cNvPr id="6" name="TextBox 5"/>
          <p:cNvSpPr txBox="1"/>
          <p:nvPr/>
        </p:nvSpPr>
        <p:spPr>
          <a:xfrm>
            <a:off x="6826826" y="2257425"/>
            <a:ext cx="2317173" cy="1477328"/>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What risk factors are involved?</a:t>
            </a:r>
          </a:p>
          <a:p>
            <a:endParaRPr lang="en-US" dirty="0" smtClean="0"/>
          </a:p>
          <a:p>
            <a:pPr marL="342900" indent="-342900">
              <a:buAutoNum type="arabicPeriod"/>
            </a:pPr>
            <a:endParaRPr lang="en-US" dirty="0"/>
          </a:p>
        </p:txBody>
      </p:sp>
      <p:sp>
        <p:nvSpPr>
          <p:cNvPr id="7" name="Oval 6"/>
          <p:cNvSpPr/>
          <p:nvPr/>
        </p:nvSpPr>
        <p:spPr>
          <a:xfrm>
            <a:off x="-103909" y="3776894"/>
            <a:ext cx="6826826" cy="982142"/>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0021114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300"/>
            <a:ext cx="8229600" cy="1498600"/>
          </a:xfrm>
          <a:solidFill>
            <a:srgbClr val="92D050"/>
          </a:solidFill>
        </p:spPr>
        <p:txBody>
          <a:bodyPr>
            <a:noAutofit/>
          </a:bodyPr>
          <a:lstStyle/>
          <a:p>
            <a:pPr marL="457200" indent="-457200" algn="l"/>
            <a:r>
              <a:rPr lang="en-US" sz="2000" b="1" dirty="0"/>
              <a:t>7.	An infection </a:t>
            </a:r>
            <a:r>
              <a:rPr lang="en-US" sz="2000" b="1" dirty="0" err="1"/>
              <a:t>preventionist</a:t>
            </a:r>
            <a:r>
              <a:rPr lang="en-US" sz="2000" b="1" dirty="0"/>
              <a:t> (IP) noted an increase in sternal surgical site infections (SSIs) following CABG procedures performed in the IP's facility during the past four quarters.  Which of the following should be reviewed by the IP in conjunction with the interdisciplinary team</a:t>
            </a:r>
            <a:r>
              <a:rPr lang="en-US" sz="2000" b="1" dirty="0" smtClean="0"/>
              <a:t>?</a:t>
            </a:r>
            <a:endParaRPr lang="en-US" sz="2000" b="1" dirty="0"/>
          </a:p>
        </p:txBody>
      </p:sp>
      <p:sp>
        <p:nvSpPr>
          <p:cNvPr id="5" name="Content Placeholder 4"/>
          <p:cNvSpPr>
            <a:spLocks noGrp="1"/>
          </p:cNvSpPr>
          <p:nvPr>
            <p:ph idx="1"/>
          </p:nvPr>
        </p:nvSpPr>
        <p:spPr>
          <a:xfrm>
            <a:off x="457200" y="2247900"/>
            <a:ext cx="5962650" cy="2346325"/>
          </a:xfrm>
        </p:spPr>
        <p:txBody>
          <a:bodyPr>
            <a:noAutofit/>
          </a:bodyPr>
          <a:lstStyle/>
          <a:p>
            <a:pPr marL="514350" indent="-514350">
              <a:buFont typeface="+mj-lt"/>
              <a:buAutoNum type="alphaUcPeriod"/>
            </a:pPr>
            <a:r>
              <a:rPr lang="en-US" sz="2000" dirty="0" smtClean="0"/>
              <a:t>infusion </a:t>
            </a:r>
            <a:r>
              <a:rPr lang="en-US" sz="2000" dirty="0"/>
              <a:t>of vancomycin mean duration = 90 minutes</a:t>
            </a:r>
          </a:p>
          <a:p>
            <a:pPr marL="514350" indent="-514350">
              <a:buFont typeface="+mj-lt"/>
              <a:buAutoNum type="alphaUcPeriod"/>
            </a:pPr>
            <a:r>
              <a:rPr lang="en-US" sz="2000" dirty="0" smtClean="0"/>
              <a:t>discontinuation </a:t>
            </a:r>
            <a:r>
              <a:rPr lang="en-US" sz="2000" dirty="0"/>
              <a:t>of antibiotics 24 hours after surgery</a:t>
            </a:r>
          </a:p>
          <a:p>
            <a:pPr marL="514350" indent="-514350">
              <a:buFont typeface="+mj-lt"/>
              <a:buAutoNum type="alphaUcPeriod"/>
            </a:pPr>
            <a:r>
              <a:rPr lang="en-US" sz="2000" dirty="0" smtClean="0"/>
              <a:t>mean </a:t>
            </a:r>
            <a:r>
              <a:rPr lang="en-US" sz="2000" dirty="0"/>
              <a:t>glucose readings 6 AM day 2 postoperative = 120 mg/</a:t>
            </a:r>
            <a:r>
              <a:rPr lang="en-US" sz="2000" dirty="0" err="1"/>
              <a:t>dL</a:t>
            </a:r>
            <a:r>
              <a:rPr lang="en-US" sz="2000" dirty="0"/>
              <a:t> (6.7 </a:t>
            </a:r>
            <a:r>
              <a:rPr lang="en-US" sz="2000" dirty="0" err="1"/>
              <a:t>mmol</a:t>
            </a:r>
            <a:r>
              <a:rPr lang="en-US" sz="2000" dirty="0"/>
              <a:t>/L)</a:t>
            </a:r>
          </a:p>
          <a:p>
            <a:pPr marL="514350" indent="-514350">
              <a:buFont typeface="+mj-lt"/>
              <a:buAutoNum type="alphaUcPeriod"/>
            </a:pPr>
            <a:r>
              <a:rPr lang="en-US" sz="2000" dirty="0" smtClean="0"/>
              <a:t>shaving </a:t>
            </a:r>
            <a:r>
              <a:rPr lang="en-US" sz="2000" dirty="0"/>
              <a:t>the site 1 hour before surgery</a:t>
            </a:r>
          </a:p>
        </p:txBody>
      </p:sp>
      <p:sp>
        <p:nvSpPr>
          <p:cNvPr id="6" name="TextBox 5"/>
          <p:cNvSpPr txBox="1"/>
          <p:nvPr/>
        </p:nvSpPr>
        <p:spPr>
          <a:xfrm>
            <a:off x="6286500" y="2257425"/>
            <a:ext cx="2857500" cy="2585323"/>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Are there any we can exclude?</a:t>
            </a:r>
          </a:p>
          <a:p>
            <a:pPr marL="342900" indent="-342900">
              <a:buAutoNum type="arabicPeriod"/>
            </a:pPr>
            <a:r>
              <a:rPr lang="en-US" dirty="0" smtClean="0"/>
              <a:t>What is correct for these?</a:t>
            </a:r>
          </a:p>
          <a:p>
            <a:endParaRPr lang="en-US" dirty="0"/>
          </a:p>
          <a:p>
            <a:r>
              <a:rPr lang="en-US" dirty="0" smtClean="0"/>
              <a:t>These all used to be the SCIP measures – we stopped measuring in 2014 or so.</a:t>
            </a:r>
          </a:p>
        </p:txBody>
      </p:sp>
      <p:sp>
        <p:nvSpPr>
          <p:cNvPr id="7" name="Oval 6"/>
          <p:cNvSpPr/>
          <p:nvPr/>
        </p:nvSpPr>
        <p:spPr>
          <a:xfrm>
            <a:off x="457200" y="4140777"/>
            <a:ext cx="4759324" cy="620078"/>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12114062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578265"/>
          </a:xfrm>
          <a:solidFill>
            <a:srgbClr val="92D050"/>
          </a:solidFill>
        </p:spPr>
        <p:txBody>
          <a:bodyPr>
            <a:noAutofit/>
          </a:bodyPr>
          <a:lstStyle/>
          <a:p>
            <a:pPr marL="1828800" indent="-1828800" algn="l"/>
            <a:r>
              <a:rPr lang="en-US" sz="2400" b="1" dirty="0" smtClean="0"/>
              <a:t>8. Which </a:t>
            </a:r>
            <a:r>
              <a:rPr lang="en-US" sz="2400" b="1" dirty="0"/>
              <a:t>of the following can contribute to a foodborne illness outbreak?</a:t>
            </a:r>
          </a:p>
        </p:txBody>
      </p:sp>
      <p:sp>
        <p:nvSpPr>
          <p:cNvPr id="5" name="Content Placeholder 4"/>
          <p:cNvSpPr>
            <a:spLocks noGrp="1"/>
          </p:cNvSpPr>
          <p:nvPr>
            <p:ph idx="1"/>
          </p:nvPr>
        </p:nvSpPr>
        <p:spPr>
          <a:xfrm>
            <a:off x="304800" y="2327563"/>
            <a:ext cx="5962650" cy="2524991"/>
          </a:xfrm>
        </p:spPr>
        <p:txBody>
          <a:bodyPr>
            <a:noAutofit/>
          </a:bodyPr>
          <a:lstStyle/>
          <a:p>
            <a:pPr marL="514350" indent="-514350">
              <a:buFont typeface="+mj-lt"/>
              <a:buAutoNum type="alphaUcPeriod"/>
            </a:pPr>
            <a:r>
              <a:rPr lang="en-US" sz="2000" dirty="0" smtClean="0"/>
              <a:t>using </a:t>
            </a:r>
            <a:r>
              <a:rPr lang="en-US" sz="2000" dirty="0"/>
              <a:t>non-pasteurized eggs in salad dressing</a:t>
            </a:r>
          </a:p>
          <a:p>
            <a:pPr marL="514350" indent="-514350">
              <a:buFont typeface="+mj-lt"/>
              <a:buAutoNum type="alphaUcPeriod"/>
            </a:pPr>
            <a:r>
              <a:rPr lang="en-US" sz="2000" dirty="0" smtClean="0"/>
              <a:t>washing </a:t>
            </a:r>
            <a:r>
              <a:rPr lang="en-US" sz="2000" dirty="0"/>
              <a:t>cutting boards after preparing raw chicken</a:t>
            </a:r>
          </a:p>
          <a:p>
            <a:pPr marL="514350" indent="-514350">
              <a:buFont typeface="+mj-lt"/>
              <a:buAutoNum type="alphaUcPeriod"/>
            </a:pPr>
            <a:r>
              <a:rPr lang="en-US" sz="2000" dirty="0" smtClean="0"/>
              <a:t>refrigerating </a:t>
            </a:r>
            <a:r>
              <a:rPr lang="en-US" sz="2000" dirty="0"/>
              <a:t>unused food within 2 hours of preparation</a:t>
            </a:r>
          </a:p>
          <a:p>
            <a:pPr marL="514350" indent="-514350">
              <a:buFont typeface="+mj-lt"/>
              <a:buAutoNum type="alphaUcPeriod"/>
            </a:pPr>
            <a:r>
              <a:rPr lang="en-US" sz="2000" dirty="0" smtClean="0"/>
              <a:t>rinsing </a:t>
            </a:r>
            <a:r>
              <a:rPr lang="en-US" sz="2000" dirty="0"/>
              <a:t>raw vegetables before use</a:t>
            </a:r>
          </a:p>
        </p:txBody>
      </p:sp>
      <p:sp>
        <p:nvSpPr>
          <p:cNvPr id="6" name="TextBox 5"/>
          <p:cNvSpPr txBox="1"/>
          <p:nvPr/>
        </p:nvSpPr>
        <p:spPr>
          <a:xfrm>
            <a:off x="6048375" y="2327564"/>
            <a:ext cx="2857500" cy="923330"/>
          </a:xfrm>
          <a:prstGeom prst="rect">
            <a:avLst/>
          </a:prstGeom>
          <a:noFill/>
        </p:spPr>
        <p:txBody>
          <a:bodyPr wrap="square" rtlCol="0">
            <a:spAutoFit/>
          </a:bodyPr>
          <a:lstStyle/>
          <a:p>
            <a:r>
              <a:rPr lang="en-US" dirty="0" smtClean="0"/>
              <a:t>Discussion:</a:t>
            </a:r>
          </a:p>
          <a:p>
            <a:pPr marL="342900" indent="-342900">
              <a:buAutoNum type="arabicPeriod"/>
            </a:pPr>
            <a:r>
              <a:rPr lang="en-US" dirty="0" smtClean="0"/>
              <a:t>Are there any we know that we can exclude?</a:t>
            </a:r>
          </a:p>
        </p:txBody>
      </p:sp>
      <p:sp>
        <p:nvSpPr>
          <p:cNvPr id="7" name="Oval 6"/>
          <p:cNvSpPr/>
          <p:nvPr/>
        </p:nvSpPr>
        <p:spPr>
          <a:xfrm>
            <a:off x="184242" y="2302080"/>
            <a:ext cx="5624276" cy="482684"/>
          </a:xfrm>
          <a:prstGeom prst="ellipse">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Tree>
    <p:extLst>
      <p:ext uri="{BB962C8B-B14F-4D97-AF65-F5344CB8AC3E}">
        <p14:creationId xmlns:p14="http://schemas.microsoft.com/office/powerpoint/2010/main" val="256169506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49299"/>
            <a:ext cx="8229600" cy="1578265"/>
          </a:xfrm>
          <a:solidFill>
            <a:srgbClr val="92D050"/>
          </a:solidFill>
        </p:spPr>
        <p:txBody>
          <a:bodyPr>
            <a:noAutofit/>
          </a:bodyPr>
          <a:lstStyle/>
          <a:p>
            <a:pPr marL="1828800" indent="-1828800" algn="l"/>
            <a:r>
              <a:rPr lang="en-US" sz="2400" b="1" dirty="0" smtClean="0"/>
              <a:t>8 (Follow-up). Which foodborne </a:t>
            </a:r>
            <a:r>
              <a:rPr lang="en-US" sz="2400" b="1" dirty="0"/>
              <a:t>illness </a:t>
            </a:r>
            <a:r>
              <a:rPr lang="en-US" sz="2400" b="1" dirty="0" smtClean="0"/>
              <a:t>outbreaks </a:t>
            </a:r>
            <a:r>
              <a:rPr lang="en-US" sz="2400" b="1" dirty="0"/>
              <a:t>of the </a:t>
            </a:r>
            <a:r>
              <a:rPr lang="en-US" sz="2400" b="1" dirty="0" smtClean="0"/>
              <a:t>following are most attributed to?</a:t>
            </a:r>
            <a:endParaRPr lang="en-US" sz="2400" b="1" dirty="0"/>
          </a:p>
        </p:txBody>
      </p:sp>
      <p:sp>
        <p:nvSpPr>
          <p:cNvPr id="5" name="Content Placeholder 4"/>
          <p:cNvSpPr>
            <a:spLocks noGrp="1"/>
          </p:cNvSpPr>
          <p:nvPr>
            <p:ph idx="1"/>
          </p:nvPr>
        </p:nvSpPr>
        <p:spPr>
          <a:xfrm>
            <a:off x="304800" y="2327563"/>
            <a:ext cx="5825836" cy="2524991"/>
          </a:xfrm>
        </p:spPr>
        <p:txBody>
          <a:bodyPr>
            <a:noAutofit/>
          </a:bodyPr>
          <a:lstStyle/>
          <a:p>
            <a:pPr marL="514350" indent="-514350">
              <a:buFont typeface="+mj-lt"/>
              <a:buAutoNum type="alphaUcPeriod"/>
            </a:pPr>
            <a:r>
              <a:rPr lang="en-US" sz="2200" dirty="0" smtClean="0"/>
              <a:t>Using </a:t>
            </a:r>
            <a:r>
              <a:rPr lang="en-US" sz="2200" dirty="0"/>
              <a:t>non-pasteurized eggs in salad dressing</a:t>
            </a:r>
          </a:p>
          <a:p>
            <a:pPr marL="514350" indent="-514350">
              <a:buFont typeface="+mj-lt"/>
              <a:buAutoNum type="alphaUcPeriod"/>
            </a:pPr>
            <a:r>
              <a:rPr lang="en-US" sz="2200" dirty="0" smtClean="0"/>
              <a:t>Rinsing raw chicken prior to preparation</a:t>
            </a:r>
            <a:endParaRPr lang="en-US" sz="2200" dirty="0"/>
          </a:p>
          <a:p>
            <a:pPr marL="514350" indent="-514350">
              <a:buFont typeface="+mj-lt"/>
              <a:buAutoNum type="alphaUcPeriod"/>
            </a:pPr>
            <a:r>
              <a:rPr lang="en-US" sz="2200" dirty="0" smtClean="0"/>
              <a:t>Not rinsing </a:t>
            </a:r>
            <a:r>
              <a:rPr lang="en-US" sz="2200" dirty="0"/>
              <a:t>raw </a:t>
            </a:r>
            <a:r>
              <a:rPr lang="en-US" sz="2200" dirty="0" smtClean="0"/>
              <a:t>vegetables</a:t>
            </a:r>
          </a:p>
          <a:p>
            <a:pPr marL="514350" indent="-514350">
              <a:buFont typeface="+mj-lt"/>
              <a:buAutoNum type="alphaUcPeriod"/>
            </a:pPr>
            <a:r>
              <a:rPr lang="en-US" sz="2200" dirty="0" smtClean="0"/>
              <a:t>Can openers</a:t>
            </a:r>
          </a:p>
          <a:p>
            <a:pPr marL="514350" indent="-514350">
              <a:buFont typeface="+mj-lt"/>
              <a:buAutoNum type="alphaUcPeriod"/>
            </a:pPr>
            <a:r>
              <a:rPr lang="en-US" sz="2200" dirty="0" smtClean="0"/>
              <a:t>Deli slicers</a:t>
            </a:r>
            <a:endParaRPr lang="en-US" sz="2200" dirty="0"/>
          </a:p>
        </p:txBody>
      </p:sp>
      <p:sp>
        <p:nvSpPr>
          <p:cNvPr id="9" name="Title 1"/>
          <p:cNvSpPr txBox="1">
            <a:spLocks/>
          </p:cNvSpPr>
          <p:nvPr/>
        </p:nvSpPr>
        <p:spPr bwMode="auto">
          <a:xfrm>
            <a:off x="457200" y="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en-US" sz="3600" dirty="0" smtClean="0">
                <a:solidFill>
                  <a:schemeClr val="bg1"/>
                </a:solidFill>
              </a:rPr>
              <a:t>Sample Test Questions</a:t>
            </a:r>
            <a:endParaRPr lang="en-US" sz="3600" dirty="0">
              <a:solidFill>
                <a:schemeClr val="bg1"/>
              </a:solidFill>
            </a:endParaRPr>
          </a:p>
        </p:txBody>
      </p:sp>
      <p:sp>
        <p:nvSpPr>
          <p:cNvPr id="8" name="Content Placeholder 4"/>
          <p:cNvSpPr txBox="1">
            <a:spLocks/>
          </p:cNvSpPr>
          <p:nvPr/>
        </p:nvSpPr>
        <p:spPr bwMode="auto">
          <a:xfrm>
            <a:off x="5974773" y="2327562"/>
            <a:ext cx="3169226" cy="41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Salmonella</a:t>
            </a:r>
            <a:endParaRPr lang="en-US" sz="2400" dirty="0" smtClean="0"/>
          </a:p>
        </p:txBody>
      </p:sp>
      <p:sp>
        <p:nvSpPr>
          <p:cNvPr id="10" name="Content Placeholder 4"/>
          <p:cNvSpPr txBox="1">
            <a:spLocks/>
          </p:cNvSpPr>
          <p:nvPr/>
        </p:nvSpPr>
        <p:spPr bwMode="auto">
          <a:xfrm>
            <a:off x="5974774" y="3881004"/>
            <a:ext cx="3169226" cy="44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Listeria – 3</a:t>
            </a:r>
            <a:r>
              <a:rPr lang="en-US" sz="2000" baseline="30000" dirty="0" smtClean="0"/>
              <a:t>rd</a:t>
            </a:r>
            <a:r>
              <a:rPr lang="en-US" sz="2000" dirty="0" smtClean="0"/>
              <a:t> highest deaths</a:t>
            </a:r>
            <a:endParaRPr lang="en-US" sz="2000" dirty="0"/>
          </a:p>
        </p:txBody>
      </p:sp>
      <p:sp>
        <p:nvSpPr>
          <p:cNvPr id="11" name="Content Placeholder 4"/>
          <p:cNvSpPr txBox="1">
            <a:spLocks/>
          </p:cNvSpPr>
          <p:nvPr/>
        </p:nvSpPr>
        <p:spPr bwMode="auto">
          <a:xfrm>
            <a:off x="5974774" y="3524245"/>
            <a:ext cx="3169226" cy="38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Mold, yeast, E.coli</a:t>
            </a:r>
          </a:p>
        </p:txBody>
      </p:sp>
      <p:sp>
        <p:nvSpPr>
          <p:cNvPr id="12" name="Content Placeholder 4"/>
          <p:cNvSpPr txBox="1">
            <a:spLocks/>
          </p:cNvSpPr>
          <p:nvPr/>
        </p:nvSpPr>
        <p:spPr bwMode="auto">
          <a:xfrm>
            <a:off x="5974773" y="3189142"/>
            <a:ext cx="3169226" cy="387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2000" dirty="0" smtClean="0"/>
              <a:t>Hepatitis A, E.coli, Listeria</a:t>
            </a:r>
            <a:endParaRPr lang="en-US" sz="2000" dirty="0"/>
          </a:p>
        </p:txBody>
      </p:sp>
      <p:sp>
        <p:nvSpPr>
          <p:cNvPr id="13" name="Content Placeholder 4"/>
          <p:cNvSpPr txBox="1">
            <a:spLocks/>
          </p:cNvSpPr>
          <p:nvPr/>
        </p:nvSpPr>
        <p:spPr bwMode="auto">
          <a:xfrm>
            <a:off x="5974774" y="2645060"/>
            <a:ext cx="3169226" cy="544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r>
              <a:rPr lang="en-US" sz="1600" dirty="0" smtClean="0"/>
              <a:t>Salmonella, Campylobacter, C. </a:t>
            </a:r>
            <a:r>
              <a:rPr lang="en-US" sz="1600" dirty="0" err="1" smtClean="0"/>
              <a:t>perfringens</a:t>
            </a:r>
            <a:r>
              <a:rPr lang="en-US" sz="1600" dirty="0" smtClean="0"/>
              <a:t>, E.coli</a:t>
            </a:r>
            <a:endParaRPr lang="en-US" sz="1600" dirty="0"/>
          </a:p>
        </p:txBody>
      </p:sp>
    </p:spTree>
    <p:extLst>
      <p:ext uri="{BB962C8B-B14F-4D97-AF65-F5344CB8AC3E}">
        <p14:creationId xmlns:p14="http://schemas.microsoft.com/office/powerpoint/2010/main" val="63596798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5836</TotalTime>
  <Words>1460</Words>
  <Application>Microsoft Office PowerPoint</Application>
  <PresentationFormat>On-screen Show (16:9)</PresentationFormat>
  <Paragraphs>185</Paragraphs>
  <Slides>22</Slides>
  <Notes>12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Preparing for Certification</vt:lpstr>
      <vt:lpstr>News! – New Certification Initiatives</vt:lpstr>
      <vt:lpstr>What is on the Exam?</vt:lpstr>
      <vt:lpstr>What is on the Exam?</vt:lpstr>
      <vt:lpstr>What is on the Exam?</vt:lpstr>
      <vt:lpstr>What is on the Exam?</vt:lpstr>
      <vt:lpstr>What is on the Exam?</vt:lpstr>
      <vt:lpstr>What is on the Exam?</vt:lpstr>
      <vt:lpstr>What is on the Exam?</vt:lpstr>
      <vt:lpstr>What is on the Exam?</vt:lpstr>
      <vt:lpstr>1.  A hospital is participating in a methicillin-resistant Staphylococcus aureus (MRSA) surveillance initiative, collecting nares cultures on patient admission. Patients transferred from a particular extended-care facility (ECF) have been identified with significantly higher MRSA colonization rates. Which of the following should the infection preventionist (IP) initially recommend?</vt:lpstr>
      <vt:lpstr>2. An infection preventionist (IP) wants to implement targeted surveillance at a facility and is meeting resistance. The IP may do all of the following EXCEPT</vt:lpstr>
      <vt:lpstr>3a. When a point source outbreak is suspected, which of the following anatomical sites should be cultured when searching for Staphylococcus aureus carriers?</vt:lpstr>
      <vt:lpstr>3b. When a point source outbreak is suspected, which of the following anatomical sites should be cultured when searching for VRE carriers?</vt:lpstr>
      <vt:lpstr>3c. When a point source outbreak is suspected, which of the following anatomical sites should be cultured when searching for Candida auris carriers?</vt:lpstr>
      <vt:lpstr>4.  Which of the following viruses has been associated with the HIGHEST rate of transmission among infants in neonatal nursery settings?</vt:lpstr>
      <vt:lpstr>5.  A case of which of the following situations warrants immediate investigation by the infection preventionist (IP)?</vt:lpstr>
      <vt:lpstr>6.  An infection preventionist (IP) is developing a post-discharge surveillance program for surgical site infections.  A review of the literature on the subject should indicate which of the following?</vt:lpstr>
      <vt:lpstr>7. An infection preventionist (IP) noted an increase in sternal surgical site infections (SSIs) following CABG procedures performed in the IP's facility during the past four quarters.  Which of the following should be reviewed by the IP in conjunction with the interdisciplinary team?</vt:lpstr>
      <vt:lpstr>8. Which of the following can contribute to a foodborne illness outbreak?</vt:lpstr>
      <vt:lpstr>8 (Follow-up). Which foodborne illness outbreaks of the following are most attributed to?</vt:lpstr>
      <vt:lpstr>PowerPoint Presentation</vt:lpstr>
    </vt:vector>
  </TitlesOfParts>
  <Company>Monarch Media Studios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APIC LTC Conference Certification Slides</dc:title>
  <dc:creator>Kyle Willey</dc:creator>
  <cp:keywords>APIC</cp:keywords>
  <cp:lastModifiedBy>Steven Bock</cp:lastModifiedBy>
  <cp:revision>172</cp:revision>
  <dcterms:created xsi:type="dcterms:W3CDTF">2015-06-18T17:25:07Z</dcterms:created>
  <dcterms:modified xsi:type="dcterms:W3CDTF">2020-02-20T02:47:05Z</dcterms:modified>
</cp:coreProperties>
</file>