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81" r:id="rId2"/>
    <p:sldId id="328" r:id="rId3"/>
    <p:sldId id="311" r:id="rId4"/>
    <p:sldId id="312" r:id="rId5"/>
    <p:sldId id="313" r:id="rId6"/>
    <p:sldId id="314" r:id="rId7"/>
    <p:sldId id="315" r:id="rId8"/>
    <p:sldId id="316" r:id="rId9"/>
    <p:sldId id="318" r:id="rId10"/>
    <p:sldId id="317" r:id="rId11"/>
    <p:sldId id="276" r:id="rId12"/>
    <p:sldId id="283" r:id="rId13"/>
    <p:sldId id="327" r:id="rId14"/>
    <p:sldId id="287" r:id="rId15"/>
    <p:sldId id="289" r:id="rId16"/>
    <p:sldId id="291" r:id="rId17"/>
    <p:sldId id="293" r:id="rId18"/>
    <p:sldId id="329" r:id="rId19"/>
    <p:sldId id="279" r:id="rId20"/>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ubb, Tania" initials="BT" lastIdx="3" clrIdx="0"/>
  <p:cmAuthor id="1" name="Kyle Willey" initials="KW"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C"/>
    <a:srgbClr val="333399"/>
    <a:srgbClr val="304513"/>
    <a:srgbClr val="44621C"/>
    <a:srgbClr val="8DC73F"/>
    <a:srgbClr val="CDCDDE"/>
    <a:srgbClr val="FFAC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76306" autoAdjust="0"/>
  </p:normalViewPr>
  <p:slideViewPr>
    <p:cSldViewPr snapToGrid="0" snapToObjects="1">
      <p:cViewPr>
        <p:scale>
          <a:sx n="116" d="100"/>
          <a:sy n="116" d="100"/>
        </p:scale>
        <p:origin x="-768" y="-72"/>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A52781A-044E-4708-AEC5-07C5F5F293F1}" type="datetimeFigureOut">
              <a:rPr lang="en-US"/>
              <a:pPr>
                <a:defRPr/>
              </a:pPr>
              <a:t>1/16/2020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569FAED-BCF5-4949-A33D-DA6D6737491D}" type="slidenum">
              <a:rPr lang="en-US"/>
              <a:pPr>
                <a:defRPr/>
              </a:pPr>
              <a:t>‹#›</a:t>
            </a:fld>
            <a:endParaRPr lang="en-US"/>
          </a:p>
        </p:txBody>
      </p:sp>
    </p:spTree>
    <p:extLst>
      <p:ext uri="{BB962C8B-B14F-4D97-AF65-F5344CB8AC3E}">
        <p14:creationId xmlns:p14="http://schemas.microsoft.com/office/powerpoint/2010/main" val="32997362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11</a:t>
            </a:fld>
            <a:endParaRPr lang="en-US"/>
          </a:p>
        </p:txBody>
      </p:sp>
    </p:spTree>
    <p:extLst>
      <p:ext uri="{BB962C8B-B14F-4D97-AF65-F5344CB8AC3E}">
        <p14:creationId xmlns:p14="http://schemas.microsoft.com/office/powerpoint/2010/main" val="4024986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Must determine main problem</a:t>
            </a:r>
            <a:r>
              <a:rPr lang="en-US" baseline="0" dirty="0" smtClean="0"/>
              <a:t> prior to education/performance improvement</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12</a:t>
            </a:fld>
            <a:endParaRPr lang="en-US"/>
          </a:p>
        </p:txBody>
      </p:sp>
    </p:spTree>
    <p:extLst>
      <p:ext uri="{BB962C8B-B14F-4D97-AF65-F5344CB8AC3E}">
        <p14:creationId xmlns:p14="http://schemas.microsoft.com/office/powerpoint/2010/main" val="1591942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13</a:t>
            </a:fld>
            <a:endParaRPr lang="en-US"/>
          </a:p>
        </p:txBody>
      </p:sp>
    </p:spTree>
    <p:extLst>
      <p:ext uri="{BB962C8B-B14F-4D97-AF65-F5344CB8AC3E}">
        <p14:creationId xmlns:p14="http://schemas.microsoft.com/office/powerpoint/2010/main" val="1591942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Blood/Body</a:t>
            </a:r>
            <a:r>
              <a:rPr lang="en-US" baseline="0" dirty="0" smtClean="0"/>
              <a:t> Fluid exposures on A, C, D</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14</a:t>
            </a:fld>
            <a:endParaRPr lang="en-US"/>
          </a:p>
        </p:txBody>
      </p:sp>
    </p:spTree>
    <p:extLst>
      <p:ext uri="{BB962C8B-B14F-4D97-AF65-F5344CB8AC3E}">
        <p14:creationId xmlns:p14="http://schemas.microsoft.com/office/powerpoint/2010/main" val="2679943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15</a:t>
            </a:fld>
            <a:endParaRPr lang="en-US"/>
          </a:p>
        </p:txBody>
      </p:sp>
    </p:spTree>
    <p:extLst>
      <p:ext uri="{BB962C8B-B14F-4D97-AF65-F5344CB8AC3E}">
        <p14:creationId xmlns:p14="http://schemas.microsoft.com/office/powerpoint/2010/main" val="1114780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16</a:t>
            </a:fld>
            <a:endParaRPr lang="en-US"/>
          </a:p>
        </p:txBody>
      </p:sp>
    </p:spTree>
    <p:extLst>
      <p:ext uri="{BB962C8B-B14F-4D97-AF65-F5344CB8AC3E}">
        <p14:creationId xmlns:p14="http://schemas.microsoft.com/office/powerpoint/2010/main" val="3709128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17</a:t>
            </a:fld>
            <a:endParaRPr lang="en-US"/>
          </a:p>
        </p:txBody>
      </p:sp>
    </p:spTree>
    <p:extLst>
      <p:ext uri="{BB962C8B-B14F-4D97-AF65-F5344CB8AC3E}">
        <p14:creationId xmlns:p14="http://schemas.microsoft.com/office/powerpoint/2010/main" val="1427255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18</a:t>
            </a:fld>
            <a:endParaRPr lang="en-US"/>
          </a:p>
        </p:txBody>
      </p:sp>
    </p:spTree>
    <p:extLst>
      <p:ext uri="{BB962C8B-B14F-4D97-AF65-F5344CB8AC3E}">
        <p14:creationId xmlns:p14="http://schemas.microsoft.com/office/powerpoint/2010/main" val="2785949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44CAC04-28AC-43AD-BEDE-85EA6AE6CE51}" type="slidenum">
              <a:rPr lang="en-US" altLang="en-US">
                <a:solidFill>
                  <a:srgbClr val="000000"/>
                </a:solidFill>
              </a:rPr>
              <a:pPr fontAlgn="base">
                <a:spcBef>
                  <a:spcPct val="0"/>
                </a:spcBef>
                <a:spcAft>
                  <a:spcPct val="0"/>
                </a:spcAft>
              </a:pPr>
              <a:t>19</a:t>
            </a:fld>
            <a:endParaRPr lang="en-US" altLang="en-US">
              <a:solidFill>
                <a:srgbClr val="000000"/>
              </a:solidFill>
            </a:endParaRPr>
          </a:p>
        </p:txBody>
      </p:sp>
      <p:sp>
        <p:nvSpPr>
          <p:cNvPr id="17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smtClean="0">
                <a:solidFill>
                  <a:schemeClr val="tx1"/>
                </a:solidFill>
                <a:effectLst/>
                <a:latin typeface="+mn-lt"/>
                <a:ea typeface="+mn-ea"/>
                <a:cs typeface="+mn-cs"/>
              </a:rPr>
              <a:t>References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Association for Professionals in Infection Control and Epidemiology. (2015). </a:t>
            </a:r>
            <a:r>
              <a:rPr lang="en-US" sz="1200" i="1" kern="1200" dirty="0" smtClean="0">
                <a:solidFill>
                  <a:schemeClr val="tx1"/>
                </a:solidFill>
                <a:effectLst/>
                <a:latin typeface="+mn-lt"/>
                <a:ea typeface="+mn-ea"/>
                <a:cs typeface="+mn-cs"/>
              </a:rPr>
              <a:t>Certification Study Guide, 6th edition.</a:t>
            </a:r>
            <a:r>
              <a:rPr lang="en-US" sz="1200" kern="1200" dirty="0" smtClean="0">
                <a:solidFill>
                  <a:schemeClr val="tx1"/>
                </a:solidFill>
                <a:effectLst/>
                <a:latin typeface="+mn-lt"/>
                <a:ea typeface="+mn-ea"/>
                <a:cs typeface="+mn-cs"/>
              </a:rPr>
              <a:t> Arlington: Association for Professionals in Infection Control and Epidemiology.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Association for Professionals in Infection Control and Epidemiology, Inc. (2015). </a:t>
            </a:r>
            <a:r>
              <a:rPr lang="en-US" sz="1200" i="1" kern="1200" dirty="0" smtClean="0">
                <a:solidFill>
                  <a:schemeClr val="tx1"/>
                </a:solidFill>
                <a:effectLst/>
                <a:latin typeface="+mn-lt"/>
                <a:ea typeface="+mn-ea"/>
                <a:cs typeface="+mn-cs"/>
              </a:rPr>
              <a:t>APIC Text of Infection Control and Epidemiology.</a:t>
            </a:r>
            <a:r>
              <a:rPr lang="en-US" sz="1200" kern="1200" dirty="0" smtClean="0">
                <a:solidFill>
                  <a:schemeClr val="tx1"/>
                </a:solidFill>
                <a:effectLst/>
                <a:latin typeface="+mn-lt"/>
                <a:ea typeface="+mn-ea"/>
                <a:cs typeface="+mn-cs"/>
              </a:rPr>
              <a:t> Arlington, VA.</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Certification Board of Infection Control and Epidemiology, Inc. (2016, June). Certification in Infection Prevention and Control (CIC). Milwaukee, Wisconsin. Retrieved from https://view.officeapps.live.com/op/view.aspx?src=https://www.cbic.org/UserFiles/file/UnderstandingCBICandtheCICCredential-2018-longversion.ppt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4. Certification Board of Infection Control and Epidemiology, Inc. (2018). </a:t>
            </a:r>
            <a:r>
              <a:rPr lang="en-US" sz="1200" i="1" kern="1200" dirty="0" smtClean="0">
                <a:solidFill>
                  <a:schemeClr val="tx1"/>
                </a:solidFill>
                <a:effectLst/>
                <a:latin typeface="+mn-lt"/>
                <a:ea typeface="+mn-ea"/>
                <a:cs typeface="+mn-cs"/>
              </a:rPr>
              <a:t>CBIC Certification Website</a:t>
            </a:r>
            <a:r>
              <a:rPr lang="en-US" sz="1200" kern="1200" dirty="0" smtClean="0">
                <a:solidFill>
                  <a:schemeClr val="tx1"/>
                </a:solidFill>
                <a:effectLst/>
                <a:latin typeface="+mn-lt"/>
                <a:ea typeface="+mn-ea"/>
                <a:cs typeface="+mn-cs"/>
              </a:rPr>
              <a:t>. Retrieved 10 1, 2018, from CBIC Website: https://www.cbic.org/certification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5. </a:t>
            </a:r>
            <a:r>
              <a:rPr lang="en-US" sz="1200" kern="1200" dirty="0" err="1" smtClean="0">
                <a:solidFill>
                  <a:schemeClr val="tx1"/>
                </a:solidFill>
                <a:effectLst/>
                <a:latin typeface="+mn-lt"/>
                <a:ea typeface="+mn-ea"/>
                <a:cs typeface="+mn-cs"/>
              </a:rPr>
              <a:t>Krein</a:t>
            </a:r>
            <a:r>
              <a:rPr lang="en-US" sz="1200" kern="1200" dirty="0" smtClean="0">
                <a:solidFill>
                  <a:schemeClr val="tx1"/>
                </a:solidFill>
                <a:effectLst/>
                <a:latin typeface="+mn-lt"/>
                <a:ea typeface="+mn-ea"/>
                <a:cs typeface="+mn-cs"/>
              </a:rPr>
              <a:t>, S. L., Hofer, T. P., Kowalski, C. P., Olmsted, R. N., Kauffman, C. A., Forman, J. H., et al. (2007). Use of Central Venous Catheter-Related Bloodstream Infection Prevention Practices by US Hospitals. </a:t>
            </a:r>
            <a:r>
              <a:rPr lang="en-US" sz="1200" i="1" kern="1200" dirty="0" smtClean="0">
                <a:solidFill>
                  <a:schemeClr val="tx1"/>
                </a:solidFill>
                <a:effectLst/>
                <a:latin typeface="+mn-lt"/>
                <a:ea typeface="+mn-ea"/>
                <a:cs typeface="+mn-cs"/>
              </a:rPr>
              <a:t>Mayo Clinic Proceedings, 82</a:t>
            </a:r>
            <a:r>
              <a:rPr lang="en-US" sz="1200" kern="1200" dirty="0" smtClean="0">
                <a:solidFill>
                  <a:schemeClr val="tx1"/>
                </a:solidFill>
                <a:effectLst/>
                <a:latin typeface="+mn-lt"/>
                <a:ea typeface="+mn-ea"/>
                <a:cs typeface="+mn-cs"/>
              </a:rPr>
              <a:t>(6), 672-678.</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6. Murphy, D. M., </a:t>
            </a:r>
            <a:r>
              <a:rPr lang="en-US" sz="1200" kern="1200" dirty="0" err="1" smtClean="0">
                <a:solidFill>
                  <a:schemeClr val="tx1"/>
                </a:solidFill>
                <a:effectLst/>
                <a:latin typeface="+mn-lt"/>
                <a:ea typeface="+mn-ea"/>
                <a:cs typeface="+mn-cs"/>
              </a:rPr>
              <a:t>Hanchett</a:t>
            </a:r>
            <a:r>
              <a:rPr lang="en-US" sz="1200" kern="1200" dirty="0" smtClean="0">
                <a:solidFill>
                  <a:schemeClr val="tx1"/>
                </a:solidFill>
                <a:effectLst/>
                <a:latin typeface="+mn-lt"/>
                <a:ea typeface="+mn-ea"/>
                <a:cs typeface="+mn-cs"/>
              </a:rPr>
              <a:t>, M., Olmsted, R. N., Farber, M. R., Lee, T. B., Haas, J. P., et al. (2012). Competency in infection prevention: A conceptual approach to guide current and future practice. </a:t>
            </a:r>
            <a:r>
              <a:rPr lang="en-US" sz="1200" i="1" kern="1200" dirty="0" smtClean="0">
                <a:solidFill>
                  <a:schemeClr val="tx1"/>
                </a:solidFill>
                <a:effectLst/>
                <a:latin typeface="+mn-lt"/>
                <a:ea typeface="+mn-ea"/>
                <a:cs typeface="+mn-cs"/>
              </a:rPr>
              <a:t>American Journal of Infection Control, 40</a:t>
            </a:r>
            <a:r>
              <a:rPr lang="en-US" sz="1200" kern="1200" dirty="0" smtClean="0">
                <a:solidFill>
                  <a:schemeClr val="tx1"/>
                </a:solidFill>
                <a:effectLst/>
                <a:latin typeface="+mn-lt"/>
                <a:ea typeface="+mn-ea"/>
                <a:cs typeface="+mn-cs"/>
              </a:rPr>
              <a:t>(4), 269-303.</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7.</a:t>
            </a:r>
            <a:r>
              <a:rPr lang="en-US" sz="1200"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Pogorzelska</a:t>
            </a:r>
            <a:r>
              <a:rPr lang="en-US" sz="1200" kern="1200" dirty="0" smtClean="0">
                <a:solidFill>
                  <a:schemeClr val="tx1"/>
                </a:solidFill>
                <a:effectLst/>
                <a:latin typeface="+mn-lt"/>
                <a:ea typeface="+mn-ea"/>
                <a:cs typeface="+mn-cs"/>
              </a:rPr>
              <a:t>, M., Stone, P. W., &amp; Larson, E. L. (2012). Certification in infection control matters: Impact of infection control department characteristics and policies on rates of multidrug-resistant infections. </a:t>
            </a:r>
            <a:r>
              <a:rPr lang="en-US" sz="1200" i="1" kern="1200" dirty="0" smtClean="0">
                <a:solidFill>
                  <a:schemeClr val="tx1"/>
                </a:solidFill>
                <a:effectLst/>
                <a:latin typeface="+mn-lt"/>
                <a:ea typeface="+mn-ea"/>
                <a:cs typeface="+mn-cs"/>
              </a:rPr>
              <a:t>American Journal of Infection Control, 40</a:t>
            </a:r>
            <a:r>
              <a:rPr lang="en-US" sz="1200" kern="1200" dirty="0" smtClean="0">
                <a:solidFill>
                  <a:schemeClr val="tx1"/>
                </a:solidFill>
                <a:effectLst/>
                <a:latin typeface="+mn-lt"/>
                <a:ea typeface="+mn-ea"/>
                <a:cs typeface="+mn-cs"/>
              </a:rPr>
              <a:t>(2), 96-101.</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8. </a:t>
            </a:r>
            <a:r>
              <a:rPr lang="en-US" sz="1200" kern="1200" dirty="0" err="1" smtClean="0">
                <a:solidFill>
                  <a:schemeClr val="tx1"/>
                </a:solidFill>
                <a:effectLst/>
                <a:latin typeface="+mn-lt"/>
                <a:ea typeface="+mn-ea"/>
                <a:cs typeface="+mn-cs"/>
              </a:rPr>
              <a:t>Pogorzelska-Maziarz</a:t>
            </a:r>
            <a:r>
              <a:rPr lang="en-US" sz="1200" kern="1200" dirty="0" smtClean="0">
                <a:solidFill>
                  <a:schemeClr val="tx1"/>
                </a:solidFill>
                <a:effectLst/>
                <a:latin typeface="+mn-lt"/>
                <a:ea typeface="+mn-ea"/>
                <a:cs typeface="+mn-cs"/>
              </a:rPr>
              <a:t>, M., &amp; </a:t>
            </a:r>
            <a:r>
              <a:rPr lang="en-US" sz="1200" kern="1200" dirty="0" err="1" smtClean="0">
                <a:solidFill>
                  <a:schemeClr val="tx1"/>
                </a:solidFill>
                <a:effectLst/>
                <a:latin typeface="+mn-lt"/>
                <a:ea typeface="+mn-ea"/>
                <a:cs typeface="+mn-cs"/>
              </a:rPr>
              <a:t>Kalp</a:t>
            </a:r>
            <a:r>
              <a:rPr lang="en-US" sz="1200" kern="1200" dirty="0" smtClean="0">
                <a:solidFill>
                  <a:schemeClr val="tx1"/>
                </a:solidFill>
                <a:effectLst/>
                <a:latin typeface="+mn-lt"/>
                <a:ea typeface="+mn-ea"/>
                <a:cs typeface="+mn-cs"/>
              </a:rPr>
              <a:t>, E. L. (2017). Infection prevention outside of the acute care setting: Results from the </a:t>
            </a:r>
            <a:r>
              <a:rPr lang="en-US" sz="1200" kern="1200" dirty="0" err="1" smtClean="0">
                <a:solidFill>
                  <a:schemeClr val="tx1"/>
                </a:solidFill>
                <a:effectLst/>
                <a:latin typeface="+mn-lt"/>
                <a:ea typeface="+mn-ea"/>
                <a:cs typeface="+mn-cs"/>
              </a:rPr>
              <a:t>MegaSurvey</a:t>
            </a:r>
            <a:r>
              <a:rPr lang="en-US" sz="1200" kern="1200" dirty="0" smtClean="0">
                <a:solidFill>
                  <a:schemeClr val="tx1"/>
                </a:solidFill>
                <a:effectLst/>
                <a:latin typeface="+mn-lt"/>
                <a:ea typeface="+mn-ea"/>
                <a:cs typeface="+mn-cs"/>
              </a:rPr>
              <a:t> of infection </a:t>
            </a:r>
            <a:r>
              <a:rPr lang="en-US" sz="1200" kern="1200" dirty="0" err="1" smtClean="0">
                <a:solidFill>
                  <a:schemeClr val="tx1"/>
                </a:solidFill>
                <a:effectLst/>
                <a:latin typeface="+mn-lt"/>
                <a:ea typeface="+mn-ea"/>
                <a:cs typeface="+mn-cs"/>
              </a:rPr>
              <a:t>preventionists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American Journal of Infection Control, 45</a:t>
            </a:r>
            <a:r>
              <a:rPr lang="en-US" sz="1200" kern="1200" dirty="0" smtClean="0">
                <a:solidFill>
                  <a:schemeClr val="tx1"/>
                </a:solidFill>
                <a:effectLst/>
                <a:latin typeface="+mn-lt"/>
                <a:ea typeface="+mn-ea"/>
                <a:cs typeface="+mn-cs"/>
              </a:rPr>
              <a:t>(6), 597-602.</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9.</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Saint, S., Greene, M. T., Olmsted, R. N., Chopra, V., </a:t>
            </a:r>
            <a:r>
              <a:rPr lang="en-US" sz="1200" kern="1200" dirty="0" err="1" smtClean="0">
                <a:solidFill>
                  <a:schemeClr val="tx1"/>
                </a:solidFill>
                <a:effectLst/>
                <a:latin typeface="+mn-lt"/>
                <a:ea typeface="+mn-ea"/>
                <a:cs typeface="+mn-cs"/>
              </a:rPr>
              <a:t>Meddings</a:t>
            </a:r>
            <a:r>
              <a:rPr lang="en-US" sz="1200" kern="1200" dirty="0" smtClean="0">
                <a:solidFill>
                  <a:schemeClr val="tx1"/>
                </a:solidFill>
                <a:effectLst/>
                <a:latin typeface="+mn-lt"/>
                <a:ea typeface="+mn-ea"/>
                <a:cs typeface="+mn-cs"/>
              </a:rPr>
              <a:t>, J., </a:t>
            </a:r>
            <a:r>
              <a:rPr lang="en-US" sz="1200" kern="1200" dirty="0" err="1" smtClean="0">
                <a:solidFill>
                  <a:schemeClr val="tx1"/>
                </a:solidFill>
                <a:effectLst/>
                <a:latin typeface="+mn-lt"/>
                <a:ea typeface="+mn-ea"/>
                <a:cs typeface="+mn-cs"/>
              </a:rPr>
              <a:t>Safdar</a:t>
            </a:r>
            <a:r>
              <a:rPr lang="en-US" sz="1200" kern="1200" dirty="0" smtClean="0">
                <a:solidFill>
                  <a:schemeClr val="tx1"/>
                </a:solidFill>
                <a:effectLst/>
                <a:latin typeface="+mn-lt"/>
                <a:ea typeface="+mn-ea"/>
                <a:cs typeface="+mn-cs"/>
              </a:rPr>
              <a:t>, N., et al. (2013). Perceived strength of evidence supporting practices to prevent health care-associated infection: Results from a national survey of infection prevention personnel. </a:t>
            </a:r>
            <a:r>
              <a:rPr lang="en-US" sz="1200" i="1" kern="1200" dirty="0" smtClean="0">
                <a:solidFill>
                  <a:schemeClr val="tx1"/>
                </a:solidFill>
                <a:effectLst/>
                <a:latin typeface="+mn-lt"/>
                <a:ea typeface="+mn-ea"/>
                <a:cs typeface="+mn-cs"/>
              </a:rPr>
              <a:t>American Journal of Infection Control, 41</a:t>
            </a:r>
            <a:r>
              <a:rPr lang="en-US" sz="1200" kern="1200" dirty="0" smtClean="0">
                <a:solidFill>
                  <a:schemeClr val="tx1"/>
                </a:solidFill>
                <a:effectLst/>
                <a:latin typeface="+mn-lt"/>
                <a:ea typeface="+mn-ea"/>
                <a:cs typeface="+mn-cs"/>
              </a:rPr>
              <a:t>, 100-106.</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10. Smith, P. W., Bennett, G., Bradley, S., </a:t>
            </a:r>
            <a:r>
              <a:rPr lang="en-US" sz="1200" kern="1200" dirty="0" err="1" smtClean="0">
                <a:solidFill>
                  <a:schemeClr val="tx1"/>
                </a:solidFill>
                <a:effectLst/>
                <a:latin typeface="+mn-lt"/>
                <a:ea typeface="+mn-ea"/>
                <a:cs typeface="+mn-cs"/>
              </a:rPr>
              <a:t>Drinka</a:t>
            </a:r>
            <a:r>
              <a:rPr lang="en-US" sz="1200" kern="1200" dirty="0" smtClean="0">
                <a:solidFill>
                  <a:schemeClr val="tx1"/>
                </a:solidFill>
                <a:effectLst/>
                <a:latin typeface="+mn-lt"/>
                <a:ea typeface="+mn-ea"/>
                <a:cs typeface="+mn-cs"/>
              </a:rPr>
              <a:t>, P., </a:t>
            </a:r>
            <a:r>
              <a:rPr lang="en-US" sz="1200" kern="1200" dirty="0" err="1" smtClean="0">
                <a:solidFill>
                  <a:schemeClr val="tx1"/>
                </a:solidFill>
                <a:effectLst/>
                <a:latin typeface="+mn-lt"/>
                <a:ea typeface="+mn-ea"/>
                <a:cs typeface="+mn-cs"/>
              </a:rPr>
              <a:t>Lautenbach</a:t>
            </a:r>
            <a:r>
              <a:rPr lang="en-US" sz="1200" kern="1200" dirty="0" smtClean="0">
                <a:solidFill>
                  <a:schemeClr val="tx1"/>
                </a:solidFill>
                <a:effectLst/>
                <a:latin typeface="+mn-lt"/>
                <a:ea typeface="+mn-ea"/>
                <a:cs typeface="+mn-cs"/>
              </a:rPr>
              <a:t>, E., Marx, J., et al. (2008). SHEA/APIC Guideline: Infection Prevention and Control in the Long-Term Care Facility. </a:t>
            </a:r>
            <a:r>
              <a:rPr lang="en-US" sz="1200" i="1" kern="1200" dirty="0" smtClean="0">
                <a:solidFill>
                  <a:schemeClr val="tx1"/>
                </a:solidFill>
                <a:effectLst/>
                <a:latin typeface="+mn-lt"/>
                <a:ea typeface="+mn-ea"/>
                <a:cs typeface="+mn-cs"/>
              </a:rPr>
              <a:t>Infection Control and Hospital Epidemiology, 29</a:t>
            </a:r>
            <a:r>
              <a:rPr lang="en-US" sz="1200" kern="1200" dirty="0" smtClean="0">
                <a:solidFill>
                  <a:schemeClr val="tx1"/>
                </a:solidFill>
                <a:effectLst/>
                <a:latin typeface="+mn-lt"/>
                <a:ea typeface="+mn-ea"/>
                <a:cs typeface="+mn-cs"/>
              </a:rPr>
              <a:t>(9), 785-814.</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11. The National Association of Directors of Nursing Administration in Long Term Care. (2016). Summary of the New CMS Requirements for Infection Prevention and Control in Long Term Care Settings. </a:t>
            </a:r>
            <a:r>
              <a:rPr lang="en-US" sz="1200" i="1" kern="1200" dirty="0" smtClean="0">
                <a:solidFill>
                  <a:schemeClr val="tx1"/>
                </a:solidFill>
                <a:effectLst/>
                <a:latin typeface="+mn-lt"/>
                <a:ea typeface="+mn-ea"/>
                <a:cs typeface="+mn-cs"/>
              </a:rPr>
              <a:t>The Director, 24</a:t>
            </a:r>
            <a:r>
              <a:rPr lang="en-US" sz="1200" kern="1200" dirty="0" smtClean="0">
                <a:solidFill>
                  <a:schemeClr val="tx1"/>
                </a:solidFill>
                <a:effectLst/>
                <a:latin typeface="+mn-lt"/>
                <a:ea typeface="+mn-ea"/>
                <a:cs typeface="+mn-cs"/>
              </a:rPr>
              <a:t>(3), </a:t>
            </a:r>
            <a:r>
              <a:rPr lang="en-US" sz="1200" kern="1200" smtClean="0">
                <a:solidFill>
                  <a:schemeClr val="tx1"/>
                </a:solidFill>
                <a:effectLst/>
                <a:latin typeface="+mn-lt"/>
                <a:ea typeface="+mn-ea"/>
                <a:cs typeface="+mn-cs"/>
              </a:rPr>
              <a:t>17-23.</a:t>
            </a:r>
            <a:endParaRPr lang="en-US" sz="1200" kern="1200" dirty="0" smtClean="0">
              <a:solidFill>
                <a:schemeClr val="tx1"/>
              </a:solidFill>
              <a:effectLst/>
              <a:latin typeface="+mn-lt"/>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180998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9761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53338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201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596D369-CE14-473E-826B-D40846DCE08A}" type="datetimeFigureOut">
              <a:rPr lang="en-US"/>
              <a:pPr>
                <a:defRPr/>
              </a:pPr>
              <a:t>1/16/2020</a:t>
            </a:fld>
            <a:endParaRPr lang="en-US"/>
          </a:p>
        </p:txBody>
      </p:sp>
      <p:sp>
        <p:nvSpPr>
          <p:cNvPr id="8" name="Footer Placeholder 7"/>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9" name="Slide Number Placeholder 8"/>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3E26A68-DD49-4953-A441-40ED6632E4DD}" type="slidenum">
              <a:rPr lang="en-US"/>
              <a:pPr>
                <a:defRPr/>
              </a:pPr>
              <a:t>‹#›</a:t>
            </a:fld>
            <a:endParaRPr lang="en-US"/>
          </a:p>
        </p:txBody>
      </p:sp>
    </p:spTree>
    <p:extLst>
      <p:ext uri="{BB962C8B-B14F-4D97-AF65-F5344CB8AC3E}">
        <p14:creationId xmlns:p14="http://schemas.microsoft.com/office/powerpoint/2010/main" val="527948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E5D0B10-DA38-4F70-B9F1-A4217841750E}" type="datetimeFigureOut">
              <a:rPr lang="en-US"/>
              <a:pPr>
                <a:defRPr/>
              </a:pPr>
              <a:t>1/16/2020</a:t>
            </a:fld>
            <a:endParaRPr lang="en-US"/>
          </a:p>
        </p:txBody>
      </p:sp>
      <p:sp>
        <p:nvSpPr>
          <p:cNvPr id="4" name="Footer Placeholder 3"/>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Slide Number Placeholder 4"/>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0AC50E3-3A72-48A2-B4AA-D40F612C8098}" type="slidenum">
              <a:rPr lang="en-US"/>
              <a:pPr>
                <a:defRPr/>
              </a:pPr>
              <a:t>‹#›</a:t>
            </a:fld>
            <a:endParaRPr lang="en-US"/>
          </a:p>
        </p:txBody>
      </p:sp>
    </p:spTree>
    <p:extLst>
      <p:ext uri="{BB962C8B-B14F-4D97-AF65-F5344CB8AC3E}">
        <p14:creationId xmlns:p14="http://schemas.microsoft.com/office/powerpoint/2010/main" val="1521205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995AF575-F20B-415E-9F9C-C56C7AD81A43}" type="datetimeFigureOut">
              <a:rPr lang="en-US"/>
              <a:pPr>
                <a:defRPr/>
              </a:pPr>
              <a:t>1/16/2020</a:t>
            </a:fld>
            <a:endParaRPr lang="en-US"/>
          </a:p>
        </p:txBody>
      </p:sp>
      <p:sp>
        <p:nvSpPr>
          <p:cNvPr id="3" name="Footer Placeholder 2"/>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6B8192B-1EFA-4AF3-A82A-074EFA87EA68}" type="slidenum">
              <a:rPr lang="en-US"/>
              <a:pPr>
                <a:defRPr/>
              </a:pPr>
              <a:t>‹#›</a:t>
            </a:fld>
            <a:endParaRPr lang="en-US"/>
          </a:p>
        </p:txBody>
      </p:sp>
    </p:spTree>
    <p:extLst>
      <p:ext uri="{BB962C8B-B14F-4D97-AF65-F5344CB8AC3E}">
        <p14:creationId xmlns:p14="http://schemas.microsoft.com/office/powerpoint/2010/main" val="1456834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5D64CC4A-79A3-4D61-BBCD-6393CFEACA2D}" type="datetimeFigureOut">
              <a:rPr lang="en-US"/>
              <a:pPr>
                <a:defRPr/>
              </a:pPr>
              <a:t>1/16/2020</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2E109906-A513-41E6-9236-D58C67BF2087}" type="slidenum">
              <a:rPr lang="en-US"/>
              <a:pPr>
                <a:defRPr/>
              </a:pPr>
              <a:t>‹#›</a:t>
            </a:fld>
            <a:endParaRPr lang="en-US"/>
          </a:p>
        </p:txBody>
      </p:sp>
    </p:spTree>
    <p:extLst>
      <p:ext uri="{BB962C8B-B14F-4D97-AF65-F5344CB8AC3E}">
        <p14:creationId xmlns:p14="http://schemas.microsoft.com/office/powerpoint/2010/main" val="3375181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79279F30-7D56-4C73-9D97-207F6A5166CE}" type="datetimeFigureOut">
              <a:rPr lang="en-US"/>
              <a:pPr>
                <a:defRPr/>
              </a:pPr>
              <a:t>1/16/2020</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2E240B8-BB4F-4F6A-8CF4-69E42D722360}" type="slidenum">
              <a:rPr lang="en-US"/>
              <a:pPr>
                <a:defRPr/>
              </a:pPr>
              <a:t>‹#›</a:t>
            </a:fld>
            <a:endParaRPr lang="en-US"/>
          </a:p>
        </p:txBody>
      </p:sp>
    </p:spTree>
    <p:extLst>
      <p:ext uri="{BB962C8B-B14F-4D97-AF65-F5344CB8AC3E}">
        <p14:creationId xmlns:p14="http://schemas.microsoft.com/office/powerpoint/2010/main" val="717918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E1006CED-CFB7-4CC9-8D7A-0B8EE55C2E72}" type="datetimeFigureOut">
              <a:rPr lang="en-US"/>
              <a:pPr>
                <a:defRPr/>
              </a:pPr>
              <a:t>1/16/2020</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8AC9408-2D92-4FB7-978D-A4D95A132166}" type="slidenum">
              <a:rPr lang="en-US"/>
              <a:pPr>
                <a:defRPr/>
              </a:pPr>
              <a:t>‹#›</a:t>
            </a:fld>
            <a:endParaRPr lang="en-US"/>
          </a:p>
        </p:txBody>
      </p:sp>
    </p:spTree>
    <p:extLst>
      <p:ext uri="{BB962C8B-B14F-4D97-AF65-F5344CB8AC3E}">
        <p14:creationId xmlns:p14="http://schemas.microsoft.com/office/powerpoint/2010/main" val="41212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7B8720F-D8E7-43D3-A2A0-AAC82EA92406}" type="datetimeFigureOut">
              <a:rPr lang="en-US"/>
              <a:pPr>
                <a:defRPr/>
              </a:pPr>
              <a:t>1/16/2020</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1F956AD-7BBF-4812-B03F-C1B3A6707E10}" type="slidenum">
              <a:rPr lang="en-US"/>
              <a:pPr>
                <a:defRPr/>
              </a:pPr>
              <a:t>‹#›</a:t>
            </a:fld>
            <a:endParaRPr lang="en-US"/>
          </a:p>
        </p:txBody>
      </p:sp>
    </p:spTree>
    <p:extLst>
      <p:ext uri="{BB962C8B-B14F-4D97-AF65-F5344CB8AC3E}">
        <p14:creationId xmlns:p14="http://schemas.microsoft.com/office/powerpoint/2010/main" val="2625115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74930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6550"/>
            <a:ext cx="8229600"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378869"/>
            <a:ext cx="7772400" cy="1102519"/>
          </a:xfrm>
        </p:spPr>
        <p:txBody>
          <a:bodyPr/>
          <a:lstStyle/>
          <a:p>
            <a:r>
              <a:rPr lang="en-US" sz="3600" dirty="0" smtClean="0"/>
              <a:t>Preparing for Certification</a:t>
            </a:r>
            <a:endParaRPr lang="en-US" sz="3600" dirty="0"/>
          </a:p>
        </p:txBody>
      </p:sp>
      <p:sp>
        <p:nvSpPr>
          <p:cNvPr id="2" name="Subtitle 1"/>
          <p:cNvSpPr>
            <a:spLocks noGrp="1"/>
          </p:cNvSpPr>
          <p:nvPr>
            <p:ph type="subTitle" idx="1"/>
          </p:nvPr>
        </p:nvSpPr>
        <p:spPr>
          <a:xfrm>
            <a:off x="1371600" y="3486151"/>
            <a:ext cx="6400800" cy="1128712"/>
          </a:xfrm>
        </p:spPr>
        <p:txBody>
          <a:bodyPr/>
          <a:lstStyle/>
          <a:p>
            <a:r>
              <a:rPr lang="en-US" sz="2800" dirty="0" smtClean="0"/>
              <a:t>D. Kyle Willey, BS CIC</a:t>
            </a:r>
            <a:endParaRPr lang="en-US" sz="2800" dirty="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News! – New Certification Initiatives</a:t>
            </a:r>
            <a:endParaRPr lang="en-US" sz="4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462085"/>
            <a:ext cx="4781550" cy="309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2950" y="1462088"/>
            <a:ext cx="4591050" cy="316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8706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smtClean="0"/>
              <a:t>Identification </a:t>
            </a:r>
            <a:r>
              <a:rPr lang="en-US" b="1" dirty="0"/>
              <a:t>of Infectious Disease Processes (22 items)</a:t>
            </a:r>
            <a:endParaRPr lang="en-US" dirty="0"/>
          </a:p>
          <a:p>
            <a:pPr lvl="1"/>
            <a:r>
              <a:rPr lang="en-US" sz="2400" dirty="0"/>
              <a:t>Interpret </a:t>
            </a:r>
            <a:r>
              <a:rPr lang="en-US" sz="2400" dirty="0" smtClean="0"/>
              <a:t>diagnostic </a:t>
            </a:r>
            <a:r>
              <a:rPr lang="en-US" sz="2400" dirty="0"/>
              <a:t>and laboratory reports</a:t>
            </a:r>
          </a:p>
          <a:p>
            <a:pPr lvl="1"/>
            <a:r>
              <a:rPr lang="en-US" sz="2400" dirty="0" smtClean="0"/>
              <a:t>Practices </a:t>
            </a:r>
            <a:r>
              <a:rPr lang="en-US" sz="2400" dirty="0"/>
              <a:t>for specimen collection</a:t>
            </a:r>
            <a:r>
              <a:rPr lang="en-US" sz="2400" dirty="0" smtClean="0"/>
              <a:t>, </a:t>
            </a:r>
            <a:r>
              <a:rPr lang="en-US" sz="2400" dirty="0"/>
              <a:t>handling, and storage</a:t>
            </a:r>
          </a:p>
          <a:p>
            <a:pPr lvl="1"/>
            <a:r>
              <a:rPr lang="en-US" sz="2400" dirty="0"/>
              <a:t>Correlate clinical </a:t>
            </a:r>
            <a:r>
              <a:rPr lang="en-US" sz="2400" dirty="0" smtClean="0"/>
              <a:t>s/s with </a:t>
            </a:r>
            <a:r>
              <a:rPr lang="en-US" sz="2400" dirty="0"/>
              <a:t>infectious disease </a:t>
            </a:r>
            <a:r>
              <a:rPr lang="en-US" sz="2400" dirty="0" smtClean="0"/>
              <a:t>processes</a:t>
            </a:r>
            <a:endParaRPr lang="en-US" sz="2400" dirty="0"/>
          </a:p>
          <a:p>
            <a:pPr lvl="1"/>
            <a:r>
              <a:rPr lang="en-US" sz="2400" dirty="0"/>
              <a:t>Differentiate </a:t>
            </a:r>
            <a:r>
              <a:rPr lang="en-US" sz="2400" dirty="0" smtClean="0"/>
              <a:t>colonization, infection, </a:t>
            </a:r>
            <a:r>
              <a:rPr lang="en-US" sz="2400" dirty="0"/>
              <a:t>and contamination</a:t>
            </a:r>
          </a:p>
          <a:p>
            <a:pPr lvl="1"/>
            <a:r>
              <a:rPr lang="en-US" sz="2400" dirty="0"/>
              <a:t>Differentiate </a:t>
            </a:r>
            <a:r>
              <a:rPr lang="en-US" sz="2400" dirty="0" smtClean="0"/>
              <a:t>prophylactic, empiric, </a:t>
            </a:r>
            <a:r>
              <a:rPr lang="en-US" sz="2400" dirty="0"/>
              <a:t>and therapeutic uses of </a:t>
            </a:r>
            <a:r>
              <a:rPr lang="en-US" sz="2400" dirty="0" smtClean="0"/>
              <a:t>antimicrobials</a:t>
            </a:r>
            <a:endParaRPr lang="en-US" sz="2400" dirty="0"/>
          </a:p>
        </p:txBody>
      </p:sp>
    </p:spTree>
    <p:extLst>
      <p:ext uri="{BB962C8B-B14F-4D97-AF65-F5344CB8AC3E}">
        <p14:creationId xmlns:p14="http://schemas.microsoft.com/office/powerpoint/2010/main" val="4184910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Surveillance and Epidemiologic Investigation (24 items</a:t>
            </a:r>
            <a:r>
              <a:rPr lang="en-US" b="1" dirty="0" smtClean="0"/>
              <a:t>)</a:t>
            </a:r>
            <a:endParaRPr lang="en-US" dirty="0" smtClean="0"/>
          </a:p>
          <a:p>
            <a:pPr lvl="1"/>
            <a:r>
              <a:rPr lang="en-US" sz="2400" dirty="0"/>
              <a:t>Design of Surveillance </a:t>
            </a:r>
            <a:r>
              <a:rPr lang="en-US" sz="2400" dirty="0" smtClean="0"/>
              <a:t>Systems</a:t>
            </a:r>
          </a:p>
          <a:p>
            <a:pPr lvl="1"/>
            <a:r>
              <a:rPr lang="en-US" sz="2400" dirty="0"/>
              <a:t>Collection and Compilation of Surveillance </a:t>
            </a:r>
            <a:r>
              <a:rPr lang="en-US" sz="2400" dirty="0" smtClean="0"/>
              <a:t>Data</a:t>
            </a:r>
          </a:p>
          <a:p>
            <a:pPr lvl="1"/>
            <a:r>
              <a:rPr lang="en-US" sz="2400" dirty="0"/>
              <a:t>Interpretation of Surveillance </a:t>
            </a:r>
            <a:r>
              <a:rPr lang="en-US" sz="2400" dirty="0" smtClean="0"/>
              <a:t>Data</a:t>
            </a:r>
          </a:p>
          <a:p>
            <a:pPr lvl="1"/>
            <a:r>
              <a:rPr lang="en-US" sz="2400" dirty="0"/>
              <a:t>Outbreak Investigation</a:t>
            </a:r>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Preventing/Controlling the Transmission of Infectious Agents (25 items</a:t>
            </a:r>
            <a:r>
              <a:rPr lang="en-US" b="1" dirty="0" smtClean="0"/>
              <a:t>)</a:t>
            </a:r>
            <a:endParaRPr lang="en-US" dirty="0"/>
          </a:p>
          <a:p>
            <a:pPr lvl="1"/>
            <a:r>
              <a:rPr lang="en-US" sz="2400" dirty="0"/>
              <a:t>Develop evidence-based/informed infection prevention and control policies and </a:t>
            </a:r>
            <a:r>
              <a:rPr lang="en-US" sz="2400" dirty="0" smtClean="0"/>
              <a:t>procedures</a:t>
            </a:r>
          </a:p>
          <a:p>
            <a:pPr lvl="1"/>
            <a:r>
              <a:rPr lang="en-US" sz="2400" dirty="0"/>
              <a:t>Collaborate with relevant groups and agencies in planning community/facility responses to biologic threats and </a:t>
            </a:r>
            <a:r>
              <a:rPr lang="en-US" sz="2400" dirty="0" smtClean="0"/>
              <a:t>disasters</a:t>
            </a:r>
          </a:p>
          <a:p>
            <a:pPr lvl="1"/>
            <a:r>
              <a:rPr lang="en-US" sz="2400" dirty="0"/>
              <a:t>Identify and implement infection prevention and control strategies</a:t>
            </a:r>
            <a:endParaRPr lang="en-US" sz="2400" dirty="0" smtClean="0"/>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Employee/Occupational Health (11 items</a:t>
            </a:r>
            <a:r>
              <a:rPr lang="en-US" b="1" dirty="0" smtClean="0"/>
              <a:t>)</a:t>
            </a:r>
            <a:endParaRPr lang="en-US" dirty="0"/>
          </a:p>
          <a:p>
            <a:pPr lvl="1"/>
            <a:r>
              <a:rPr lang="en-US" sz="2400" dirty="0" smtClean="0"/>
              <a:t>Develop </a:t>
            </a:r>
            <a:r>
              <a:rPr lang="en-US" sz="2400" dirty="0"/>
              <a:t>screening and immunization programs</a:t>
            </a:r>
          </a:p>
          <a:p>
            <a:pPr lvl="1"/>
            <a:r>
              <a:rPr lang="en-US" sz="2400" dirty="0"/>
              <a:t>Evaluate data and d</a:t>
            </a:r>
            <a:r>
              <a:rPr lang="en-US" sz="2400" dirty="0" smtClean="0"/>
              <a:t>evelop work </a:t>
            </a:r>
            <a:r>
              <a:rPr lang="en-US" sz="2400" dirty="0"/>
              <a:t>restriction recommendations related to communicable diseases and/or exposures</a:t>
            </a:r>
          </a:p>
          <a:p>
            <a:pPr lvl="1"/>
            <a:r>
              <a:rPr lang="en-US" sz="2400" dirty="0" smtClean="0"/>
              <a:t>Recognize </a:t>
            </a:r>
            <a:r>
              <a:rPr lang="en-US" sz="2400" dirty="0"/>
              <a:t>healthcare personnel who may represent a transmission risk to patients, coworkers, and communities</a:t>
            </a:r>
          </a:p>
          <a:p>
            <a:pPr lvl="1"/>
            <a:r>
              <a:rPr lang="en-US" sz="2400" dirty="0"/>
              <a:t>Assess risk of occupational exposure to infectious diseases (e.g., Mycobacterium tuberculosis, </a:t>
            </a:r>
            <a:r>
              <a:rPr lang="en-US" sz="2400" dirty="0" err="1"/>
              <a:t>bloodborne</a:t>
            </a:r>
            <a:r>
              <a:rPr lang="en-US" sz="2400" dirty="0"/>
              <a:t> pathogens)</a:t>
            </a:r>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Management and Communication (13 items</a:t>
            </a:r>
            <a:r>
              <a:rPr lang="en-US" b="1" dirty="0" smtClean="0"/>
              <a:t>)</a:t>
            </a:r>
            <a:endParaRPr lang="en-US" dirty="0"/>
          </a:p>
          <a:p>
            <a:pPr lvl="1"/>
            <a:r>
              <a:rPr lang="en-US" sz="2400" dirty="0" smtClean="0"/>
              <a:t>Infection Prevention program planning</a:t>
            </a:r>
            <a:endParaRPr lang="en-US" sz="2400" dirty="0"/>
          </a:p>
          <a:p>
            <a:pPr lvl="1"/>
            <a:r>
              <a:rPr lang="en-US" sz="2400" dirty="0"/>
              <a:t>Communication and Feedback </a:t>
            </a:r>
            <a:endParaRPr lang="en-US" sz="2400" dirty="0" smtClean="0"/>
          </a:p>
          <a:p>
            <a:pPr lvl="1"/>
            <a:r>
              <a:rPr lang="en-US" sz="2400" dirty="0"/>
              <a:t>Evaluate and facilitate compliance with accreditation standards/regulatory </a:t>
            </a:r>
            <a:r>
              <a:rPr lang="en-US" sz="2400" dirty="0" smtClean="0"/>
              <a:t>requirements</a:t>
            </a:r>
          </a:p>
          <a:p>
            <a:pPr lvl="1"/>
            <a:r>
              <a:rPr lang="en-US" sz="2400" dirty="0"/>
              <a:t>Quality Performance Improvement and Patient </a:t>
            </a:r>
            <a:r>
              <a:rPr lang="en-US" sz="2400" dirty="0" smtClean="0"/>
              <a:t>Safety</a:t>
            </a:r>
          </a:p>
        </p:txBody>
      </p:sp>
    </p:spTree>
    <p:extLst>
      <p:ext uri="{BB962C8B-B14F-4D97-AF65-F5344CB8AC3E}">
        <p14:creationId xmlns:p14="http://schemas.microsoft.com/office/powerpoint/2010/main" val="37615943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Education and Research (11 items</a:t>
            </a:r>
            <a:r>
              <a:rPr lang="en-US" b="1" dirty="0" smtClean="0"/>
              <a:t>)</a:t>
            </a:r>
            <a:endParaRPr lang="en-US" dirty="0"/>
          </a:p>
          <a:p>
            <a:pPr lvl="1"/>
            <a:r>
              <a:rPr lang="en-US" sz="2400" dirty="0" smtClean="0"/>
              <a:t>Education</a:t>
            </a:r>
          </a:p>
          <a:p>
            <a:pPr lvl="2"/>
            <a:r>
              <a:rPr lang="en-US" sz="2000" dirty="0"/>
              <a:t>Assess needs, develop goals and measurable </a:t>
            </a:r>
            <a:r>
              <a:rPr lang="en-US" sz="2000" dirty="0" smtClean="0"/>
              <a:t>objectives</a:t>
            </a:r>
          </a:p>
          <a:p>
            <a:pPr lvl="2"/>
            <a:r>
              <a:rPr lang="en-US" sz="2000" dirty="0"/>
              <a:t>Prepare, present, or coordinate educational content that is appropriate for the </a:t>
            </a:r>
            <a:r>
              <a:rPr lang="en-US" sz="2000" dirty="0" smtClean="0"/>
              <a:t>audience</a:t>
            </a:r>
          </a:p>
          <a:p>
            <a:pPr lvl="1"/>
            <a:r>
              <a:rPr lang="en-US" sz="2400" dirty="0"/>
              <a:t>Research </a:t>
            </a:r>
            <a:endParaRPr lang="en-US" sz="2400" dirty="0" smtClean="0"/>
          </a:p>
          <a:p>
            <a:pPr lvl="2"/>
            <a:r>
              <a:rPr lang="en-US" sz="2000" dirty="0"/>
              <a:t>Conduct a literature review</a:t>
            </a:r>
          </a:p>
          <a:p>
            <a:pPr lvl="2"/>
            <a:r>
              <a:rPr lang="en-US" sz="2000" dirty="0"/>
              <a:t>Critically appraise the literature</a:t>
            </a:r>
          </a:p>
          <a:p>
            <a:pPr lvl="2"/>
            <a:r>
              <a:rPr lang="en-US" sz="2000" dirty="0"/>
              <a:t>Facilitate incorporation of applicable research findings into </a:t>
            </a:r>
            <a:r>
              <a:rPr lang="en-US" sz="2000" dirty="0" smtClean="0"/>
              <a:t>practice</a:t>
            </a:r>
            <a:endParaRPr lang="en-US" sz="2000" dirty="0"/>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Environment of Care (14 items</a:t>
            </a:r>
            <a:r>
              <a:rPr lang="en-US" b="1" dirty="0" smtClean="0"/>
              <a:t>)</a:t>
            </a:r>
            <a:endParaRPr lang="en-US" dirty="0"/>
          </a:p>
          <a:p>
            <a:pPr lvl="1"/>
            <a:r>
              <a:rPr lang="en-US" sz="2400" dirty="0" smtClean="0"/>
              <a:t>Elements </a:t>
            </a:r>
            <a:r>
              <a:rPr lang="en-US" sz="2400" dirty="0"/>
              <a:t>important for a safe care environment </a:t>
            </a:r>
            <a:endParaRPr lang="en-US" sz="2400" dirty="0" smtClean="0"/>
          </a:p>
          <a:p>
            <a:pPr lvl="1"/>
            <a:r>
              <a:rPr lang="en-US" sz="2400" dirty="0" smtClean="0"/>
              <a:t>Assess </a:t>
            </a:r>
            <a:r>
              <a:rPr lang="en-US" sz="2400" dirty="0"/>
              <a:t>infection risks of design, construction, and </a:t>
            </a:r>
            <a:r>
              <a:rPr lang="en-US" sz="2400" dirty="0" smtClean="0"/>
              <a:t>renovation</a:t>
            </a:r>
            <a:endParaRPr lang="en-US" sz="2400" dirty="0"/>
          </a:p>
          <a:p>
            <a:pPr lvl="1"/>
            <a:r>
              <a:rPr lang="en-US" sz="2400" dirty="0" smtClean="0"/>
              <a:t>Evaluation </a:t>
            </a:r>
            <a:r>
              <a:rPr lang="en-US" sz="2400" dirty="0"/>
              <a:t>and monitoring of environmental cleaning and disinfection </a:t>
            </a:r>
            <a:endParaRPr lang="en-US" sz="2400" dirty="0" smtClean="0"/>
          </a:p>
          <a:p>
            <a:pPr lvl="1"/>
            <a:r>
              <a:rPr lang="en-US" sz="2400" dirty="0" smtClean="0"/>
              <a:t>Selection </a:t>
            </a:r>
            <a:r>
              <a:rPr lang="en-US" sz="2400" dirty="0"/>
              <a:t>and </a:t>
            </a:r>
            <a:r>
              <a:rPr lang="en-US" sz="2400" dirty="0" smtClean="0"/>
              <a:t>evaluation of </a:t>
            </a:r>
            <a:r>
              <a:rPr lang="en-US" sz="2400" dirty="0"/>
              <a:t>environmental disinfectant products</a:t>
            </a:r>
            <a:endParaRPr lang="en-US" sz="2400" dirty="0" smtClean="0"/>
          </a:p>
        </p:txBody>
      </p:sp>
    </p:spTree>
    <p:extLst>
      <p:ext uri="{BB962C8B-B14F-4D97-AF65-F5344CB8AC3E}">
        <p14:creationId xmlns:p14="http://schemas.microsoft.com/office/powerpoint/2010/main" val="2190394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Cleaning, Sterilization, Disinfection, Asepsis (15 items)</a:t>
            </a:r>
          </a:p>
          <a:p>
            <a:pPr lvl="1"/>
            <a:r>
              <a:rPr lang="en-US" sz="2400" dirty="0"/>
              <a:t>Identify and evaluate appropriate cleaning, sterilization and disinfection practices</a:t>
            </a:r>
          </a:p>
          <a:p>
            <a:pPr lvl="1"/>
            <a:r>
              <a:rPr lang="en-US" sz="2400" dirty="0"/>
              <a:t>Collaborate with others to assess products under evaluation for their ability to be reprocessed</a:t>
            </a:r>
          </a:p>
          <a:p>
            <a:pPr lvl="1"/>
            <a:r>
              <a:rPr lang="en-US" sz="2400" dirty="0"/>
              <a:t>Identify and evaluate critical steps of cleaning, high level disinfection, and </a:t>
            </a:r>
            <a:r>
              <a:rPr lang="en-US" sz="2400" dirty="0" smtClean="0"/>
              <a:t>sterilization</a:t>
            </a:r>
          </a:p>
        </p:txBody>
      </p:sp>
    </p:spTree>
    <p:extLst>
      <p:ext uri="{BB962C8B-B14F-4D97-AF65-F5344CB8AC3E}">
        <p14:creationId xmlns:p14="http://schemas.microsoft.com/office/powerpoint/2010/main" val="2190394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2064237"/>
          </a:xfrm>
          <a:solidFill>
            <a:srgbClr val="92D050"/>
          </a:solidFill>
        </p:spPr>
        <p:txBody>
          <a:bodyPr>
            <a:noAutofit/>
          </a:bodyPr>
          <a:lstStyle/>
          <a:p>
            <a:pPr marL="457200" indent="-457200" algn="l"/>
            <a:r>
              <a:rPr lang="en-US" sz="2000" b="1" dirty="0" smtClean="0"/>
              <a:t>1. 	</a:t>
            </a:r>
            <a:r>
              <a:rPr lang="en-US" sz="2000" b="1" dirty="0"/>
              <a:t>A 55-year-old male who is admitted to an emergency department with a high fever and myalgias rapidly develops respiratory distress that requires ventilation. When questioning the family, the Infection Preventionist (IP) learns that the only change in his routine activities was cleaning out an abandoned storage shed near the family home approximately 2 weeks previously. Which of the following infectious diseases MOST likely results in these symptoms?</a:t>
            </a:r>
          </a:p>
        </p:txBody>
      </p:sp>
      <p:sp>
        <p:nvSpPr>
          <p:cNvPr id="5" name="Content Placeholder 4"/>
          <p:cNvSpPr>
            <a:spLocks noGrp="1"/>
          </p:cNvSpPr>
          <p:nvPr>
            <p:ph idx="1"/>
          </p:nvPr>
        </p:nvSpPr>
        <p:spPr>
          <a:xfrm>
            <a:off x="457200" y="2813537"/>
            <a:ext cx="5915025" cy="1780687"/>
          </a:xfrm>
        </p:spPr>
        <p:txBody>
          <a:bodyPr>
            <a:normAutofit fontScale="85000" lnSpcReduction="20000"/>
          </a:bodyPr>
          <a:lstStyle/>
          <a:p>
            <a:pPr marL="514350" indent="-514350">
              <a:buFont typeface="+mj-lt"/>
              <a:buAutoNum type="alphaUcPeriod"/>
            </a:pPr>
            <a:r>
              <a:rPr lang="en-US" dirty="0" smtClean="0"/>
              <a:t>Hantavirus</a:t>
            </a:r>
            <a:endParaRPr lang="en-US" dirty="0"/>
          </a:p>
          <a:p>
            <a:pPr marL="514350" indent="-514350">
              <a:buFont typeface="+mj-lt"/>
              <a:buAutoNum type="alphaUcPeriod"/>
            </a:pPr>
            <a:r>
              <a:rPr lang="en-US" dirty="0" smtClean="0"/>
              <a:t>Plague</a:t>
            </a:r>
            <a:endParaRPr lang="en-US" dirty="0"/>
          </a:p>
          <a:p>
            <a:pPr marL="514350" indent="-514350">
              <a:buFont typeface="+mj-lt"/>
              <a:buAutoNum type="alphaUcPeriod"/>
            </a:pPr>
            <a:r>
              <a:rPr lang="en-US" dirty="0" smtClean="0"/>
              <a:t>Lyme </a:t>
            </a:r>
            <a:r>
              <a:rPr lang="en-US" dirty="0"/>
              <a:t>disease</a:t>
            </a:r>
          </a:p>
          <a:p>
            <a:pPr marL="514350" indent="-514350">
              <a:buFont typeface="+mj-lt"/>
              <a:buAutoNum type="alphaUcPeriod"/>
            </a:pPr>
            <a:r>
              <a:rPr lang="en-US" dirty="0" smtClean="0"/>
              <a:t>Q </a:t>
            </a:r>
            <a:r>
              <a:rPr lang="en-US" dirty="0"/>
              <a:t>Fever</a:t>
            </a:r>
          </a:p>
        </p:txBody>
      </p:sp>
      <p:sp>
        <p:nvSpPr>
          <p:cNvPr id="2" name="TextBox 1"/>
          <p:cNvSpPr txBox="1"/>
          <p:nvPr/>
        </p:nvSpPr>
        <p:spPr>
          <a:xfrm>
            <a:off x="6038849" y="2820131"/>
            <a:ext cx="3028950"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are the important clues in the question?</a:t>
            </a:r>
          </a:p>
          <a:p>
            <a:pPr marL="342900" indent="-342900">
              <a:buAutoNum type="arabicPeriod"/>
            </a:pPr>
            <a:r>
              <a:rPr lang="en-US" dirty="0" smtClean="0"/>
              <a:t>How are each transmitted?</a:t>
            </a:r>
          </a:p>
          <a:p>
            <a:pPr marL="342900" indent="-342900">
              <a:buAutoNum type="arabicPeriod"/>
            </a:pPr>
            <a:r>
              <a:rPr lang="en-US" dirty="0" smtClean="0"/>
              <a:t>What are the symptoms?</a:t>
            </a:r>
            <a:endParaRPr lang="en-US" dirty="0"/>
          </a:p>
        </p:txBody>
      </p:sp>
      <p:sp>
        <p:nvSpPr>
          <p:cNvPr id="3" name="Oval 2"/>
          <p:cNvSpPr/>
          <p:nvPr/>
        </p:nvSpPr>
        <p:spPr>
          <a:xfrm>
            <a:off x="147640" y="2813536"/>
            <a:ext cx="3876673" cy="48468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500"/>
                                        <p:tgtEl>
                                          <p:spTgt spid="2">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fade">
                                      <p:cBhvr>
                                        <p:cTn id="13" dur="500"/>
                                        <p:tgtEl>
                                          <p:spTgt spid="2">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heel(1)">
                                      <p:cBhvr>
                                        <p:cTn id="1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1628775"/>
          </a:xfrm>
          <a:solidFill>
            <a:srgbClr val="92D050"/>
          </a:solidFill>
        </p:spPr>
        <p:txBody>
          <a:bodyPr>
            <a:normAutofit fontScale="90000"/>
          </a:bodyPr>
          <a:lstStyle/>
          <a:p>
            <a:pPr marL="457200" indent="-457200" algn="l"/>
            <a:r>
              <a:rPr lang="en-US" sz="2400" b="1" dirty="0" smtClean="0"/>
              <a:t>2.</a:t>
            </a:r>
            <a:r>
              <a:rPr lang="en-US" sz="2400" b="1" dirty="0"/>
              <a:t>	A 68-year-old male is admitted for progressive stroke and pneumonia. He has a low-grade fever and had previously been admitted on a bi-monthly basis. He has been diagnosed with Candida esophagitis. Which of the following is the MOST likely underlying condition?</a:t>
            </a:r>
          </a:p>
        </p:txBody>
      </p:sp>
      <p:sp>
        <p:nvSpPr>
          <p:cNvPr id="5" name="Content Placeholder 4"/>
          <p:cNvSpPr>
            <a:spLocks noGrp="1"/>
          </p:cNvSpPr>
          <p:nvPr>
            <p:ph idx="1"/>
          </p:nvPr>
        </p:nvSpPr>
        <p:spPr>
          <a:xfrm>
            <a:off x="457201" y="2378075"/>
            <a:ext cx="6172200" cy="2216150"/>
          </a:xfrm>
        </p:spPr>
        <p:txBody>
          <a:bodyPr>
            <a:normAutofit lnSpcReduction="10000"/>
          </a:bodyPr>
          <a:lstStyle/>
          <a:p>
            <a:pPr marL="514350" indent="-514350">
              <a:buFont typeface="+mj-lt"/>
              <a:buAutoNum type="alphaUcPeriod"/>
            </a:pPr>
            <a:r>
              <a:rPr lang="en-US" dirty="0" smtClean="0"/>
              <a:t>tuberculosis </a:t>
            </a:r>
            <a:r>
              <a:rPr lang="en-US" dirty="0"/>
              <a:t>(TB)</a:t>
            </a:r>
          </a:p>
          <a:p>
            <a:pPr marL="514350" indent="-514350">
              <a:buFont typeface="+mj-lt"/>
              <a:buAutoNum type="alphaUcPeriod"/>
            </a:pPr>
            <a:r>
              <a:rPr lang="en-US" dirty="0" smtClean="0"/>
              <a:t>chlamydial </a:t>
            </a:r>
            <a:r>
              <a:rPr lang="en-US" dirty="0"/>
              <a:t>infection</a:t>
            </a:r>
          </a:p>
          <a:p>
            <a:pPr marL="514350" indent="-514350">
              <a:buFont typeface="+mj-lt"/>
              <a:buAutoNum type="alphaUcPeriod"/>
            </a:pPr>
            <a:r>
              <a:rPr lang="en-US" dirty="0" smtClean="0"/>
              <a:t>cytomegalovirus </a:t>
            </a:r>
            <a:r>
              <a:rPr lang="en-US" dirty="0"/>
              <a:t>(CMV)</a:t>
            </a:r>
          </a:p>
          <a:p>
            <a:pPr marL="514350" indent="-514350">
              <a:buFont typeface="+mj-lt"/>
              <a:buAutoNum type="alphaUcPeriod"/>
            </a:pPr>
            <a:r>
              <a:rPr lang="en-US" dirty="0" smtClean="0"/>
              <a:t>HIV</a:t>
            </a:r>
            <a:endParaRPr lang="en-US" dirty="0"/>
          </a:p>
        </p:txBody>
      </p:sp>
      <p:sp>
        <p:nvSpPr>
          <p:cNvPr id="6" name="TextBox 5"/>
          <p:cNvSpPr txBox="1"/>
          <p:nvPr/>
        </p:nvSpPr>
        <p:spPr>
          <a:xfrm>
            <a:off x="6553200" y="2378074"/>
            <a:ext cx="2590800" cy="1477328"/>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symptoms give the best clues?</a:t>
            </a:r>
          </a:p>
          <a:p>
            <a:pPr marL="342900" indent="-342900">
              <a:buAutoNum type="arabicPeriod"/>
            </a:pPr>
            <a:r>
              <a:rPr lang="en-US" dirty="0" smtClean="0"/>
              <a:t>How do each present as chronic conditions?</a:t>
            </a:r>
            <a:endParaRPr lang="en-US" dirty="0"/>
          </a:p>
        </p:txBody>
      </p:sp>
      <p:sp>
        <p:nvSpPr>
          <p:cNvPr id="7" name="Oval 6"/>
          <p:cNvSpPr/>
          <p:nvPr/>
        </p:nvSpPr>
        <p:spPr>
          <a:xfrm>
            <a:off x="1" y="3938215"/>
            <a:ext cx="3835400" cy="600076"/>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39902318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1"/>
            <a:ext cx="8229600" cy="1746250"/>
          </a:xfrm>
          <a:solidFill>
            <a:srgbClr val="92D050"/>
          </a:solidFill>
        </p:spPr>
        <p:txBody>
          <a:bodyPr>
            <a:normAutofit fontScale="90000"/>
          </a:bodyPr>
          <a:lstStyle/>
          <a:p>
            <a:pPr marL="457200" indent="-457200" algn="l"/>
            <a:r>
              <a:rPr lang="en-US" sz="2400" b="1" dirty="0" smtClean="0"/>
              <a:t>3.	</a:t>
            </a:r>
            <a:r>
              <a:rPr lang="en-US" sz="2400" b="1" dirty="0"/>
              <a:t>A patient is admitted for aggressive chemotherapy and on hospital day 13, the patient develops high fevers and consolidation on chest x-ray. A chest CT shows left lower lobe patchy infiltrate with dense central consolidation. Which of the following is the most likely cause?</a:t>
            </a:r>
          </a:p>
        </p:txBody>
      </p:sp>
      <p:sp>
        <p:nvSpPr>
          <p:cNvPr id="5" name="Content Placeholder 4"/>
          <p:cNvSpPr>
            <a:spLocks noGrp="1"/>
          </p:cNvSpPr>
          <p:nvPr>
            <p:ph idx="1"/>
          </p:nvPr>
        </p:nvSpPr>
        <p:spPr>
          <a:xfrm>
            <a:off x="457201" y="2495550"/>
            <a:ext cx="6172200" cy="2381249"/>
          </a:xfrm>
        </p:spPr>
        <p:txBody>
          <a:bodyPr>
            <a:normAutofit/>
          </a:bodyPr>
          <a:lstStyle/>
          <a:p>
            <a:pPr marL="514350" indent="-514350">
              <a:buFont typeface="+mj-lt"/>
              <a:buAutoNum type="alphaUcPeriod"/>
            </a:pPr>
            <a:r>
              <a:rPr lang="it-IT" i="1" dirty="0" smtClean="0"/>
              <a:t>Aspergillus</a:t>
            </a:r>
            <a:endParaRPr lang="it-IT" i="1" dirty="0"/>
          </a:p>
          <a:p>
            <a:pPr marL="514350" indent="-514350">
              <a:buFont typeface="+mj-lt"/>
              <a:buAutoNum type="alphaUcPeriod"/>
            </a:pPr>
            <a:r>
              <a:rPr lang="it-IT" i="1" dirty="0" smtClean="0"/>
              <a:t>Legionella</a:t>
            </a:r>
            <a:endParaRPr lang="it-IT" i="1" dirty="0"/>
          </a:p>
          <a:p>
            <a:pPr marL="514350" indent="-514350">
              <a:buFont typeface="+mj-lt"/>
              <a:buAutoNum type="alphaUcPeriod"/>
            </a:pPr>
            <a:r>
              <a:rPr lang="it-IT" i="1" dirty="0" smtClean="0"/>
              <a:t>Candida </a:t>
            </a:r>
            <a:r>
              <a:rPr lang="it-IT" i="1" dirty="0"/>
              <a:t>tropicalis</a:t>
            </a:r>
          </a:p>
          <a:p>
            <a:pPr marL="514350" indent="-514350">
              <a:buFont typeface="+mj-lt"/>
              <a:buAutoNum type="alphaUcPeriod"/>
            </a:pPr>
            <a:r>
              <a:rPr lang="it-IT" i="1" dirty="0" smtClean="0"/>
              <a:t>Nocardia </a:t>
            </a:r>
            <a:r>
              <a:rPr lang="it-IT" i="1" dirty="0"/>
              <a:t>asteroids</a:t>
            </a:r>
            <a:endParaRPr lang="en-US" i="1" dirty="0"/>
          </a:p>
        </p:txBody>
      </p:sp>
      <p:sp>
        <p:nvSpPr>
          <p:cNvPr id="6" name="TextBox 5"/>
          <p:cNvSpPr txBox="1"/>
          <p:nvPr/>
        </p:nvSpPr>
        <p:spPr>
          <a:xfrm>
            <a:off x="6553200" y="2495550"/>
            <a:ext cx="2590800" cy="1569660"/>
          </a:xfrm>
          <a:prstGeom prst="rect">
            <a:avLst/>
          </a:prstGeom>
          <a:noFill/>
        </p:spPr>
        <p:txBody>
          <a:bodyPr wrap="square" rtlCol="0">
            <a:spAutoFit/>
          </a:bodyPr>
          <a:lstStyle/>
          <a:p>
            <a:r>
              <a:rPr lang="en-US" sz="1600" dirty="0" smtClean="0"/>
              <a:t>Discussion:</a:t>
            </a:r>
          </a:p>
          <a:p>
            <a:pPr marL="342900" indent="-342900">
              <a:buAutoNum type="arabicPeriod"/>
            </a:pPr>
            <a:r>
              <a:rPr lang="en-US" sz="1600" dirty="0" smtClean="0"/>
              <a:t>What factors go into the response?</a:t>
            </a:r>
          </a:p>
          <a:p>
            <a:pPr marL="342900" indent="-342900">
              <a:buAutoNum type="arabicPeriod"/>
            </a:pPr>
            <a:r>
              <a:rPr lang="en-US" sz="1600" dirty="0" smtClean="0"/>
              <a:t>What are the s/s?</a:t>
            </a:r>
          </a:p>
          <a:p>
            <a:pPr marL="342900" indent="-342900">
              <a:buAutoNum type="arabicPeriod"/>
            </a:pPr>
            <a:r>
              <a:rPr lang="en-US" sz="1600" dirty="0" smtClean="0"/>
              <a:t>What is the BEST match for unilateral infiltrate?</a:t>
            </a:r>
            <a:endParaRPr lang="en-US" sz="1600" dirty="0"/>
          </a:p>
        </p:txBody>
      </p:sp>
      <p:sp>
        <p:nvSpPr>
          <p:cNvPr id="7" name="Oval 6"/>
          <p:cNvSpPr/>
          <p:nvPr/>
        </p:nvSpPr>
        <p:spPr>
          <a:xfrm>
            <a:off x="1" y="2495549"/>
            <a:ext cx="4432300" cy="690086"/>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105181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50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4. 	Over </a:t>
            </a:r>
            <a:r>
              <a:rPr lang="en-US" sz="2000" b="1" dirty="0"/>
              <a:t>a 3 month period, eight patients were diagnosed with </a:t>
            </a:r>
            <a:r>
              <a:rPr lang="en-US" sz="2000" b="1" i="1" dirty="0"/>
              <a:t>Legionella</a:t>
            </a:r>
            <a:r>
              <a:rPr lang="en-US" sz="2000" b="1" dirty="0"/>
              <a:t> pneumonia.  The </a:t>
            </a:r>
            <a:r>
              <a:rPr lang="en-US" sz="2000" b="1" dirty="0" smtClean="0"/>
              <a:t>location </a:t>
            </a:r>
            <a:r>
              <a:rPr lang="en-US" sz="2000" b="1" dirty="0"/>
              <a:t>of the </a:t>
            </a:r>
            <a:r>
              <a:rPr lang="en-US" sz="2000" b="1" dirty="0" smtClean="0"/>
              <a:t>patients </a:t>
            </a:r>
            <a:r>
              <a:rPr lang="en-US" sz="2000" b="1" dirty="0"/>
              <a:t>were: 4 in the liver transplant unit, 2 in the trauma unit, and 1 each in the pediatric and psychiatric unit.  To control </a:t>
            </a:r>
            <a:r>
              <a:rPr lang="en-US" sz="2000" b="1" i="1" dirty="0"/>
              <a:t>Legionella</a:t>
            </a:r>
            <a:r>
              <a:rPr lang="en-US" sz="2000" b="1" dirty="0"/>
              <a:t> in this facility, the ICP should:</a:t>
            </a:r>
          </a:p>
        </p:txBody>
      </p:sp>
      <p:sp>
        <p:nvSpPr>
          <p:cNvPr id="5" name="Content Placeholder 4"/>
          <p:cNvSpPr>
            <a:spLocks noGrp="1"/>
          </p:cNvSpPr>
          <p:nvPr>
            <p:ph idx="1"/>
          </p:nvPr>
        </p:nvSpPr>
        <p:spPr>
          <a:xfrm>
            <a:off x="457200" y="2374999"/>
            <a:ext cx="6200775" cy="2219325"/>
          </a:xfrm>
        </p:spPr>
        <p:txBody>
          <a:bodyPr>
            <a:normAutofit fontScale="70000" lnSpcReduction="20000"/>
          </a:bodyPr>
          <a:lstStyle/>
          <a:p>
            <a:pPr marL="514350" indent="-514350">
              <a:buFont typeface="+mj-lt"/>
              <a:buAutoNum type="alphaUcPeriod"/>
            </a:pPr>
            <a:r>
              <a:rPr lang="en-US" dirty="0" smtClean="0"/>
              <a:t>Review </a:t>
            </a:r>
            <a:r>
              <a:rPr lang="en-US" dirty="0"/>
              <a:t>engineering department’s schedule for changing the HEPA filters</a:t>
            </a:r>
          </a:p>
          <a:p>
            <a:pPr marL="514350" indent="-514350">
              <a:buFont typeface="+mj-lt"/>
              <a:buAutoNum type="alphaUcPeriod"/>
            </a:pPr>
            <a:r>
              <a:rPr lang="en-US" dirty="0" smtClean="0"/>
              <a:t>Discontinue </a:t>
            </a:r>
            <a:r>
              <a:rPr lang="en-US" dirty="0"/>
              <a:t>the use of the air conditioners on the affected units</a:t>
            </a:r>
          </a:p>
          <a:p>
            <a:pPr marL="514350" indent="-514350">
              <a:buFont typeface="+mj-lt"/>
              <a:buAutoNum type="alphaUcPeriod"/>
            </a:pPr>
            <a:r>
              <a:rPr lang="en-US" dirty="0" smtClean="0"/>
              <a:t>Focus </a:t>
            </a:r>
            <a:r>
              <a:rPr lang="en-US" dirty="0"/>
              <a:t>surveillance on pediatric and psychiatric units</a:t>
            </a:r>
          </a:p>
          <a:p>
            <a:pPr marL="514350" indent="-514350">
              <a:buFont typeface="+mj-lt"/>
              <a:buAutoNum type="alphaUcPeriod"/>
            </a:pPr>
            <a:r>
              <a:rPr lang="en-US" dirty="0" smtClean="0"/>
              <a:t>Culture </a:t>
            </a:r>
            <a:r>
              <a:rPr lang="en-US" dirty="0"/>
              <a:t>water supplies from the affected units</a:t>
            </a:r>
          </a:p>
        </p:txBody>
      </p:sp>
      <p:sp>
        <p:nvSpPr>
          <p:cNvPr id="6" name="TextBox 5"/>
          <p:cNvSpPr txBox="1"/>
          <p:nvPr/>
        </p:nvSpPr>
        <p:spPr>
          <a:xfrm>
            <a:off x="6553200" y="2257425"/>
            <a:ext cx="2590800" cy="2031325"/>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is the problem?</a:t>
            </a:r>
          </a:p>
          <a:p>
            <a:pPr marL="342900" indent="-342900">
              <a:buAutoNum type="arabicPeriod"/>
            </a:pPr>
            <a:r>
              <a:rPr lang="en-US" dirty="0" smtClean="0"/>
              <a:t>Do the different types of units matter?</a:t>
            </a:r>
          </a:p>
          <a:p>
            <a:pPr marL="342900" indent="-342900">
              <a:buAutoNum type="arabicPeriod"/>
            </a:pPr>
            <a:r>
              <a:rPr lang="en-US" dirty="0" smtClean="0"/>
              <a:t>What risk factors are involved?</a:t>
            </a:r>
          </a:p>
          <a:p>
            <a:pPr marL="342900" indent="-342900">
              <a:buAutoNum type="arabicPeriod"/>
            </a:pPr>
            <a:endParaRPr lang="en-US" dirty="0"/>
          </a:p>
        </p:txBody>
      </p:sp>
      <p:sp>
        <p:nvSpPr>
          <p:cNvPr id="7" name="Oval 6"/>
          <p:cNvSpPr/>
          <p:nvPr/>
        </p:nvSpPr>
        <p:spPr>
          <a:xfrm>
            <a:off x="28574" y="4022824"/>
            <a:ext cx="6629401"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3171539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5. 	</a:t>
            </a:r>
            <a:r>
              <a:rPr lang="en-US" sz="2000" b="1" dirty="0"/>
              <a:t>A pediatric patient has had erythema of the cheeks for 2 weeks, particularly when in sunlight. A PCR test for B19 DNA is found positive by laboratory study. This child MOST likely has</a:t>
            </a:r>
          </a:p>
        </p:txBody>
      </p:sp>
      <p:sp>
        <p:nvSpPr>
          <p:cNvPr id="5" name="Content Placeholder 4"/>
          <p:cNvSpPr>
            <a:spLocks noGrp="1"/>
          </p:cNvSpPr>
          <p:nvPr>
            <p:ph idx="1"/>
          </p:nvPr>
        </p:nvSpPr>
        <p:spPr>
          <a:xfrm>
            <a:off x="457200" y="2247900"/>
            <a:ext cx="5972175" cy="2346325"/>
          </a:xfrm>
        </p:spPr>
        <p:txBody>
          <a:bodyPr>
            <a:normAutofit/>
          </a:bodyPr>
          <a:lstStyle/>
          <a:p>
            <a:pPr marL="514350" indent="-514350">
              <a:buFont typeface="+mj-lt"/>
              <a:buAutoNum type="alphaUcPeriod"/>
            </a:pPr>
            <a:r>
              <a:rPr lang="en-US" dirty="0" smtClean="0"/>
              <a:t>Lyme </a:t>
            </a:r>
            <a:r>
              <a:rPr lang="en-US" dirty="0"/>
              <a:t>disease</a:t>
            </a:r>
          </a:p>
          <a:p>
            <a:pPr marL="514350" indent="-514350">
              <a:buFont typeface="+mj-lt"/>
              <a:buAutoNum type="alphaUcPeriod"/>
            </a:pPr>
            <a:r>
              <a:rPr lang="en-US" dirty="0" smtClean="0"/>
              <a:t>Fifth </a:t>
            </a:r>
            <a:r>
              <a:rPr lang="en-US" dirty="0"/>
              <a:t>disease</a:t>
            </a:r>
          </a:p>
          <a:p>
            <a:pPr marL="514350" indent="-514350">
              <a:buFont typeface="+mj-lt"/>
              <a:buAutoNum type="alphaUcPeriod"/>
            </a:pPr>
            <a:r>
              <a:rPr lang="en-US" dirty="0" smtClean="0"/>
              <a:t>Leprosy</a:t>
            </a:r>
            <a:endParaRPr lang="en-US" dirty="0"/>
          </a:p>
          <a:p>
            <a:pPr marL="514350" indent="-514350">
              <a:buFont typeface="+mj-lt"/>
              <a:buAutoNum type="alphaUcPeriod"/>
            </a:pPr>
            <a:r>
              <a:rPr lang="en-US" dirty="0" err="1" smtClean="0"/>
              <a:t>Streptobacillosis</a:t>
            </a:r>
            <a:endParaRPr lang="en-US" dirty="0"/>
          </a:p>
        </p:txBody>
      </p:sp>
      <p:sp>
        <p:nvSpPr>
          <p:cNvPr id="6" name="TextBox 5"/>
          <p:cNvSpPr txBox="1"/>
          <p:nvPr/>
        </p:nvSpPr>
        <p:spPr>
          <a:xfrm>
            <a:off x="6553200" y="2257425"/>
            <a:ext cx="2590800"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is the best clue?</a:t>
            </a:r>
          </a:p>
          <a:p>
            <a:pPr marL="342900" indent="-342900">
              <a:buAutoNum type="arabicPeriod"/>
            </a:pPr>
            <a:r>
              <a:rPr lang="en-US" dirty="0" smtClean="0"/>
              <a:t>What s/s are present?</a:t>
            </a:r>
          </a:p>
          <a:p>
            <a:pPr marL="342900" indent="-342900">
              <a:buAutoNum type="arabicPeriod"/>
            </a:pPr>
            <a:r>
              <a:rPr lang="en-US" dirty="0" smtClean="0"/>
              <a:t>How do each disease typically present?</a:t>
            </a:r>
          </a:p>
          <a:p>
            <a:pPr marL="342900" indent="-342900">
              <a:buAutoNum type="arabicPeriod"/>
            </a:pPr>
            <a:endParaRPr lang="en-US" dirty="0"/>
          </a:p>
        </p:txBody>
      </p:sp>
      <p:sp>
        <p:nvSpPr>
          <p:cNvPr id="7" name="Oval 6"/>
          <p:cNvSpPr/>
          <p:nvPr/>
        </p:nvSpPr>
        <p:spPr>
          <a:xfrm>
            <a:off x="1" y="2800984"/>
            <a:ext cx="5029200"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3304280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6. 	A </a:t>
            </a:r>
            <a:r>
              <a:rPr lang="en-US" sz="2000" b="1" dirty="0"/>
              <a:t>patient who has undergone cardiopulmonary resuscitation is subsequently diagnosed as having meningococcal meningitis. Which of the following employees should receive prophylaxis?</a:t>
            </a:r>
          </a:p>
        </p:txBody>
      </p:sp>
      <p:sp>
        <p:nvSpPr>
          <p:cNvPr id="5" name="Content Placeholder 4"/>
          <p:cNvSpPr>
            <a:spLocks noGrp="1"/>
          </p:cNvSpPr>
          <p:nvPr>
            <p:ph idx="1"/>
          </p:nvPr>
        </p:nvSpPr>
        <p:spPr>
          <a:xfrm>
            <a:off x="457200" y="2247900"/>
            <a:ext cx="5486400" cy="2346325"/>
          </a:xfrm>
        </p:spPr>
        <p:txBody>
          <a:bodyPr>
            <a:noAutofit/>
          </a:bodyPr>
          <a:lstStyle/>
          <a:p>
            <a:pPr marL="514350" indent="-514350">
              <a:buFont typeface="+mj-lt"/>
              <a:buAutoNum type="alphaUcPeriod"/>
            </a:pPr>
            <a:r>
              <a:rPr lang="en-US" sz="2000" dirty="0" smtClean="0"/>
              <a:t>anesthetist </a:t>
            </a:r>
            <a:r>
              <a:rPr lang="en-US" sz="2000" dirty="0"/>
              <a:t>who performed endotracheal intubation</a:t>
            </a:r>
          </a:p>
          <a:p>
            <a:pPr marL="514350" indent="-514350">
              <a:buFont typeface="+mj-lt"/>
              <a:buAutoNum type="alphaUcPeriod"/>
            </a:pPr>
            <a:r>
              <a:rPr lang="en-US" sz="2000" dirty="0" smtClean="0"/>
              <a:t>physician </a:t>
            </a:r>
            <a:r>
              <a:rPr lang="en-US" sz="2000" dirty="0"/>
              <a:t>who administered intravenous medications</a:t>
            </a:r>
          </a:p>
          <a:p>
            <a:pPr marL="514350" indent="-514350">
              <a:buFont typeface="+mj-lt"/>
              <a:buAutoNum type="alphaUcPeriod"/>
            </a:pPr>
            <a:r>
              <a:rPr lang="en-US" sz="2000" dirty="0" smtClean="0"/>
              <a:t>technician </a:t>
            </a:r>
            <a:r>
              <a:rPr lang="en-US" sz="2000" dirty="0"/>
              <a:t>who performed the EKG</a:t>
            </a:r>
          </a:p>
          <a:p>
            <a:pPr marL="514350" indent="-514350">
              <a:buFont typeface="+mj-lt"/>
              <a:buAutoNum type="alphaUcPeriod"/>
            </a:pPr>
            <a:r>
              <a:rPr lang="en-US" sz="2000" dirty="0" smtClean="0"/>
              <a:t>nurse </a:t>
            </a:r>
            <a:r>
              <a:rPr lang="en-US" sz="2000" dirty="0"/>
              <a:t>who performed chest compressions</a:t>
            </a:r>
          </a:p>
        </p:txBody>
      </p:sp>
      <p:sp>
        <p:nvSpPr>
          <p:cNvPr id="6" name="TextBox 5"/>
          <p:cNvSpPr txBox="1"/>
          <p:nvPr/>
        </p:nvSpPr>
        <p:spPr>
          <a:xfrm>
            <a:off x="6553200" y="2257425"/>
            <a:ext cx="2590800" cy="2031325"/>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Focus on the actions. What risk factors are involved?</a:t>
            </a:r>
          </a:p>
          <a:p>
            <a:pPr marL="342900" indent="-342900">
              <a:buAutoNum type="arabicPeriod"/>
            </a:pPr>
            <a:r>
              <a:rPr lang="en-US" dirty="0" smtClean="0"/>
              <a:t>Rank the risk from highest to lowest.</a:t>
            </a:r>
          </a:p>
          <a:p>
            <a:pPr marL="342900" indent="-342900">
              <a:buAutoNum type="arabicPeriod"/>
            </a:pPr>
            <a:endParaRPr lang="en-US" dirty="0"/>
          </a:p>
        </p:txBody>
      </p:sp>
      <p:sp>
        <p:nvSpPr>
          <p:cNvPr id="7" name="Oval 6"/>
          <p:cNvSpPr/>
          <p:nvPr/>
        </p:nvSpPr>
        <p:spPr>
          <a:xfrm>
            <a:off x="0" y="2257425"/>
            <a:ext cx="6219824"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0021114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800" b="1" dirty="0"/>
              <a:t>7.	Which of the following organisms is a spiral-shaped rod associated with gastroenteritis?</a:t>
            </a:r>
          </a:p>
        </p:txBody>
      </p:sp>
      <p:sp>
        <p:nvSpPr>
          <p:cNvPr id="5" name="Content Placeholder 4"/>
          <p:cNvSpPr>
            <a:spLocks noGrp="1"/>
          </p:cNvSpPr>
          <p:nvPr>
            <p:ph idx="1"/>
          </p:nvPr>
        </p:nvSpPr>
        <p:spPr>
          <a:xfrm>
            <a:off x="457200" y="2247900"/>
            <a:ext cx="5962650" cy="2346325"/>
          </a:xfrm>
        </p:spPr>
        <p:txBody>
          <a:bodyPr>
            <a:noAutofit/>
          </a:bodyPr>
          <a:lstStyle/>
          <a:p>
            <a:pPr marL="514350" indent="-514350">
              <a:buFont typeface="+mj-lt"/>
              <a:buAutoNum type="alphaUcPeriod"/>
            </a:pPr>
            <a:r>
              <a:rPr lang="it-IT" sz="2800" dirty="0" smtClean="0"/>
              <a:t>Shigella </a:t>
            </a:r>
            <a:r>
              <a:rPr lang="it-IT" sz="2800" dirty="0"/>
              <a:t>sonnei</a:t>
            </a:r>
          </a:p>
          <a:p>
            <a:pPr marL="514350" indent="-514350">
              <a:buFont typeface="+mj-lt"/>
              <a:buAutoNum type="alphaUcPeriod"/>
            </a:pPr>
            <a:r>
              <a:rPr lang="it-IT" sz="2800" dirty="0" smtClean="0"/>
              <a:t>Campylobacter </a:t>
            </a:r>
            <a:r>
              <a:rPr lang="it-IT" sz="2800" dirty="0"/>
              <a:t>jejuni</a:t>
            </a:r>
          </a:p>
          <a:p>
            <a:pPr marL="514350" indent="-514350">
              <a:buFont typeface="+mj-lt"/>
              <a:buAutoNum type="alphaUcPeriod"/>
            </a:pPr>
            <a:r>
              <a:rPr lang="it-IT" sz="2800" dirty="0" smtClean="0"/>
              <a:t>Escherichia </a:t>
            </a:r>
            <a:r>
              <a:rPr lang="it-IT" sz="2800" dirty="0"/>
              <a:t>coli</a:t>
            </a:r>
          </a:p>
          <a:p>
            <a:pPr marL="514350" indent="-514350">
              <a:buFont typeface="+mj-lt"/>
              <a:buAutoNum type="alphaUcPeriod"/>
            </a:pPr>
            <a:r>
              <a:rPr lang="it-IT" sz="2800" dirty="0" smtClean="0"/>
              <a:t>Salmonella </a:t>
            </a:r>
            <a:r>
              <a:rPr lang="it-IT" sz="2800" dirty="0"/>
              <a:t>enteritidis</a:t>
            </a:r>
            <a:endParaRPr lang="en-US" sz="2800" dirty="0"/>
          </a:p>
        </p:txBody>
      </p:sp>
      <p:sp>
        <p:nvSpPr>
          <p:cNvPr id="6" name="TextBox 5"/>
          <p:cNvSpPr txBox="1"/>
          <p:nvPr/>
        </p:nvSpPr>
        <p:spPr>
          <a:xfrm>
            <a:off x="6286500" y="2257425"/>
            <a:ext cx="2857500" cy="2308324"/>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Are there any we can exclude?</a:t>
            </a:r>
          </a:p>
          <a:p>
            <a:pPr marL="800100" lvl="1" indent="-342900">
              <a:buAutoNum type="arabicPeriod"/>
            </a:pPr>
            <a:r>
              <a:rPr lang="en-US" dirty="0" smtClean="0"/>
              <a:t>One of these things is not like the other. One of these things does not belong…</a:t>
            </a:r>
          </a:p>
          <a:p>
            <a:pPr marL="342900" indent="-342900">
              <a:buAutoNum type="arabicPeriod"/>
            </a:pPr>
            <a:endParaRPr lang="en-US" dirty="0"/>
          </a:p>
        </p:txBody>
      </p:sp>
      <p:sp>
        <p:nvSpPr>
          <p:cNvPr id="7" name="Oval 6"/>
          <p:cNvSpPr/>
          <p:nvPr/>
        </p:nvSpPr>
        <p:spPr>
          <a:xfrm>
            <a:off x="66676" y="2686050"/>
            <a:ext cx="4759324"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121140621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2385787"/>
          </a:xfrm>
          <a:solidFill>
            <a:srgbClr val="92D050"/>
          </a:solidFill>
        </p:spPr>
        <p:txBody>
          <a:bodyPr>
            <a:noAutofit/>
          </a:bodyPr>
          <a:lstStyle/>
          <a:p>
            <a:pPr marL="1828800" indent="-1828800" algn="l"/>
            <a:r>
              <a:rPr lang="en-US" sz="2400" b="1" dirty="0" smtClean="0"/>
              <a:t>Follow-up.</a:t>
            </a:r>
            <a:r>
              <a:rPr lang="en-US" sz="2400" b="1" dirty="0"/>
              <a:t>	Which of the following </a:t>
            </a:r>
            <a:r>
              <a:rPr lang="en-US" sz="2400" b="1" dirty="0" smtClean="0"/>
              <a:t>diseases is caused by </a:t>
            </a:r>
            <a:r>
              <a:rPr lang="en-US" sz="2400" b="1" dirty="0"/>
              <a:t>a spiral-shaped bacterium?</a:t>
            </a:r>
            <a:br>
              <a:rPr lang="en-US" sz="2400" b="1" dirty="0"/>
            </a:br>
            <a:r>
              <a:rPr lang="en-US" sz="2400" b="1" dirty="0" smtClean="0"/>
              <a:t>1. Leptospirosis</a:t>
            </a:r>
            <a:r>
              <a:rPr lang="en-US" sz="2400" b="1" dirty="0"/>
              <a:t/>
            </a:r>
            <a:br>
              <a:rPr lang="en-US" sz="2400" b="1" dirty="0"/>
            </a:br>
            <a:r>
              <a:rPr lang="en-US" sz="2400" b="1" dirty="0" smtClean="0"/>
              <a:t>2. Lyme </a:t>
            </a:r>
            <a:r>
              <a:rPr lang="en-US" sz="2400" b="1" dirty="0"/>
              <a:t>Disease</a:t>
            </a:r>
            <a:br>
              <a:rPr lang="en-US" sz="2400" b="1" dirty="0"/>
            </a:br>
            <a:r>
              <a:rPr lang="en-US" sz="2400" b="1" dirty="0" smtClean="0"/>
              <a:t>3. Relapsing </a:t>
            </a:r>
            <a:r>
              <a:rPr lang="en-US" sz="2400" b="1" dirty="0"/>
              <a:t>Fever</a:t>
            </a:r>
            <a:br>
              <a:rPr lang="en-US" sz="2400" b="1" dirty="0"/>
            </a:br>
            <a:r>
              <a:rPr lang="en-US" sz="2400" b="1" dirty="0" smtClean="0"/>
              <a:t>4. Syphilis</a:t>
            </a:r>
            <a:endParaRPr lang="en-US" sz="2400" b="1" dirty="0"/>
          </a:p>
        </p:txBody>
      </p:sp>
      <p:sp>
        <p:nvSpPr>
          <p:cNvPr id="5" name="Content Placeholder 4"/>
          <p:cNvSpPr>
            <a:spLocks noGrp="1"/>
          </p:cNvSpPr>
          <p:nvPr>
            <p:ph idx="1"/>
          </p:nvPr>
        </p:nvSpPr>
        <p:spPr>
          <a:xfrm>
            <a:off x="457200" y="3135086"/>
            <a:ext cx="5962650" cy="1638300"/>
          </a:xfrm>
        </p:spPr>
        <p:txBody>
          <a:bodyPr>
            <a:noAutofit/>
          </a:bodyPr>
          <a:lstStyle/>
          <a:p>
            <a:pPr marL="514350" indent="-514350">
              <a:buFont typeface="+mj-lt"/>
              <a:buAutoNum type="alphaUcPeriod"/>
            </a:pPr>
            <a:r>
              <a:rPr lang="it-IT" sz="2400" dirty="0" smtClean="0"/>
              <a:t>2 and 3</a:t>
            </a:r>
            <a:endParaRPr lang="it-IT" sz="2400" dirty="0"/>
          </a:p>
          <a:p>
            <a:pPr marL="514350" indent="-514350">
              <a:buFont typeface="+mj-lt"/>
              <a:buAutoNum type="alphaUcPeriod"/>
            </a:pPr>
            <a:r>
              <a:rPr lang="it-IT" sz="2400" dirty="0" smtClean="0"/>
              <a:t>1 and 4</a:t>
            </a:r>
            <a:endParaRPr lang="it-IT" sz="2400" dirty="0"/>
          </a:p>
          <a:p>
            <a:pPr marL="514350" indent="-514350">
              <a:buFont typeface="+mj-lt"/>
              <a:buAutoNum type="alphaUcPeriod"/>
            </a:pPr>
            <a:r>
              <a:rPr lang="it-IT" sz="2400" dirty="0" smtClean="0"/>
              <a:t>All of the above</a:t>
            </a:r>
            <a:endParaRPr lang="it-IT" sz="2400" dirty="0"/>
          </a:p>
          <a:p>
            <a:pPr marL="514350" indent="-514350">
              <a:buFont typeface="+mj-lt"/>
              <a:buAutoNum type="alphaUcPeriod"/>
            </a:pPr>
            <a:r>
              <a:rPr lang="it-IT" sz="2400" dirty="0" smtClean="0"/>
              <a:t>None of the above</a:t>
            </a:r>
            <a:endParaRPr lang="en-US" sz="2400" dirty="0"/>
          </a:p>
        </p:txBody>
      </p:sp>
      <p:sp>
        <p:nvSpPr>
          <p:cNvPr id="6" name="TextBox 5"/>
          <p:cNvSpPr txBox="1"/>
          <p:nvPr/>
        </p:nvSpPr>
        <p:spPr>
          <a:xfrm>
            <a:off x="6048375" y="3135086"/>
            <a:ext cx="2857500" cy="1477328"/>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Are there any we know that we can exclude?</a:t>
            </a:r>
          </a:p>
          <a:p>
            <a:pPr marL="342900" indent="-342900">
              <a:buAutoNum type="arabicPeriod"/>
            </a:pPr>
            <a:r>
              <a:rPr lang="en-US" dirty="0"/>
              <a:t>Are there any we know that we </a:t>
            </a:r>
            <a:r>
              <a:rPr lang="en-US"/>
              <a:t>can </a:t>
            </a:r>
            <a:r>
              <a:rPr lang="en-US" smtClean="0"/>
              <a:t>include</a:t>
            </a:r>
            <a:r>
              <a:rPr lang="en-US" dirty="0" smtClean="0"/>
              <a:t>?</a:t>
            </a:r>
          </a:p>
        </p:txBody>
      </p:sp>
      <p:sp>
        <p:nvSpPr>
          <p:cNvPr id="7" name="Oval 6"/>
          <p:cNvSpPr/>
          <p:nvPr/>
        </p:nvSpPr>
        <p:spPr>
          <a:xfrm>
            <a:off x="184242" y="3954236"/>
            <a:ext cx="4759324"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56169506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5771</TotalTime>
  <Words>1261</Words>
  <Application>Microsoft Office PowerPoint</Application>
  <PresentationFormat>On-screen Show (16:9)</PresentationFormat>
  <Paragraphs>162</Paragraphs>
  <Slides>19</Slides>
  <Notes>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Preparing for Certification</vt:lpstr>
      <vt:lpstr>News! – New Certification Initiatives</vt:lpstr>
      <vt:lpstr>What is on the Exam?</vt:lpstr>
      <vt:lpstr>What is on the Exam?</vt:lpstr>
      <vt:lpstr>What is on the Exam?</vt:lpstr>
      <vt:lpstr>What is on the Exam?</vt:lpstr>
      <vt:lpstr>What is on the Exam?</vt:lpstr>
      <vt:lpstr>What is on the Exam?</vt:lpstr>
      <vt:lpstr>What is on the Exam?</vt:lpstr>
      <vt:lpstr>What is on the Exam?</vt:lpstr>
      <vt:lpstr>1.  A 55-year-old male who is admitted to an emergency department with a high fever and myalgias rapidly develops respiratory distress that requires ventilation. When questioning the family, the Infection Preventionist (IP) learns that the only change in his routine activities was cleaning out an abandoned storage shed near the family home approximately 2 weeks previously. Which of the following infectious diseases MOST likely results in these symptoms?</vt:lpstr>
      <vt:lpstr>2. A 68-year-old male is admitted for progressive stroke and pneumonia. He has a low-grade fever and had previously been admitted on a bi-monthly basis. He has been diagnosed with Candida esophagitis. Which of the following is the MOST likely underlying condition?</vt:lpstr>
      <vt:lpstr>3. A patient is admitted for aggressive chemotherapy and on hospital day 13, the patient develops high fevers and consolidation on chest x-ray. A chest CT shows left lower lobe patchy infiltrate with dense central consolidation. Which of the following is the most likely cause?</vt:lpstr>
      <vt:lpstr>4.  Over a 3 month period, eight patients were diagnosed with Legionella pneumonia.  The location of the patients were: 4 in the liver transplant unit, 2 in the trauma unit, and 1 each in the pediatric and psychiatric unit.  To control Legionella in this facility, the ICP should:</vt:lpstr>
      <vt:lpstr>5.  A pediatric patient has had erythema of the cheeks for 2 weeks, particularly when in sunlight. A PCR test for B19 DNA is found positive by laboratory study. This child MOST likely has</vt:lpstr>
      <vt:lpstr>6.  A patient who has undergone cardiopulmonary resuscitation is subsequently diagnosed as having meningococcal meningitis. Which of the following employees should receive prophylaxis?</vt:lpstr>
      <vt:lpstr>7. Which of the following organisms is a spiral-shaped rod associated with gastroenteritis?</vt:lpstr>
      <vt:lpstr>Follow-up. Which of the following diseases is caused by a spiral-shaped bacterium? 1. Leptospirosis 2. Lyme Disease 3. Relapsing Fever 4. Syphilis</vt:lpstr>
      <vt:lpstr>PowerPoint Presentation</vt:lpstr>
    </vt:vector>
  </TitlesOfParts>
  <Company>Monarch Media Studios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APIC LTC Conference Certification Slides</dc:title>
  <dc:creator>Kyle Willey</dc:creator>
  <cp:keywords>APIC</cp:keywords>
  <cp:lastModifiedBy>Steven Bock</cp:lastModifiedBy>
  <cp:revision>166</cp:revision>
  <dcterms:created xsi:type="dcterms:W3CDTF">2015-06-18T17:25:07Z</dcterms:created>
  <dcterms:modified xsi:type="dcterms:W3CDTF">2020-01-16T05:11:39Z</dcterms:modified>
</cp:coreProperties>
</file>