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Lst>
  <p:notesMasterIdLst>
    <p:notesMasterId r:id="rId26"/>
  </p:notesMasterIdLst>
  <p:sldIdLst>
    <p:sldId id="281" r:id="rId2"/>
    <p:sldId id="347" r:id="rId3"/>
    <p:sldId id="276" r:id="rId4"/>
    <p:sldId id="330" r:id="rId5"/>
    <p:sldId id="349" r:id="rId6"/>
    <p:sldId id="283" r:id="rId7"/>
    <p:sldId id="332" r:id="rId8"/>
    <p:sldId id="327" r:id="rId9"/>
    <p:sldId id="333" r:id="rId10"/>
    <p:sldId id="287" r:id="rId11"/>
    <p:sldId id="335" r:id="rId12"/>
    <p:sldId id="289" r:id="rId13"/>
    <p:sldId id="336" r:id="rId14"/>
    <p:sldId id="291" r:id="rId15"/>
    <p:sldId id="338" r:id="rId16"/>
    <p:sldId id="339" r:id="rId17"/>
    <p:sldId id="340" r:id="rId18"/>
    <p:sldId id="341" r:id="rId19"/>
    <p:sldId id="342" r:id="rId20"/>
    <p:sldId id="343" r:id="rId21"/>
    <p:sldId id="346" r:id="rId22"/>
    <p:sldId id="351" r:id="rId23"/>
    <p:sldId id="352" r:id="rId24"/>
    <p:sldId id="279" r:id="rId25"/>
  </p:sldIdLst>
  <p:sldSz cx="9144000" cy="5143500" type="screen16x9"/>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057"/>
    <a:srgbClr val="E6E6EE"/>
    <a:srgbClr val="CDCDDE"/>
    <a:srgbClr val="333399"/>
    <a:srgbClr val="ECEFE9"/>
    <a:srgbClr val="44621C"/>
    <a:srgbClr val="2AEA2F"/>
    <a:srgbClr val="8DC73F"/>
    <a:srgbClr val="009DDC"/>
    <a:srgbClr val="3045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varScale="1">
        <p:scale>
          <a:sx n="115" d="100"/>
          <a:sy n="115" d="100"/>
        </p:scale>
        <p:origin x="660" y="9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00" d="100"/>
          <a:sy n="100" d="100"/>
        </p:scale>
        <p:origin x="3474"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739" cy="469424"/>
          </a:xfrm>
          <a:prstGeom prst="rect">
            <a:avLst/>
          </a:prstGeom>
        </p:spPr>
        <p:txBody>
          <a:bodyPr vert="horz" lIns="94229" tIns="47114" rIns="94229" bIns="47114"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023094" y="0"/>
            <a:ext cx="3077739" cy="469424"/>
          </a:xfrm>
          <a:prstGeom prst="rect">
            <a:avLst/>
          </a:prstGeom>
        </p:spPr>
        <p:txBody>
          <a:bodyPr vert="horz" lIns="94229" tIns="47114" rIns="94229" bIns="47114"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6/20/2023</a:t>
            </a:fld>
            <a:endParaRPr lang="en-US" dirty="0"/>
          </a:p>
        </p:txBody>
      </p:sp>
      <p:sp>
        <p:nvSpPr>
          <p:cNvPr id="4" name="Slide Image Placeholder 3"/>
          <p:cNvSpPr>
            <a:spLocks noGrp="1" noRot="1" noChangeAspect="1"/>
          </p:cNvSpPr>
          <p:nvPr>
            <p:ph type="sldImg" idx="2"/>
          </p:nvPr>
        </p:nvSpPr>
        <p:spPr>
          <a:xfrm>
            <a:off x="423863" y="704850"/>
            <a:ext cx="6254750" cy="3519488"/>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459527"/>
            <a:ext cx="5681980" cy="4224814"/>
          </a:xfrm>
          <a:prstGeom prst="rect">
            <a:avLst/>
          </a:prstGeom>
        </p:spPr>
        <p:txBody>
          <a:bodyPr vert="horz" lIns="94229" tIns="47114" rIns="94229" bIns="4711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917422"/>
            <a:ext cx="3077739" cy="469424"/>
          </a:xfrm>
          <a:prstGeom prst="rect">
            <a:avLst/>
          </a:prstGeom>
        </p:spPr>
        <p:txBody>
          <a:bodyPr vert="horz" lIns="94229" tIns="47114" rIns="94229" bIns="47114"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023094" y="8917422"/>
            <a:ext cx="3077739" cy="469424"/>
          </a:xfrm>
          <a:prstGeom prst="rect">
            <a:avLst/>
          </a:prstGeom>
        </p:spPr>
        <p:txBody>
          <a:bodyPr vert="horz" lIns="94229" tIns="47114" rIns="94229" bIns="47114"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dirty="0"/>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apicnyc.org/index.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a:t>
            </a:fld>
            <a:endParaRPr lang="en-US" dirty="0"/>
          </a:p>
        </p:txBody>
      </p:sp>
    </p:spTree>
    <p:extLst>
      <p:ext uri="{BB962C8B-B14F-4D97-AF65-F5344CB8AC3E}">
        <p14:creationId xmlns:p14="http://schemas.microsoft.com/office/powerpoint/2010/main" val="2698983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Test administration</a:t>
            </a:r>
            <a:r>
              <a:rPr lang="en-US" dirty="0"/>
              <a:t>: the CIC is offered all year long at Prometric testing sites in 40 different countries worldwide. Test takers should schedule an appointment with Prometric online to get heir exact testing date.</a:t>
            </a:r>
          </a:p>
          <a:p>
            <a:pPr marL="171450" indent="-171450">
              <a:buFontTx/>
              <a:buChar char="-"/>
            </a:pPr>
            <a:r>
              <a:rPr lang="en-US" dirty="0"/>
              <a:t>Those that took the exam and failed can reapply immediately to take the test again; </a:t>
            </a:r>
          </a:p>
          <a:p>
            <a:pPr marL="171450" indent="-171450">
              <a:buFontTx/>
              <a:buChar char="-"/>
            </a:pPr>
            <a:r>
              <a:rPr lang="en-US" dirty="0"/>
              <a:t> those who take the exam for recertification should wait five days in order for their information to be update in the system .</a:t>
            </a:r>
          </a:p>
          <a:p>
            <a:r>
              <a:rPr lang="en-US" b="1" dirty="0"/>
              <a:t>Scoring: how do you know if you have passed the exam? </a:t>
            </a:r>
            <a:r>
              <a:rPr lang="en-US" dirty="0"/>
              <a:t>as soon as the CIC exam is completed, a score report is generated and emailed to test takers within one hour </a:t>
            </a:r>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a:t>
            </a:fld>
            <a:endParaRPr lang="en-US" dirty="0"/>
          </a:p>
        </p:txBody>
      </p:sp>
    </p:spTree>
    <p:extLst>
      <p:ext uri="{BB962C8B-B14F-4D97-AF65-F5344CB8AC3E}">
        <p14:creationId xmlns:p14="http://schemas.microsoft.com/office/powerpoint/2010/main" val="944091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5642" y="4459527"/>
            <a:ext cx="5766586" cy="4457896"/>
          </a:xfrm>
        </p:spPr>
        <p:txBody>
          <a:bodyPr/>
          <a:lstStyle/>
          <a:p>
            <a:r>
              <a:rPr lang="en-US" sz="1400" dirty="0"/>
              <a:t>Arbovirus is a term used to describe a group of viral infections transmitted to humans from a group of insects known as arthropods.</a:t>
            </a:r>
          </a:p>
          <a:p>
            <a:r>
              <a:rPr lang="en-US" sz="1400" dirty="0"/>
              <a:t> </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3</a:t>
            </a:fld>
            <a:endParaRPr lang="en-US" dirty="0"/>
          </a:p>
        </p:txBody>
      </p:sp>
    </p:spTree>
    <p:extLst>
      <p:ext uri="{BB962C8B-B14F-4D97-AF65-F5344CB8AC3E}">
        <p14:creationId xmlns:p14="http://schemas.microsoft.com/office/powerpoint/2010/main" val="4024986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key to prevention for these viral disease is avoiding being bitten by these insects or avoid contact with the reservoir.</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4</a:t>
            </a:fld>
            <a:endParaRPr lang="en-US" dirty="0"/>
          </a:p>
        </p:txBody>
      </p:sp>
    </p:spTree>
    <p:extLst>
      <p:ext uri="{BB962C8B-B14F-4D97-AF65-F5344CB8AC3E}">
        <p14:creationId xmlns:p14="http://schemas.microsoft.com/office/powerpoint/2010/main" val="3484075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3863" y="4371975"/>
            <a:ext cx="6254750" cy="4312366"/>
          </a:xfrm>
        </p:spPr>
        <p:txBody>
          <a:bodyPr/>
          <a:lstStyle/>
          <a:p>
            <a:pPr marL="171450" lvl="0" indent="-171450">
              <a:spcBef>
                <a:spcPts val="0"/>
              </a:spcBef>
              <a:buFontTx/>
              <a:buChar char="-"/>
            </a:pPr>
            <a:r>
              <a:rPr lang="en-US" dirty="0"/>
              <a:t>Vector and reservoir? A vector can be defined as an organism that transmits a pathogen or disease-causing organism from a reservoir to a host. Reservoir. The reservoir of an infectious agent is the habitat in which the agent normally lives, grows, and multiplies. Reservoirs include humans, animals, and the environment. The reservoir may or may not be the source from which an agent is transferred to a host.</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5</a:t>
            </a:fld>
            <a:endParaRPr lang="en-US" dirty="0"/>
          </a:p>
        </p:txBody>
      </p:sp>
    </p:spTree>
    <p:extLst>
      <p:ext uri="{BB962C8B-B14F-4D97-AF65-F5344CB8AC3E}">
        <p14:creationId xmlns:p14="http://schemas.microsoft.com/office/powerpoint/2010/main" val="397106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a:p>
            <a:endParaRPr lang="en-US" sz="1400"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6</a:t>
            </a:fld>
            <a:endParaRPr lang="en-US" dirty="0"/>
          </a:p>
        </p:txBody>
      </p:sp>
    </p:spTree>
    <p:extLst>
      <p:ext uri="{BB962C8B-B14F-4D97-AF65-F5344CB8AC3E}">
        <p14:creationId xmlns:p14="http://schemas.microsoft.com/office/powerpoint/2010/main" val="1591942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4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7</a:t>
            </a:fld>
            <a:endParaRPr lang="en-US" dirty="0"/>
          </a:p>
        </p:txBody>
      </p:sp>
    </p:spTree>
    <p:extLst>
      <p:ext uri="{BB962C8B-B14F-4D97-AF65-F5344CB8AC3E}">
        <p14:creationId xmlns:p14="http://schemas.microsoft.com/office/powerpoint/2010/main" val="1520967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Times New Roman" panose="02020603050405020304" pitchFamily="18" charset="0"/>
                <a:cs typeface="Times New Roman" panose="02020603050405020304" pitchFamily="18" charset="0"/>
              </a:rPr>
              <a:t>Antibiotic Stewardship Programs (ASPs</a:t>
            </a:r>
            <a:r>
              <a:rPr lang="en-US" sz="1400" b="0" dirty="0">
                <a:latin typeface="Times New Roman" panose="02020603050405020304" pitchFamily="18" charset="0"/>
                <a:cs typeface="Times New Roman" panose="02020603050405020304" pitchFamily="18" charset="0"/>
              </a:rPr>
              <a:t>) can help clinicians improve clinical outcomes and minimize harms by improving antibiotic prescribing and therefore optimizing the use of antibiotics is critical to effectively treat infections, protect patients from harms caused by unnecessary antibiotic use, and combat antibiotic resistance. </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8</a:t>
            </a:fld>
            <a:endParaRPr lang="en-US" dirty="0"/>
          </a:p>
        </p:txBody>
      </p:sp>
    </p:spTree>
    <p:extLst>
      <p:ext uri="{BB962C8B-B14F-4D97-AF65-F5344CB8AC3E}">
        <p14:creationId xmlns:p14="http://schemas.microsoft.com/office/powerpoint/2010/main" val="159194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480404"/>
            <a:ext cx="5681980" cy="4224814"/>
          </a:xfrm>
        </p:spPr>
        <p:txBody>
          <a:bodyPr/>
          <a:lstStyle/>
          <a:p>
            <a:endParaRPr lang="en-US" sz="14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9</a:t>
            </a:fld>
            <a:endParaRPr lang="en-US" dirty="0"/>
          </a:p>
        </p:txBody>
      </p:sp>
    </p:spTree>
    <p:extLst>
      <p:ext uri="{BB962C8B-B14F-4D97-AF65-F5344CB8AC3E}">
        <p14:creationId xmlns:p14="http://schemas.microsoft.com/office/powerpoint/2010/main" val="1753591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Times New Roman" panose="02020603050405020304" pitchFamily="18" charset="0"/>
                <a:cs typeface="Times New Roman" panose="02020603050405020304" pitchFamily="18" charset="0"/>
              </a:rPr>
              <a:t>Who is potentially carrying a transmissible pathogen?</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10</a:t>
            </a:fld>
            <a:endParaRPr lang="en-US" dirty="0"/>
          </a:p>
        </p:txBody>
      </p:sp>
    </p:spTree>
    <p:extLst>
      <p:ext uri="{BB962C8B-B14F-4D97-AF65-F5344CB8AC3E}">
        <p14:creationId xmlns:p14="http://schemas.microsoft.com/office/powerpoint/2010/main" val="2679943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Norovirus (“Stomach Flu”)</a:t>
            </a:r>
          </a:p>
          <a:p>
            <a:r>
              <a:rPr lang="en-US" dirty="0"/>
              <a:t>Often referred to as “food poisoning” norovirus causes inflammation in your gut, resulting in pain, nausea, diarrhea or vomiting. You can become infected if you come into contact with stool or vomit from an infected person or consume food or drinks contaminated with the virus. Always wash your hands with soap and water after using the bathroom and before preparing or handling food.</a:t>
            </a:r>
          </a:p>
          <a:p>
            <a:pPr marL="171450" indent="-171450">
              <a:buFontTx/>
              <a:buChar char="-"/>
            </a:pPr>
            <a:r>
              <a:rPr lang="en-US" dirty="0"/>
              <a:t>Also think of hepatitis</a:t>
            </a:r>
          </a:p>
          <a:p>
            <a:pPr marL="171450" indent="-171450">
              <a:buFontTx/>
              <a:buChar char="-"/>
            </a:pPr>
            <a:r>
              <a:rPr lang="en-US" dirty="0"/>
              <a:t>Stomach pain/ abdominal discomfort is a quite generic symptoms that could be the result of a communicable disease</a:t>
            </a:r>
          </a:p>
          <a:p>
            <a:pPr marL="171450" indent="-171450">
              <a:buFontTx/>
              <a:buChar char="-"/>
            </a:pPr>
            <a:endParaRPr lang="en-US" dirty="0"/>
          </a:p>
          <a:p>
            <a:pPr marL="171450" indent="-171450">
              <a:buFontTx/>
              <a:buChar char="-"/>
            </a:pPr>
            <a:r>
              <a:rPr lang="en-US" dirty="0"/>
              <a:t>Transmission-Based Precautions are the second tier of basic infection control and are to be used in addition to Standard Precautions for patients who may be infected or colonized with certain infectious agents for which additional precautions are needed to prevent infection transmission.</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11</a:t>
            </a:fld>
            <a:endParaRPr lang="en-US" dirty="0"/>
          </a:p>
        </p:txBody>
      </p:sp>
    </p:spTree>
    <p:extLst>
      <p:ext uri="{BB962C8B-B14F-4D97-AF65-F5344CB8AC3E}">
        <p14:creationId xmlns:p14="http://schemas.microsoft.com/office/powerpoint/2010/main" val="3708576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0975" y="4459527"/>
            <a:ext cx="6383338" cy="4356701"/>
          </a:xfrm>
        </p:spPr>
        <p:txBody>
          <a:bodyPr/>
          <a:lstStyle/>
          <a:p>
            <a:pPr>
              <a:spcBef>
                <a:spcPts val="0"/>
              </a:spcBef>
            </a:pPr>
            <a:r>
              <a:rPr lang="en-US" sz="1400" b="0" dirty="0">
                <a:latin typeface="Times New Roman" panose="02020603050405020304" pitchFamily="18" charset="0"/>
                <a:cs typeface="Times New Roman" panose="02020603050405020304" pitchFamily="18" charset="0"/>
              </a:rPr>
              <a:t>The most familiar species recovered from extraintestinal diseases are: E.coli, Enterobacter cloacae, Klebsiella pnumoniae, Serratia marcescens, and Proteus mirabilis</a:t>
            </a:r>
          </a:p>
          <a:p>
            <a:pPr>
              <a:spcBef>
                <a:spcPts val="0"/>
              </a:spcBef>
            </a:pPr>
            <a:endParaRPr lang="en-US" sz="1400" b="0" dirty="0">
              <a:latin typeface="Times New Roman" panose="02020603050405020304" pitchFamily="18" charset="0"/>
              <a:cs typeface="Times New Roman" panose="02020603050405020304" pitchFamily="18" charset="0"/>
            </a:endParaRPr>
          </a:p>
          <a:p>
            <a:pPr>
              <a:spcBef>
                <a:spcPts val="0"/>
              </a:spcBef>
            </a:pPr>
            <a:r>
              <a:rPr lang="en-US" sz="1400" b="0" dirty="0">
                <a:latin typeface="Times New Roman" panose="02020603050405020304" pitchFamily="18" charset="0"/>
                <a:cs typeface="Times New Roman" panose="02020603050405020304" pitchFamily="18" charset="0"/>
              </a:rPr>
              <a:t>Salmonella sp., and Shigella sp, and E.coli are common agents of gastroenteritis and colitis.</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dirty="0"/>
          </a:p>
        </p:txBody>
      </p:sp>
    </p:spTree>
    <p:extLst>
      <p:ext uri="{BB962C8B-B14F-4D97-AF65-F5344CB8AC3E}">
        <p14:creationId xmlns:p14="http://schemas.microsoft.com/office/powerpoint/2010/main" val="1114780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13</a:t>
            </a:fld>
            <a:endParaRPr lang="en-US" dirty="0"/>
          </a:p>
        </p:txBody>
      </p:sp>
    </p:spTree>
    <p:extLst>
      <p:ext uri="{BB962C8B-B14F-4D97-AF65-F5344CB8AC3E}">
        <p14:creationId xmlns:p14="http://schemas.microsoft.com/office/powerpoint/2010/main" val="2010930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Currently between 5 and 10 percent of patients admitted to acute care hospitals acquire one or more infections, representing the most common adverse event affecting approximately 2 million patients each year in the US.</a:t>
            </a:r>
          </a:p>
          <a:p>
            <a:endParaRPr lang="en-US" sz="1400" b="1"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dirty="0"/>
          </a:p>
        </p:txBody>
      </p:sp>
    </p:spTree>
    <p:extLst>
      <p:ext uri="{BB962C8B-B14F-4D97-AF65-F5344CB8AC3E}">
        <p14:creationId xmlns:p14="http://schemas.microsoft.com/office/powerpoint/2010/main" val="3709128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0"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15</a:t>
            </a:fld>
            <a:endParaRPr lang="en-US" dirty="0"/>
          </a:p>
        </p:txBody>
      </p:sp>
    </p:spTree>
    <p:extLst>
      <p:ext uri="{BB962C8B-B14F-4D97-AF65-F5344CB8AC3E}">
        <p14:creationId xmlns:p14="http://schemas.microsoft.com/office/powerpoint/2010/main" val="2542779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a:t>.</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16</a:t>
            </a:fld>
            <a:endParaRPr lang="en-US" dirty="0"/>
          </a:p>
        </p:txBody>
      </p:sp>
    </p:spTree>
    <p:extLst>
      <p:ext uri="{BB962C8B-B14F-4D97-AF65-F5344CB8AC3E}">
        <p14:creationId xmlns:p14="http://schemas.microsoft.com/office/powerpoint/2010/main" val="1414156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17</a:t>
            </a:fld>
            <a:endParaRPr lang="en-US" dirty="0"/>
          </a:p>
        </p:txBody>
      </p:sp>
    </p:spTree>
    <p:extLst>
      <p:ext uri="{BB962C8B-B14F-4D97-AF65-F5344CB8AC3E}">
        <p14:creationId xmlns:p14="http://schemas.microsoft.com/office/powerpoint/2010/main" val="3664472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18</a:t>
            </a:fld>
            <a:endParaRPr lang="en-US" dirty="0"/>
          </a:p>
        </p:txBody>
      </p:sp>
    </p:spTree>
    <p:extLst>
      <p:ext uri="{BB962C8B-B14F-4D97-AF65-F5344CB8AC3E}">
        <p14:creationId xmlns:p14="http://schemas.microsoft.com/office/powerpoint/2010/main" val="1110519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Choice D is correct </a:t>
            </a:r>
          </a:p>
          <a:p>
            <a:endParaRPr lang="en-US" sz="1600" dirty="0"/>
          </a:p>
          <a:p>
            <a:endParaRPr lang="en-US" sz="16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19</a:t>
            </a:fld>
            <a:endParaRPr lang="en-US" dirty="0"/>
          </a:p>
        </p:txBody>
      </p:sp>
    </p:spTree>
    <p:extLst>
      <p:ext uri="{BB962C8B-B14F-4D97-AF65-F5344CB8AC3E}">
        <p14:creationId xmlns:p14="http://schemas.microsoft.com/office/powerpoint/2010/main" val="2413120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Pandemic infections are those that occur  In a widespread geographic area affecting much of the population</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20</a:t>
            </a:fld>
            <a:endParaRPr lang="en-US" dirty="0"/>
          </a:p>
        </p:txBody>
      </p:sp>
    </p:spTree>
    <p:extLst>
      <p:ext uri="{BB962C8B-B14F-4D97-AF65-F5344CB8AC3E}">
        <p14:creationId xmlns:p14="http://schemas.microsoft.com/office/powerpoint/2010/main" val="119614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Times New Roman" panose="02020603050405020304" pitchFamily="18" charset="0"/>
                <a:cs typeface="Times New Roman" panose="02020603050405020304" pitchFamily="18" charset="0"/>
              </a:rPr>
              <a:t>Pandemics usually hit communities in waves that last 6-8 weeks, so it may take a long period for full pandemic to become evident.</a:t>
            </a:r>
          </a:p>
          <a:p>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21</a:t>
            </a:fld>
            <a:endParaRPr lang="en-US" dirty="0"/>
          </a:p>
        </p:txBody>
      </p:sp>
    </p:spTree>
    <p:extLst>
      <p:ext uri="{BB962C8B-B14F-4D97-AF65-F5344CB8AC3E}">
        <p14:creationId xmlns:p14="http://schemas.microsoft.com/office/powerpoint/2010/main" val="1591653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22</a:t>
            </a:fld>
            <a:endParaRPr lang="en-US" dirty="0"/>
          </a:p>
        </p:txBody>
      </p:sp>
    </p:spTree>
    <p:extLst>
      <p:ext uri="{BB962C8B-B14F-4D97-AF65-F5344CB8AC3E}">
        <p14:creationId xmlns:p14="http://schemas.microsoft.com/office/powerpoint/2010/main" val="1882387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3863" y="4224339"/>
            <a:ext cx="5968365" cy="4767262"/>
          </a:xfrm>
        </p:spPr>
        <p:txBody>
          <a:bodyPr/>
          <a:lstStyle/>
          <a:p>
            <a:pPr>
              <a:spcBef>
                <a:spcPts val="0"/>
              </a:spcBef>
            </a:pPr>
            <a:r>
              <a:rPr lang="en-US" b="0" dirty="0">
                <a:solidFill>
                  <a:schemeClr val="tx1"/>
                </a:solidFill>
                <a:latin typeface="Times New Roman" panose="02020603050405020304" pitchFamily="18" charset="0"/>
                <a:cs typeface="Times New Roman" panose="02020603050405020304" pitchFamily="18" charset="0"/>
              </a:rPr>
              <a:t>Read the quality concepts -Definition is covered in patient safety, in quality concept is very important for your work in infection prevention.</a:t>
            </a:r>
          </a:p>
          <a:p>
            <a:pPr marL="285750" indent="-285750">
              <a:buFont typeface="Arial" panose="020B0604020202020204" pitchFamily="34" charset="0"/>
              <a:buChar char="•"/>
            </a:pPr>
            <a:endParaRPr lang="en-US" b="0"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23</a:t>
            </a:fld>
            <a:endParaRPr lang="en-US" dirty="0"/>
          </a:p>
        </p:txBody>
      </p:sp>
    </p:spTree>
    <p:extLst>
      <p:ext uri="{BB962C8B-B14F-4D97-AF65-F5344CB8AC3E}">
        <p14:creationId xmlns:p14="http://schemas.microsoft.com/office/powerpoint/2010/main" val="1008937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5610" indent="-294465">
              <a:defRPr>
                <a:solidFill>
                  <a:schemeClr val="tx1"/>
                </a:solidFill>
                <a:latin typeface="Calibri" panose="020F0502020204030204" pitchFamily="34" charset="0"/>
              </a:defRPr>
            </a:lvl2pPr>
            <a:lvl3pPr marL="1177862" indent="-235572">
              <a:defRPr>
                <a:solidFill>
                  <a:schemeClr val="tx1"/>
                </a:solidFill>
                <a:latin typeface="Calibri" panose="020F0502020204030204" pitchFamily="34" charset="0"/>
              </a:defRPr>
            </a:lvl3pPr>
            <a:lvl4pPr marL="1649006" indent="-235572">
              <a:defRPr>
                <a:solidFill>
                  <a:schemeClr val="tx1"/>
                </a:solidFill>
                <a:latin typeface="Calibri" panose="020F0502020204030204" pitchFamily="34" charset="0"/>
              </a:defRPr>
            </a:lvl4pPr>
            <a:lvl5pPr marL="2120151" indent="-235572">
              <a:defRPr>
                <a:solidFill>
                  <a:schemeClr val="tx1"/>
                </a:solidFill>
                <a:latin typeface="Calibri" panose="020F0502020204030204" pitchFamily="34" charset="0"/>
              </a:defRPr>
            </a:lvl5pPr>
            <a:lvl6pPr marL="2591295" indent="-235572" defTabSz="471145" fontAlgn="base">
              <a:spcBef>
                <a:spcPct val="0"/>
              </a:spcBef>
              <a:spcAft>
                <a:spcPct val="0"/>
              </a:spcAft>
              <a:defRPr>
                <a:solidFill>
                  <a:schemeClr val="tx1"/>
                </a:solidFill>
                <a:latin typeface="Calibri" panose="020F0502020204030204" pitchFamily="34" charset="0"/>
              </a:defRPr>
            </a:lvl6pPr>
            <a:lvl7pPr marL="3062440" indent="-235572" defTabSz="471145" fontAlgn="base">
              <a:spcBef>
                <a:spcPct val="0"/>
              </a:spcBef>
              <a:spcAft>
                <a:spcPct val="0"/>
              </a:spcAft>
              <a:defRPr>
                <a:solidFill>
                  <a:schemeClr val="tx1"/>
                </a:solidFill>
                <a:latin typeface="Calibri" panose="020F0502020204030204" pitchFamily="34" charset="0"/>
              </a:defRPr>
            </a:lvl7pPr>
            <a:lvl8pPr marL="3533585" indent="-235572" defTabSz="471145" fontAlgn="base">
              <a:spcBef>
                <a:spcPct val="0"/>
              </a:spcBef>
              <a:spcAft>
                <a:spcPct val="0"/>
              </a:spcAft>
              <a:defRPr>
                <a:solidFill>
                  <a:schemeClr val="tx1"/>
                </a:solidFill>
                <a:latin typeface="Calibri" panose="020F0502020204030204" pitchFamily="34" charset="0"/>
              </a:defRPr>
            </a:lvl8pPr>
            <a:lvl9pPr marL="4004729" indent="-235572" defTabSz="4711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24</a:t>
            </a:fld>
            <a:endParaRPr lang="en-US" altLang="en-US" dirty="0">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xfrm>
            <a:off x="288759" y="4224339"/>
            <a:ext cx="6391442" cy="4460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400" b="1" dirty="0"/>
              <a:t>References</a:t>
            </a:r>
          </a:p>
          <a:p>
            <a:r>
              <a:rPr lang="en-US" sz="1400" b="1" dirty="0"/>
              <a:t>1. T</a:t>
            </a:r>
            <a:r>
              <a:rPr lang="en-US" sz="1600" dirty="0"/>
              <a:t>est prep books- </a:t>
            </a:r>
            <a:r>
              <a:rPr lang="en-US" sz="1400" dirty="0"/>
              <a:t>CBIC Exam, Study Guide- copyright 2021 by TPB Publishing.</a:t>
            </a:r>
          </a:p>
          <a:p>
            <a:r>
              <a:rPr lang="en-US" sz="1400" dirty="0"/>
              <a:t>2. APIC Text, 4</a:t>
            </a:r>
            <a:r>
              <a:rPr lang="en-US" sz="1400" baseline="30000" dirty="0"/>
              <a:t>th</a:t>
            </a:r>
            <a:r>
              <a:rPr lang="en-US" sz="1400" dirty="0"/>
              <a:t> edition,</a:t>
            </a:r>
          </a:p>
          <a:p>
            <a:r>
              <a:rPr lang="en-US" sz="1400" dirty="0"/>
              <a:t>3. MOMETRIX –Test Preparation- CBIC Exam Secrets Study Guide- 2</a:t>
            </a:r>
            <a:r>
              <a:rPr lang="en-US" sz="1400" baseline="30000" dirty="0"/>
              <a:t>nd</a:t>
            </a:r>
            <a:r>
              <a:rPr lang="en-US" sz="1400" dirty="0"/>
              <a:t> edition 2021.</a:t>
            </a:r>
          </a:p>
          <a:p>
            <a:r>
              <a:rPr lang="en-US" sz="1400" dirty="0"/>
              <a:t>4. Florida HAI CIC Study Group Use of Statistics in Infection Prevention Part II,  2019    	on   YouTube – great for review</a:t>
            </a:r>
          </a:p>
          <a:p>
            <a:r>
              <a:rPr lang="en-US" sz="1400" dirty="0"/>
              <a:t>5. Test Prep Books- CBIC EXAM Study guide 2021</a:t>
            </a:r>
          </a:p>
          <a:p>
            <a:pPr lvl="0"/>
            <a:r>
              <a:rPr lang="en-US" sz="1400" dirty="0"/>
              <a:t>6. Slides. Curriculum, practice exams from past presentations at   </a:t>
            </a:r>
            <a:r>
              <a:rPr lang="en-US" sz="1400" dirty="0">
                <a:hlinkClick r:id="rId3"/>
              </a:rPr>
              <a:t>https://apicnyc.org/index.html</a:t>
            </a:r>
            <a:r>
              <a:rPr lang="en-US" sz="1400" dirty="0"/>
              <a:t> , other APIC chapters and professional organizations</a:t>
            </a:r>
          </a:p>
          <a:p>
            <a:pPr lvl="0"/>
            <a:r>
              <a:rPr lang="en-US" sz="1400" dirty="0"/>
              <a:t>7. https://www.cdc.gov/infectioncontrol/index.html</a:t>
            </a:r>
          </a:p>
          <a:p>
            <a:pPr lvl="0"/>
            <a:endParaRPr lang="en-US" sz="1400" dirty="0"/>
          </a:p>
          <a:p>
            <a:pPr lvl="1"/>
            <a:endParaRPr lang="en-US" sz="1400" dirty="0"/>
          </a:p>
          <a:p>
            <a:endParaRPr lang="en-US" sz="1400" dirty="0"/>
          </a:p>
          <a:p>
            <a:endParaRPr lang="en-US" sz="14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529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019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671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6/20/2023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607983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0596D369-CE14-473E-826B-D40846DCE08A}" type="datetimeFigureOut">
              <a:rPr lang="en-US" smtClean="0"/>
              <a:pPr>
                <a:defRPr/>
              </a:pPr>
              <a:t>6/20/2023</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3E26A68-DD49-4953-A441-40ED6632E4DD}" type="slidenum">
              <a:rPr lang="en-US" smtClean="0"/>
              <a:pPr>
                <a:defRPr/>
              </a:pPr>
              <a:t>‹#›</a:t>
            </a:fld>
            <a:endParaRPr lang="en-US" dirty="0"/>
          </a:p>
        </p:txBody>
      </p:sp>
    </p:spTree>
    <p:extLst>
      <p:ext uri="{BB962C8B-B14F-4D97-AF65-F5344CB8AC3E}">
        <p14:creationId xmlns:p14="http://schemas.microsoft.com/office/powerpoint/2010/main" val="292266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3E5D0B10-DA38-4F70-B9F1-A4217841750E}" type="datetimeFigureOut">
              <a:rPr lang="en-US" smtClean="0"/>
              <a:pPr>
                <a:defRPr/>
              </a:pPr>
              <a:t>6/20/2023</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80AC50E3-3A72-48A2-B4AA-D40F612C8098}" type="slidenum">
              <a:rPr lang="en-US" smtClean="0"/>
              <a:pPr>
                <a:defRPr/>
              </a:pPr>
              <a:t>‹#›</a:t>
            </a:fld>
            <a:endParaRPr lang="en-US" dirty="0"/>
          </a:p>
        </p:txBody>
      </p:sp>
    </p:spTree>
    <p:extLst>
      <p:ext uri="{BB962C8B-B14F-4D97-AF65-F5344CB8AC3E}">
        <p14:creationId xmlns:p14="http://schemas.microsoft.com/office/powerpoint/2010/main" val="2073796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995AF575-F20B-415E-9F9C-C56C7AD81A43}" type="datetimeFigureOut">
              <a:rPr lang="en-US" smtClean="0"/>
              <a:pPr>
                <a:defRPr/>
              </a:pPr>
              <a:t>6/20/2023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C6B8192B-1EFA-4AF3-A82A-074EFA87EA68}" type="slidenum">
              <a:rPr lang="en-US" smtClean="0"/>
              <a:pPr>
                <a:defRPr/>
              </a:pPr>
              <a:t>‹#›</a:t>
            </a:fld>
            <a:endParaRPr lang="en-US" dirty="0"/>
          </a:p>
        </p:txBody>
      </p:sp>
    </p:spTree>
    <p:extLst>
      <p:ext uri="{BB962C8B-B14F-4D97-AF65-F5344CB8AC3E}">
        <p14:creationId xmlns:p14="http://schemas.microsoft.com/office/powerpoint/2010/main" val="248489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pPr>
              <a:defRPr/>
            </a:pPr>
            <a:fld id="{5D64CC4A-79A3-4D61-BBCD-6393CFEACA2D}" type="datetimeFigureOut">
              <a:rPr lang="en-US" smtClean="0"/>
              <a:pPr>
                <a:defRPr/>
              </a:pPr>
              <a:t>6/20/2023</a:t>
            </a:fld>
            <a:endParaRPr lang="en-US" dirty="0"/>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2E109906-A513-41E6-9236-D58C67BF2087}" type="slidenum">
              <a:rPr lang="en-US" smtClean="0"/>
              <a:pPr>
                <a:defRPr/>
              </a:pPr>
              <a:t>‹#›</a:t>
            </a:fld>
            <a:endParaRPr lang="en-US" dirty="0"/>
          </a:p>
        </p:txBody>
      </p:sp>
    </p:spTree>
    <p:extLst>
      <p:ext uri="{BB962C8B-B14F-4D97-AF65-F5344CB8AC3E}">
        <p14:creationId xmlns:p14="http://schemas.microsoft.com/office/powerpoint/2010/main" val="287761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9279F30-7D56-4C73-9D97-207F6A5166CE}" type="datetimeFigureOut">
              <a:rPr lang="en-US" smtClean="0"/>
              <a:pPr>
                <a:defRPr/>
              </a:pPr>
              <a:t>6/20/2023</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2E240B8-BB4F-4F6A-8CF4-69E42D722360}" type="slidenum">
              <a:rPr lang="en-US" smtClean="0"/>
              <a:pPr>
                <a:defRPr/>
              </a:pPr>
              <a:t>‹#›</a:t>
            </a:fld>
            <a:endParaRPr lang="en-US" dirty="0"/>
          </a:p>
        </p:txBody>
      </p:sp>
    </p:spTree>
    <p:extLst>
      <p:ext uri="{BB962C8B-B14F-4D97-AF65-F5344CB8AC3E}">
        <p14:creationId xmlns:p14="http://schemas.microsoft.com/office/powerpoint/2010/main" val="1606413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006CED-CFB7-4CC9-8D7A-0B8EE55C2E72}" type="datetimeFigureOut">
              <a:rPr lang="en-US" smtClean="0"/>
              <a:pPr>
                <a:defRPr/>
              </a:pPr>
              <a:t>6/20/2023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8AC9408-2D92-4FB7-978D-A4D95A132166}" type="slidenum">
              <a:rPr lang="en-US" smtClean="0"/>
              <a:pPr>
                <a:defRPr/>
              </a:pPr>
              <a:t>‹#›</a:t>
            </a:fld>
            <a:endParaRPr lang="en-US" dirty="0"/>
          </a:p>
        </p:txBody>
      </p:sp>
    </p:spTree>
    <p:extLst>
      <p:ext uri="{BB962C8B-B14F-4D97-AF65-F5344CB8AC3E}">
        <p14:creationId xmlns:p14="http://schemas.microsoft.com/office/powerpoint/2010/main" val="341913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7B8720F-D8E7-43D3-A2A0-AAC82EA92406}" type="datetimeFigureOut">
              <a:rPr lang="en-US" smtClean="0"/>
              <a:pPr>
                <a:defRPr/>
              </a:pPr>
              <a:t>6/20/2023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1F956AD-7BBF-4812-B03F-C1B3A6707E10}" type="slidenum">
              <a:rPr lang="en-US" smtClean="0"/>
              <a:pPr>
                <a:defRPr/>
              </a:pPr>
              <a:t>‹#›</a:t>
            </a:fld>
            <a:endParaRPr lang="en-US" dirty="0"/>
          </a:p>
        </p:txBody>
      </p:sp>
    </p:spTree>
    <p:extLst>
      <p:ext uri="{BB962C8B-B14F-4D97-AF65-F5344CB8AC3E}">
        <p14:creationId xmlns:p14="http://schemas.microsoft.com/office/powerpoint/2010/main" val="412973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B61BEF0D-F0BB-DE4B-95CE-6DB70DBA9567}" type="datetimeFigureOut">
              <a:rPr lang="en-US" smtClean="0"/>
              <a:pPr/>
              <a:t>6/20/2023</a:t>
            </a:fld>
            <a:endParaRPr lang="en-US" dirty="0"/>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00670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dc.gov/antibiotic-use/healthcare/pdfs/hospital-core-elements-H.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58452" y="3243834"/>
            <a:ext cx="53492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ctrTitle"/>
          </p:nvPr>
        </p:nvSpPr>
        <p:spPr>
          <a:xfrm>
            <a:off x="1698170" y="1419604"/>
            <a:ext cx="6080856" cy="1653988"/>
          </a:xfrm>
        </p:spPr>
        <p:txBody>
          <a:bodyPr>
            <a:normAutofit fontScale="90000"/>
          </a:bodyPr>
          <a:lstStyle/>
          <a:p>
            <a:r>
              <a:rPr lang="en-US" sz="4000" u="sng" dirty="0">
                <a:solidFill>
                  <a:srgbClr val="00C057"/>
                </a:solidFill>
              </a:rPr>
              <a:t>Preparing for CIC Certification</a:t>
            </a:r>
            <a:br>
              <a:rPr lang="en-US" sz="3600" dirty="0">
                <a:solidFill>
                  <a:srgbClr val="00C057"/>
                </a:solidFill>
              </a:rPr>
            </a:br>
            <a:r>
              <a:rPr lang="en-US" sz="1800" dirty="0">
                <a:solidFill>
                  <a:srgbClr val="00C057"/>
                </a:solidFill>
              </a:rPr>
              <a:t> </a:t>
            </a:r>
            <a:br>
              <a:rPr lang="en-US" sz="3600" dirty="0">
                <a:solidFill>
                  <a:srgbClr val="00C057"/>
                </a:solidFill>
              </a:rPr>
            </a:br>
            <a:endParaRPr lang="en-US" sz="3600" u="sng" dirty="0">
              <a:solidFill>
                <a:srgbClr val="00C057"/>
              </a:solidFill>
            </a:endParaRPr>
          </a:p>
        </p:txBody>
      </p:sp>
      <p:sp>
        <p:nvSpPr>
          <p:cNvPr id="2" name="Subtitle 1"/>
          <p:cNvSpPr>
            <a:spLocks noGrp="1"/>
          </p:cNvSpPr>
          <p:nvPr>
            <p:ph type="subTitle" idx="1"/>
          </p:nvPr>
        </p:nvSpPr>
        <p:spPr>
          <a:xfrm>
            <a:off x="4373217" y="3737113"/>
            <a:ext cx="4275000" cy="843382"/>
          </a:xfrm>
        </p:spPr>
        <p:txBody>
          <a:bodyPr>
            <a:normAutofit fontScale="92500"/>
          </a:bodyPr>
          <a:lstStyle/>
          <a:p>
            <a:pPr>
              <a:spcBef>
                <a:spcPts val="0"/>
              </a:spcBef>
            </a:pPr>
            <a:r>
              <a:rPr lang="en-US" sz="2000" dirty="0">
                <a:solidFill>
                  <a:schemeClr val="bg2">
                    <a:lumMod val="25000"/>
                  </a:schemeClr>
                </a:solidFill>
                <a:latin typeface="Book Antiqua" panose="02040602050305030304" pitchFamily="18" charset="0"/>
              </a:rPr>
              <a:t>Antonella Eramo, MS CIC  </a:t>
            </a:r>
          </a:p>
          <a:p>
            <a:pPr>
              <a:spcBef>
                <a:spcPts val="0"/>
              </a:spcBef>
            </a:pPr>
            <a:r>
              <a:rPr lang="en-US" sz="2000" dirty="0">
                <a:solidFill>
                  <a:schemeClr val="bg2">
                    <a:lumMod val="25000"/>
                  </a:schemeClr>
                </a:solidFill>
                <a:latin typeface="Book Antiqua" panose="02040602050305030304" pitchFamily="18" charset="0"/>
              </a:rPr>
              <a:t>6/21/23</a:t>
            </a:r>
          </a:p>
          <a:p>
            <a:endParaRPr lang="en-US" dirty="0">
              <a:solidFill>
                <a:srgbClr val="44621C"/>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50737"/>
            <a:ext cx="9144000" cy="49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41CBCAF1-2CBF-0739-0ACF-03C36DC66092}"/>
              </a:ext>
            </a:extLst>
          </p:cNvPr>
          <p:cNvPicPr>
            <a:picLocks noChangeAspect="1"/>
          </p:cNvPicPr>
          <p:nvPr/>
        </p:nvPicPr>
        <p:blipFill>
          <a:blip r:embed="rId3"/>
          <a:stretch>
            <a:fillRect/>
          </a:stretch>
        </p:blipFill>
        <p:spPr>
          <a:xfrm>
            <a:off x="1059874" y="477466"/>
            <a:ext cx="3512125" cy="771896"/>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5BAB-9A99-03B2-CE4C-06AF1A4C4AB2}"/>
              </a:ext>
            </a:extLst>
          </p:cNvPr>
          <p:cNvSpPr>
            <a:spLocks noGrp="1"/>
          </p:cNvSpPr>
          <p:nvPr>
            <p:ph type="title"/>
          </p:nvPr>
        </p:nvSpPr>
        <p:spPr>
          <a:xfrm>
            <a:off x="822960" y="214953"/>
            <a:ext cx="7543800" cy="789882"/>
          </a:xfrm>
        </p:spPr>
        <p:txBody>
          <a:bodyPr>
            <a:normAutofit/>
          </a:bodyPr>
          <a:lstStyle/>
          <a:p>
            <a:r>
              <a:rPr lang="en-US" sz="2400" dirty="0"/>
              <a:t>Reminder about the CBIC CIC Exam</a:t>
            </a:r>
          </a:p>
        </p:txBody>
      </p:sp>
      <p:sp>
        <p:nvSpPr>
          <p:cNvPr id="3" name="Content Placeholder 2">
            <a:extLst>
              <a:ext uri="{FF2B5EF4-FFF2-40B4-BE49-F238E27FC236}">
                <a16:creationId xmlns:a16="http://schemas.microsoft.com/office/drawing/2014/main" id="{24669542-404A-6F7C-C2A8-C962B6FC47A9}"/>
              </a:ext>
            </a:extLst>
          </p:cNvPr>
          <p:cNvSpPr>
            <a:spLocks noGrp="1"/>
          </p:cNvSpPr>
          <p:nvPr>
            <p:ph idx="1"/>
          </p:nvPr>
        </p:nvSpPr>
        <p:spPr>
          <a:xfrm>
            <a:off x="822960" y="1062989"/>
            <a:ext cx="7543800" cy="3865557"/>
          </a:xfrm>
        </p:spPr>
        <p:txBody>
          <a:bodyPr>
            <a:noAutofit/>
          </a:bodyPr>
          <a:lstStyle/>
          <a:p>
            <a:pPr marL="0" indent="0">
              <a:lnSpc>
                <a:spcPct val="100000"/>
              </a:lnSpc>
              <a:spcBef>
                <a:spcPts val="0"/>
              </a:spcBef>
              <a:spcAft>
                <a:spcPts val="0"/>
              </a:spcAft>
              <a:buNone/>
            </a:pPr>
            <a:r>
              <a:rPr lang="en-US" sz="1300" b="1" u="sng" dirty="0">
                <a:latin typeface="Times New Roman" panose="02020603050405020304" pitchFamily="18" charset="0"/>
                <a:cs typeface="Times New Roman" panose="02020603050405020304" pitchFamily="18" charset="0"/>
              </a:rPr>
              <a:t>Step-by-step process in Order to get Certified</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Meet the CIC eligibility requirements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Submit an application, the required documentation  and a fee</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Wait for the CBIC to review application</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CBIC will email the  acceptance </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Schedule to take the exam within ninety days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Valid certification upon passing the exam</a:t>
            </a:r>
          </a:p>
          <a:p>
            <a:pPr marL="0" indent="0">
              <a:lnSpc>
                <a:spcPct val="100000"/>
              </a:lnSpc>
              <a:spcBef>
                <a:spcPts val="0"/>
              </a:spcBef>
              <a:spcAft>
                <a:spcPts val="0"/>
              </a:spcAft>
              <a:buNone/>
            </a:pPr>
            <a:r>
              <a:rPr lang="en-US" sz="1300" b="1" u="sng" dirty="0">
                <a:latin typeface="Times New Roman" panose="02020603050405020304" pitchFamily="18" charset="0"/>
                <a:cs typeface="Times New Roman" panose="02020603050405020304" pitchFamily="18" charset="0"/>
              </a:rPr>
              <a:t>Test Format</a:t>
            </a:r>
          </a:p>
          <a:p>
            <a:pPr marL="150876" lvl="1" indent="0">
              <a:lnSpc>
                <a:spcPct val="100000"/>
              </a:lnSpc>
              <a:spcBef>
                <a:spcPts val="0"/>
              </a:spcBef>
              <a:spcAft>
                <a:spcPts val="0"/>
              </a:spcAft>
              <a:buNone/>
            </a:pPr>
            <a:r>
              <a:rPr lang="en-US" sz="1300" dirty="0">
                <a:latin typeface="Times New Roman" panose="02020603050405020304" pitchFamily="18" charset="0"/>
                <a:cs typeface="Times New Roman" panose="02020603050405020304" pitchFamily="18" charset="0"/>
              </a:rPr>
              <a:t>Multiple-choice exam that features 150 questions, 135 of which are scored. Topics tested are:</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Identification of Infectious Processes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Surveillance and Epidemiology Investigations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Preventing/Controlling the Transmission of Infectious agents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Employee/ Occupational Health (11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Management and Communication (14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Education and research (12 questions0</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Environment of Care (14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Cleaning, Disinfection, Sterilization of Medical Devices and Equipment (18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Unscored (15 questions)</a:t>
            </a:r>
          </a:p>
          <a:p>
            <a:pPr lvl="1">
              <a:lnSpc>
                <a:spcPct val="100000"/>
              </a:lnSpc>
              <a:spcBef>
                <a:spcPts val="0"/>
              </a:spcBef>
              <a:spcAft>
                <a:spcPts val="0"/>
              </a:spcAft>
              <a:buFont typeface="Arial" panose="020B0604020202020204" pitchFamily="34" charset="0"/>
              <a:buChar char="•"/>
            </a:pPr>
            <a:endParaRPr lang="en-US" sz="13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3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50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0209" y="300026"/>
            <a:ext cx="7952147" cy="1163014"/>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1</a:t>
            </a:r>
            <a:br>
              <a:rPr lang="en-US" sz="1800" b="1"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The five virus diseases listed are probably the most well known arboviral diseases in North America. Which arthropod-borne virus (arbovirus)  was first identified in North  America in 1999 and it has  birds as the most infected animal serving as primary reservoir host?</a:t>
            </a:r>
          </a:p>
        </p:txBody>
      </p:sp>
      <p:sp>
        <p:nvSpPr>
          <p:cNvPr id="5" name="Content Placeholder 4"/>
          <p:cNvSpPr>
            <a:spLocks noGrp="1"/>
          </p:cNvSpPr>
          <p:nvPr>
            <p:ph idx="1"/>
          </p:nvPr>
        </p:nvSpPr>
        <p:spPr>
          <a:xfrm>
            <a:off x="510209" y="1651288"/>
            <a:ext cx="2656940" cy="2264260"/>
          </a:xfrm>
          <a:ln>
            <a:solidFill>
              <a:srgbClr val="CDCDDE"/>
            </a:solidFill>
          </a:ln>
        </p:spPr>
        <p:txBody>
          <a:bodyPr>
            <a:normAutofit/>
          </a:bodyPr>
          <a:lstStyle/>
          <a:p>
            <a:pPr marL="457200" indent="-457200">
              <a:lnSpc>
                <a:spcPct val="100000"/>
              </a:lnSpc>
              <a:spcBef>
                <a:spcPts val="0"/>
              </a:spcBef>
              <a:spcAft>
                <a:spcPts val="0"/>
              </a:spcAft>
              <a:buFont typeface="+mj-lt"/>
              <a:buAutoNum type="arabicPeriod"/>
            </a:pPr>
            <a:r>
              <a:rPr lang="en-US" sz="1800" dirty="0"/>
              <a:t>West Nile disease</a:t>
            </a:r>
          </a:p>
          <a:p>
            <a:pPr marL="457200" indent="-457200">
              <a:lnSpc>
                <a:spcPct val="100000"/>
              </a:lnSpc>
              <a:spcBef>
                <a:spcPts val="0"/>
              </a:spcBef>
              <a:spcAft>
                <a:spcPts val="0"/>
              </a:spcAft>
              <a:buFont typeface="+mj-lt"/>
              <a:buAutoNum type="arabicPeriod"/>
            </a:pPr>
            <a:r>
              <a:rPr lang="en-US" sz="1800" dirty="0"/>
              <a:t>Dengue fever </a:t>
            </a:r>
          </a:p>
          <a:p>
            <a:pPr marL="457200" indent="-457200">
              <a:lnSpc>
                <a:spcPct val="100000"/>
              </a:lnSpc>
              <a:spcBef>
                <a:spcPts val="0"/>
              </a:spcBef>
              <a:spcAft>
                <a:spcPts val="0"/>
              </a:spcAft>
              <a:buFont typeface="+mj-lt"/>
              <a:buAutoNum type="arabicPeriod"/>
            </a:pPr>
            <a:r>
              <a:rPr lang="en-US" sz="1800" dirty="0"/>
              <a:t>St. Louis encephalitis</a:t>
            </a:r>
          </a:p>
          <a:p>
            <a:pPr marL="457200" indent="-457200">
              <a:lnSpc>
                <a:spcPct val="100000"/>
              </a:lnSpc>
              <a:spcBef>
                <a:spcPts val="0"/>
              </a:spcBef>
              <a:spcAft>
                <a:spcPts val="0"/>
              </a:spcAft>
              <a:buFont typeface="+mj-lt"/>
              <a:buAutoNum type="arabicPeriod"/>
            </a:pPr>
            <a:r>
              <a:rPr lang="en-US" sz="1800" dirty="0"/>
              <a:t>La Crosse encephalitis </a:t>
            </a:r>
          </a:p>
          <a:p>
            <a:pPr marL="457200" indent="-457200">
              <a:lnSpc>
                <a:spcPct val="100000"/>
              </a:lnSpc>
              <a:spcBef>
                <a:spcPts val="0"/>
              </a:spcBef>
              <a:spcAft>
                <a:spcPts val="0"/>
              </a:spcAft>
              <a:buFont typeface="+mj-lt"/>
              <a:buAutoNum type="arabicPeriod"/>
            </a:pPr>
            <a:r>
              <a:rPr lang="en-US" sz="1800" dirty="0"/>
              <a:t>Eastern equine encephalitis  </a:t>
            </a:r>
          </a:p>
        </p:txBody>
      </p:sp>
      <p:sp>
        <p:nvSpPr>
          <p:cNvPr id="2" name="TextBox 1"/>
          <p:cNvSpPr txBox="1"/>
          <p:nvPr/>
        </p:nvSpPr>
        <p:spPr>
          <a:xfrm>
            <a:off x="5286896" y="1879252"/>
            <a:ext cx="2656940" cy="1384995"/>
          </a:xfrm>
          <a:prstGeom prst="rect">
            <a:avLst/>
          </a:prstGeom>
          <a:noFill/>
          <a:ln w="3175">
            <a:solidFill>
              <a:srgbClr val="FFC000"/>
            </a:solidFill>
          </a:ln>
        </p:spPr>
        <p:txBody>
          <a:bodyPr wrap="square" rtlCol="0">
            <a:spAutoFit/>
          </a:bodyPr>
          <a:lstStyle/>
          <a:p>
            <a:r>
              <a:rPr lang="en-US" sz="1400" dirty="0">
                <a:solidFill>
                  <a:srgbClr val="333399"/>
                </a:solidFill>
              </a:rPr>
              <a:t>Focus: </a:t>
            </a:r>
          </a:p>
          <a:p>
            <a:pPr marL="285750" indent="-285750">
              <a:buFontTx/>
              <a:buChar char="-"/>
            </a:pPr>
            <a:r>
              <a:rPr lang="en-US" sz="1400" dirty="0">
                <a:solidFill>
                  <a:srgbClr val="333399"/>
                </a:solidFill>
              </a:rPr>
              <a:t>what I know about the topic</a:t>
            </a:r>
          </a:p>
          <a:p>
            <a:pPr marL="285750" indent="-285750">
              <a:buFontTx/>
              <a:buChar char="-"/>
            </a:pPr>
            <a:r>
              <a:rPr lang="en-US" sz="1400" dirty="0">
                <a:solidFill>
                  <a:srgbClr val="333399"/>
                </a:solidFill>
              </a:rPr>
              <a:t>Read the whole question and choices</a:t>
            </a:r>
          </a:p>
          <a:p>
            <a:pPr marL="285750" indent="-285750">
              <a:buFontTx/>
              <a:buChar char="-"/>
            </a:pPr>
            <a:r>
              <a:rPr lang="en-US" sz="1400" dirty="0">
                <a:solidFill>
                  <a:srgbClr val="333399"/>
                </a:solidFill>
              </a:rPr>
              <a:t>Eliminate choice(s) clearly wrong </a:t>
            </a:r>
          </a:p>
        </p:txBody>
      </p:sp>
      <p:sp>
        <p:nvSpPr>
          <p:cNvPr id="7" name="TextBox 6">
            <a:extLst>
              <a:ext uri="{FF2B5EF4-FFF2-40B4-BE49-F238E27FC236}">
                <a16:creationId xmlns:a16="http://schemas.microsoft.com/office/drawing/2014/main" id="{BCD4BB38-02BC-800F-91E1-4401F8CFFE59}"/>
              </a:ext>
            </a:extLst>
          </p:cNvPr>
          <p:cNvSpPr txBox="1"/>
          <p:nvPr/>
        </p:nvSpPr>
        <p:spPr>
          <a:xfrm>
            <a:off x="510209" y="4513790"/>
            <a:ext cx="7335078" cy="276999"/>
          </a:xfrm>
          <a:prstGeom prst="rect">
            <a:avLst/>
          </a:prstGeom>
          <a:noFill/>
        </p:spPr>
        <p:txBody>
          <a:bodyPr wrap="square">
            <a:spAutoFit/>
          </a:bodyPr>
          <a:lstStyle/>
          <a:p>
            <a:r>
              <a:rPr lang="en-US" sz="1200" i="1" dirty="0">
                <a:solidFill>
                  <a:srgbClr val="333399"/>
                </a:solidFill>
              </a:rPr>
              <a:t>Domain: Transmission of Infectious agents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F23E-7379-0C16-E4E6-9C10BAE8BB7E}"/>
              </a:ext>
            </a:extLst>
          </p:cNvPr>
          <p:cNvSpPr>
            <a:spLocks noGrp="1"/>
          </p:cNvSpPr>
          <p:nvPr>
            <p:ph type="title"/>
          </p:nvPr>
        </p:nvSpPr>
        <p:spPr>
          <a:xfrm>
            <a:off x="457200" y="548698"/>
            <a:ext cx="8229600" cy="559452"/>
          </a:xfrm>
        </p:spPr>
        <p:txBody>
          <a:bodyPr>
            <a:normAutofit fontScale="90000"/>
          </a:bodyPr>
          <a:lstStyle/>
          <a:p>
            <a:pPr algn="l"/>
            <a:r>
              <a:rPr lang="en-US" sz="2000" b="1" u="sng" dirty="0">
                <a:latin typeface="+mn-lt"/>
              </a:rPr>
              <a:t>Q1- correct answer</a:t>
            </a:r>
            <a:r>
              <a:rPr lang="en-US" sz="2400" b="1" u="sng" dirty="0">
                <a:latin typeface="+mn-lt"/>
              </a:rPr>
              <a:t>:</a:t>
            </a:r>
            <a:br>
              <a:rPr lang="en-US" sz="2400" b="1" u="sng" dirty="0">
                <a:latin typeface="+mn-lt"/>
              </a:rPr>
            </a:br>
            <a:endParaRPr lang="en-US" sz="2400" b="1" u="sng" dirty="0">
              <a:latin typeface="+mn-lt"/>
            </a:endParaRPr>
          </a:p>
        </p:txBody>
      </p:sp>
      <p:sp>
        <p:nvSpPr>
          <p:cNvPr id="3" name="Content Placeholder 2">
            <a:extLst>
              <a:ext uri="{FF2B5EF4-FFF2-40B4-BE49-F238E27FC236}">
                <a16:creationId xmlns:a16="http://schemas.microsoft.com/office/drawing/2014/main" id="{D63935E2-550B-E2A4-6FD4-5C4E6768AE0C}"/>
              </a:ext>
            </a:extLst>
          </p:cNvPr>
          <p:cNvSpPr>
            <a:spLocks noGrp="1"/>
          </p:cNvSpPr>
          <p:nvPr>
            <p:ph idx="1"/>
          </p:nvPr>
        </p:nvSpPr>
        <p:spPr>
          <a:xfrm>
            <a:off x="4048300" y="1459952"/>
            <a:ext cx="3973484" cy="2613284"/>
          </a:xfrm>
          <a:solidFill>
            <a:schemeClr val="bg1">
              <a:lumMod val="95000"/>
            </a:schemeClr>
          </a:solidFill>
        </p:spPr>
        <p:txBody>
          <a:bodyPr>
            <a:normAutofit lnSpcReduction="10000"/>
          </a:bodyPr>
          <a:lstStyle/>
          <a:p>
            <a:pPr marL="0" indent="0">
              <a:lnSpc>
                <a:spcPct val="100000"/>
              </a:lnSpc>
              <a:spcBef>
                <a:spcPts val="0"/>
              </a:spcBef>
              <a:spcAft>
                <a:spcPts val="0"/>
              </a:spcAft>
              <a:buNone/>
            </a:pPr>
            <a:r>
              <a:rPr lang="en-US" sz="1400" dirty="0">
                <a:solidFill>
                  <a:srgbClr val="333399"/>
                </a:solidFill>
                <a:latin typeface="Times New Roman" panose="02020603050405020304" pitchFamily="18" charset="0"/>
                <a:cs typeface="Times New Roman" panose="02020603050405020304" pitchFamily="18" charset="0"/>
              </a:rPr>
              <a:t>  Definitions/ rationale</a:t>
            </a:r>
            <a:r>
              <a:rPr lang="en-US" sz="1400" dirty="0">
                <a:latin typeface="Times New Roman" panose="02020603050405020304" pitchFamily="18" charset="0"/>
                <a:cs typeface="Times New Roman" panose="02020603050405020304" pitchFamily="18" charset="0"/>
              </a:rPr>
              <a:t>: </a:t>
            </a:r>
          </a:p>
          <a:p>
            <a:pPr marL="274320" indent="-182880">
              <a:lnSpc>
                <a:spcPct val="100000"/>
              </a:lnSpc>
              <a:spcBef>
                <a:spcPts val="0"/>
              </a:spcBef>
              <a:spcAft>
                <a:spcPts val="0"/>
              </a:spcAft>
              <a:buFont typeface="Wingdings" panose="05000000000000000000" pitchFamily="2" charset="2"/>
              <a:buChar char="§"/>
            </a:pPr>
            <a:r>
              <a:rPr lang="en-US" sz="1400" b="1" dirty="0">
                <a:latin typeface="Times New Roman" panose="02020603050405020304" pitchFamily="18" charset="0"/>
                <a:cs typeface="Times New Roman" panose="02020603050405020304" pitchFamily="18" charset="0"/>
              </a:rPr>
              <a:t>Arbovirus</a:t>
            </a:r>
            <a:r>
              <a:rPr lang="en-US" sz="1400" dirty="0">
                <a:latin typeface="Times New Roman" panose="02020603050405020304" pitchFamily="18" charset="0"/>
                <a:cs typeface="Times New Roman" panose="02020603050405020304" pitchFamily="18" charset="0"/>
              </a:rPr>
              <a:t> is a term used to describe a group of viral infections transmitted to humans from a group of insects known as arthropods.</a:t>
            </a:r>
          </a:p>
          <a:p>
            <a:pPr marL="274320" indent="-182880">
              <a:lnSpc>
                <a:spcPct val="100000"/>
              </a:lnSpc>
              <a:spcBef>
                <a:spcPts val="0"/>
              </a:spcBef>
              <a:spcAft>
                <a:spcPts val="0"/>
              </a:spcAft>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There are about 130 different arboviruses that affect humans.</a:t>
            </a:r>
          </a:p>
          <a:p>
            <a:pPr marL="274320" indent="-182880">
              <a:lnSpc>
                <a:spcPct val="100000"/>
              </a:lnSpc>
              <a:spcBef>
                <a:spcPts val="0"/>
              </a:spcBef>
              <a:spcAft>
                <a:spcPts val="0"/>
              </a:spcAft>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The viruses’ range in severity from no symptoms to mild flu-like symptoms to very severe symptoms.</a:t>
            </a:r>
          </a:p>
          <a:p>
            <a:pPr marL="274320" indent="-182880">
              <a:lnSpc>
                <a:spcPct val="100000"/>
              </a:lnSpc>
              <a:spcBef>
                <a:spcPts val="0"/>
              </a:spcBef>
              <a:spcAft>
                <a:spcPts val="0"/>
              </a:spcAft>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There are numerous arboviruses throughout the world spanning different viral families and genera capable of causing human disease (</a:t>
            </a:r>
            <a:r>
              <a:rPr lang="en-US" sz="1400" i="1" dirty="0">
                <a:solidFill>
                  <a:schemeClr val="bg2">
                    <a:lumMod val="50000"/>
                  </a:schemeClr>
                </a:solidFill>
                <a:latin typeface="Times New Roman" panose="02020603050405020304" pitchFamily="18" charset="0"/>
                <a:cs typeface="Times New Roman" panose="02020603050405020304" pitchFamily="18" charset="0"/>
              </a:rPr>
              <a:t>CDC Arbocat website).</a:t>
            </a:r>
          </a:p>
          <a:p>
            <a:pPr marL="274320" indent="-182880">
              <a:lnSpc>
                <a:spcPct val="100000"/>
              </a:lnSpc>
              <a:spcBef>
                <a:spcPts val="0"/>
              </a:spcBef>
              <a:spcAft>
                <a:spcPts val="0"/>
              </a:spcAft>
              <a:buFont typeface="Wingdings" panose="05000000000000000000" pitchFamily="2" charset="2"/>
              <a:buChar char="§"/>
            </a:pPr>
            <a:endParaRPr lang="en-US" sz="1400" dirty="0">
              <a:latin typeface="Times New Roman" panose="02020603050405020304" pitchFamily="18" charset="0"/>
              <a:cs typeface="Times New Roman" panose="02020603050405020304" pitchFamily="18" charset="0"/>
            </a:endParaRPr>
          </a:p>
          <a:p>
            <a:pPr marL="274320" indent="-182880">
              <a:lnSpc>
                <a:spcPct val="100000"/>
              </a:lnSpc>
              <a:spcBef>
                <a:spcPts val="0"/>
              </a:spcBef>
              <a:spcAft>
                <a:spcPts val="0"/>
              </a:spcAft>
              <a:buFont typeface="Wingdings" panose="05000000000000000000" pitchFamily="2" charset="2"/>
              <a:buChar char="§"/>
            </a:pPr>
            <a:endParaRPr lang="en-US" sz="1400" dirty="0">
              <a:latin typeface="Times New Roman" panose="02020603050405020304" pitchFamily="18" charset="0"/>
              <a:cs typeface="Times New Roman" panose="02020603050405020304" pitchFamily="18" charset="0"/>
            </a:endParaRPr>
          </a:p>
          <a:p>
            <a:pPr marL="274320" indent="-182880">
              <a:lnSpc>
                <a:spcPct val="100000"/>
              </a:lnSpc>
              <a:spcBef>
                <a:spcPts val="0"/>
              </a:spcBef>
              <a:spcAft>
                <a:spcPts val="0"/>
              </a:spcAft>
              <a:buFont typeface="Wingdings" panose="05000000000000000000" pitchFamily="2" charset="2"/>
              <a:buChar char="§"/>
            </a:pPr>
            <a:endParaRPr lang="en-US" sz="1400" dirty="0">
              <a:latin typeface="Times New Roman" panose="02020603050405020304" pitchFamily="18" charset="0"/>
              <a:cs typeface="Times New Roman" panose="02020603050405020304" pitchFamily="18" charset="0"/>
            </a:endParaRPr>
          </a:p>
          <a:p>
            <a:pPr marL="91440" indent="0">
              <a:lnSpc>
                <a:spcPct val="100000"/>
              </a:lnSpc>
              <a:spcBef>
                <a:spcPts val="0"/>
              </a:spcBef>
              <a:spcAft>
                <a:spcPts val="0"/>
              </a:spcAft>
              <a:buNone/>
            </a:pPr>
            <a:endParaRPr lang="en-US" sz="1400" dirty="0">
              <a:latin typeface="Times New Roman" panose="02020603050405020304" pitchFamily="18" charset="0"/>
              <a:cs typeface="Times New Roman" panose="02020603050405020304" pitchFamily="18" charset="0"/>
            </a:endParaRPr>
          </a:p>
          <a:p>
            <a:pPr marL="91440" indent="0">
              <a:lnSpc>
                <a:spcPct val="100000"/>
              </a:lnSpc>
              <a:spcBef>
                <a:spcPts val="0"/>
              </a:spcBef>
              <a:spcAft>
                <a:spcPts val="0"/>
              </a:spcAft>
              <a:buNone/>
            </a:pPr>
            <a:endParaRPr lang="en-US" sz="1200" dirty="0">
              <a:latin typeface="Times New Roman" panose="02020603050405020304" pitchFamily="18" charset="0"/>
              <a:cs typeface="Times New Roman" panose="02020603050405020304" pitchFamily="18" charset="0"/>
            </a:endParaRPr>
          </a:p>
          <a:p>
            <a:pPr marL="91440" indent="0">
              <a:lnSpc>
                <a:spcPct val="100000"/>
              </a:lnSpc>
              <a:spcBef>
                <a:spcPts val="0"/>
              </a:spcBef>
              <a:spcAft>
                <a:spcPts val="0"/>
              </a:spcAft>
              <a:buNone/>
            </a:pPr>
            <a:endParaRPr lang="en-US" sz="1200" dirty="0">
              <a:latin typeface="Times New Roman" panose="02020603050405020304" pitchFamily="18" charset="0"/>
              <a:cs typeface="Times New Roman" panose="02020603050405020304" pitchFamily="18" charset="0"/>
            </a:endParaRPr>
          </a:p>
        </p:txBody>
      </p:sp>
      <p:sp>
        <p:nvSpPr>
          <p:cNvPr id="4" name="Content Placeholder 4">
            <a:extLst>
              <a:ext uri="{FF2B5EF4-FFF2-40B4-BE49-F238E27FC236}">
                <a16:creationId xmlns:a16="http://schemas.microsoft.com/office/drawing/2014/main" id="{E45D794F-156E-D18A-B710-EDEC43750292}"/>
              </a:ext>
            </a:extLst>
          </p:cNvPr>
          <p:cNvSpPr txBox="1">
            <a:spLocks/>
          </p:cNvSpPr>
          <p:nvPr/>
        </p:nvSpPr>
        <p:spPr>
          <a:xfrm>
            <a:off x="510209" y="1459952"/>
            <a:ext cx="2656940" cy="2264260"/>
          </a:xfrm>
          <a:prstGeom prst="rect">
            <a:avLst/>
          </a:prstGeom>
          <a:ln>
            <a:solidFill>
              <a:srgbClr val="CDCDDE"/>
            </a:solidFill>
          </a:ln>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457200" indent="-457200">
              <a:lnSpc>
                <a:spcPct val="100000"/>
              </a:lnSpc>
              <a:spcBef>
                <a:spcPts val="0"/>
              </a:spcBef>
              <a:spcAft>
                <a:spcPts val="0"/>
              </a:spcAft>
              <a:buFont typeface="+mj-lt"/>
              <a:buAutoNum type="arabicPeriod"/>
            </a:pPr>
            <a:r>
              <a:rPr lang="en-US" sz="1800" b="1" dirty="0">
                <a:highlight>
                  <a:srgbClr val="FFFF00"/>
                </a:highlight>
              </a:rPr>
              <a:t>West Nile</a:t>
            </a:r>
          </a:p>
          <a:p>
            <a:pPr marL="457200" indent="-457200">
              <a:lnSpc>
                <a:spcPct val="100000"/>
              </a:lnSpc>
              <a:spcBef>
                <a:spcPts val="0"/>
              </a:spcBef>
              <a:spcAft>
                <a:spcPts val="0"/>
              </a:spcAft>
              <a:buFont typeface="+mj-lt"/>
              <a:buAutoNum type="arabicPeriod"/>
            </a:pPr>
            <a:r>
              <a:rPr lang="en-US" sz="1800" dirty="0"/>
              <a:t>Dengue </a:t>
            </a:r>
          </a:p>
          <a:p>
            <a:pPr marL="457200" indent="-457200">
              <a:lnSpc>
                <a:spcPct val="100000"/>
              </a:lnSpc>
              <a:spcBef>
                <a:spcPts val="0"/>
              </a:spcBef>
              <a:spcAft>
                <a:spcPts val="0"/>
              </a:spcAft>
              <a:buFont typeface="+mj-lt"/>
              <a:buAutoNum type="arabicPeriod"/>
            </a:pPr>
            <a:r>
              <a:rPr lang="en-US" sz="1800" dirty="0"/>
              <a:t>St. Louis encephalitis</a:t>
            </a:r>
          </a:p>
          <a:p>
            <a:pPr marL="457200" indent="-457200">
              <a:lnSpc>
                <a:spcPct val="100000"/>
              </a:lnSpc>
              <a:spcBef>
                <a:spcPts val="0"/>
              </a:spcBef>
              <a:spcAft>
                <a:spcPts val="0"/>
              </a:spcAft>
              <a:buFont typeface="+mj-lt"/>
              <a:buAutoNum type="arabicPeriod"/>
            </a:pPr>
            <a:r>
              <a:rPr lang="en-US" sz="1800" dirty="0"/>
              <a:t>La Crosse encephalitis </a:t>
            </a:r>
          </a:p>
          <a:p>
            <a:pPr marL="457200" indent="-457200">
              <a:lnSpc>
                <a:spcPct val="100000"/>
              </a:lnSpc>
              <a:spcBef>
                <a:spcPts val="0"/>
              </a:spcBef>
              <a:spcAft>
                <a:spcPts val="0"/>
              </a:spcAft>
              <a:buFont typeface="+mj-lt"/>
              <a:buAutoNum type="arabicPeriod"/>
            </a:pPr>
            <a:r>
              <a:rPr lang="en-US" sz="1800" dirty="0"/>
              <a:t>Eastern equine encephalitis (EEE)</a:t>
            </a:r>
          </a:p>
        </p:txBody>
      </p:sp>
    </p:spTree>
    <p:extLst>
      <p:ext uri="{BB962C8B-B14F-4D97-AF65-F5344CB8AC3E}">
        <p14:creationId xmlns:p14="http://schemas.microsoft.com/office/powerpoint/2010/main" val="250189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F23E-7379-0C16-E4E6-9C10BAE8BB7E}"/>
              </a:ext>
            </a:extLst>
          </p:cNvPr>
          <p:cNvSpPr>
            <a:spLocks noGrp="1"/>
          </p:cNvSpPr>
          <p:nvPr>
            <p:ph type="title"/>
          </p:nvPr>
        </p:nvSpPr>
        <p:spPr>
          <a:xfrm>
            <a:off x="523702" y="268972"/>
            <a:ext cx="8229600" cy="470861"/>
          </a:xfrm>
        </p:spPr>
        <p:txBody>
          <a:bodyPr>
            <a:normAutofit/>
          </a:bodyPr>
          <a:lstStyle/>
          <a:p>
            <a:pPr algn="ctr"/>
            <a:r>
              <a:rPr lang="en-US" sz="2400" b="1" u="sng" dirty="0">
                <a:latin typeface="+mn-lt"/>
              </a:rPr>
              <a:t>Basic Information on Arboviruses</a:t>
            </a:r>
          </a:p>
        </p:txBody>
      </p:sp>
      <p:graphicFrame>
        <p:nvGraphicFramePr>
          <p:cNvPr id="5" name="Table 7">
            <a:extLst>
              <a:ext uri="{FF2B5EF4-FFF2-40B4-BE49-F238E27FC236}">
                <a16:creationId xmlns:a16="http://schemas.microsoft.com/office/drawing/2014/main" id="{6D27487F-E10D-4374-7007-240DF7AFD9B1}"/>
              </a:ext>
            </a:extLst>
          </p:cNvPr>
          <p:cNvGraphicFramePr>
            <a:graphicFrameLocks noGrp="1"/>
          </p:cNvGraphicFramePr>
          <p:nvPr>
            <p:extLst>
              <p:ext uri="{D42A27DB-BD31-4B8C-83A1-F6EECF244321}">
                <p14:modId xmlns:p14="http://schemas.microsoft.com/office/powerpoint/2010/main" val="992562010"/>
              </p:ext>
            </p:extLst>
          </p:nvPr>
        </p:nvGraphicFramePr>
        <p:xfrm>
          <a:off x="4106487" y="805835"/>
          <a:ext cx="4580312" cy="3816428"/>
        </p:xfrm>
        <a:graphic>
          <a:graphicData uri="http://schemas.openxmlformats.org/drawingml/2006/table">
            <a:tbl>
              <a:tblPr firstRow="1" bandRow="1">
                <a:tableStyleId>{5C22544A-7EE6-4342-B048-85BDC9FD1C3A}</a:tableStyleId>
              </a:tblPr>
              <a:tblGrid>
                <a:gridCol w="872837">
                  <a:extLst>
                    <a:ext uri="{9D8B030D-6E8A-4147-A177-3AD203B41FA5}">
                      <a16:colId xmlns:a16="http://schemas.microsoft.com/office/drawing/2014/main" val="3624180462"/>
                    </a:ext>
                  </a:extLst>
                </a:gridCol>
                <a:gridCol w="1770611">
                  <a:extLst>
                    <a:ext uri="{9D8B030D-6E8A-4147-A177-3AD203B41FA5}">
                      <a16:colId xmlns:a16="http://schemas.microsoft.com/office/drawing/2014/main" val="2029662557"/>
                    </a:ext>
                  </a:extLst>
                </a:gridCol>
                <a:gridCol w="777383">
                  <a:extLst>
                    <a:ext uri="{9D8B030D-6E8A-4147-A177-3AD203B41FA5}">
                      <a16:colId xmlns:a16="http://schemas.microsoft.com/office/drawing/2014/main" val="1793511712"/>
                    </a:ext>
                  </a:extLst>
                </a:gridCol>
                <a:gridCol w="1159481">
                  <a:extLst>
                    <a:ext uri="{9D8B030D-6E8A-4147-A177-3AD203B41FA5}">
                      <a16:colId xmlns:a16="http://schemas.microsoft.com/office/drawing/2014/main" val="1277523597"/>
                    </a:ext>
                  </a:extLst>
                </a:gridCol>
              </a:tblGrid>
              <a:tr h="635604">
                <a:tc>
                  <a:txBody>
                    <a:bodyPr/>
                    <a:lstStyle/>
                    <a:p>
                      <a:r>
                        <a:rPr lang="en-US" sz="1100" dirty="0">
                          <a:latin typeface="Times New Roman" panose="02020603050405020304" pitchFamily="18" charset="0"/>
                          <a:cs typeface="Times New Roman" panose="02020603050405020304" pitchFamily="18" charset="0"/>
                        </a:rPr>
                        <a:t>Disease</a:t>
                      </a:r>
                    </a:p>
                  </a:txBody>
                  <a:tcPr/>
                </a:tc>
                <a:tc>
                  <a:txBody>
                    <a:bodyPr/>
                    <a:lstStyle/>
                    <a:p>
                      <a:r>
                        <a:rPr lang="en-US" sz="1100" dirty="0">
                          <a:latin typeface="Times New Roman" panose="02020603050405020304" pitchFamily="18" charset="0"/>
                          <a:cs typeface="Times New Roman" panose="02020603050405020304" pitchFamily="18" charset="0"/>
                        </a:rPr>
                        <a:t>Reservoir</a:t>
                      </a:r>
                    </a:p>
                  </a:txBody>
                  <a:tcPr/>
                </a:tc>
                <a:tc>
                  <a:txBody>
                    <a:bodyPr/>
                    <a:lstStyle/>
                    <a:p>
                      <a:r>
                        <a:rPr lang="en-US" sz="1100" dirty="0">
                          <a:latin typeface="Times New Roman" panose="02020603050405020304" pitchFamily="18" charset="0"/>
                          <a:cs typeface="Times New Roman" panose="02020603050405020304" pitchFamily="18" charset="0"/>
                        </a:rPr>
                        <a:t>Inc. period (days)</a:t>
                      </a:r>
                    </a:p>
                  </a:txBody>
                  <a:tcPr/>
                </a:tc>
                <a:tc>
                  <a:txBody>
                    <a:bodyPr/>
                    <a:lstStyle/>
                    <a:p>
                      <a:r>
                        <a:rPr lang="en-US" sz="1100" dirty="0">
                          <a:latin typeface="Times New Roman" panose="02020603050405020304" pitchFamily="18" charset="0"/>
                          <a:cs typeface="Times New Roman" panose="02020603050405020304" pitchFamily="18" charset="0"/>
                        </a:rPr>
                        <a:t>Clinical management</a:t>
                      </a:r>
                    </a:p>
                  </a:txBody>
                  <a:tcPr/>
                </a:tc>
                <a:extLst>
                  <a:ext uri="{0D108BD9-81ED-4DB2-BD59-A6C34878D82A}">
                    <a16:rowId xmlns:a16="http://schemas.microsoft.com/office/drawing/2014/main" val="2791483603"/>
                  </a:ext>
                </a:extLst>
              </a:tr>
              <a:tr h="635604">
                <a:tc>
                  <a:txBody>
                    <a:bodyPr/>
                    <a:lstStyle/>
                    <a:p>
                      <a:r>
                        <a:rPr lang="en-US" sz="1100" dirty="0">
                          <a:latin typeface="Times New Roman" panose="02020603050405020304" pitchFamily="18" charset="0"/>
                          <a:cs typeface="Times New Roman" panose="02020603050405020304" pitchFamily="18" charset="0"/>
                        </a:rPr>
                        <a:t>West Nile</a:t>
                      </a:r>
                    </a:p>
                  </a:txBody>
                  <a:tcPr/>
                </a:tc>
                <a:tc>
                  <a:txBody>
                    <a:bodyPr/>
                    <a:lstStyle/>
                    <a:p>
                      <a:r>
                        <a:rPr lang="en-US" sz="1100" dirty="0">
                          <a:latin typeface="Times New Roman" panose="02020603050405020304" pitchFamily="18" charset="0"/>
                          <a:cs typeface="Times New Roman" panose="02020603050405020304" pitchFamily="18" charset="0"/>
                        </a:rPr>
                        <a:t>Birds</a:t>
                      </a:r>
                    </a:p>
                  </a:txBody>
                  <a:tcPr/>
                </a:tc>
                <a:tc>
                  <a:txBody>
                    <a:bodyPr/>
                    <a:lstStyle/>
                    <a:p>
                      <a:r>
                        <a:rPr lang="en-US" sz="1100" dirty="0">
                          <a:latin typeface="Times New Roman" panose="02020603050405020304" pitchFamily="18" charset="0"/>
                          <a:cs typeface="Times New Roman" panose="02020603050405020304" pitchFamily="18" charset="0"/>
                        </a:rPr>
                        <a:t>2-6 (range 2-14)</a:t>
                      </a:r>
                    </a:p>
                  </a:txBody>
                  <a:tcPr/>
                </a:tc>
                <a:tc>
                  <a:txBody>
                    <a:bodyPr/>
                    <a:lstStyle/>
                    <a:p>
                      <a:r>
                        <a:rPr lang="en-US" sz="1100" dirty="0">
                          <a:latin typeface="Times New Roman" panose="02020603050405020304" pitchFamily="18" charset="0"/>
                          <a:cs typeface="Times New Roman" panose="02020603050405020304" pitchFamily="18" charset="0"/>
                        </a:rPr>
                        <a:t>Supportive; no vaccination available</a:t>
                      </a:r>
                    </a:p>
                  </a:txBody>
                  <a:tcPr/>
                </a:tc>
                <a:extLst>
                  <a:ext uri="{0D108BD9-81ED-4DB2-BD59-A6C34878D82A}">
                    <a16:rowId xmlns:a16="http://schemas.microsoft.com/office/drawing/2014/main" val="2438295783"/>
                  </a:ext>
                </a:extLst>
              </a:tr>
              <a:tr h="457734">
                <a:tc>
                  <a:txBody>
                    <a:bodyPr/>
                    <a:lstStyle/>
                    <a:p>
                      <a:r>
                        <a:rPr lang="en-US" sz="1100" dirty="0">
                          <a:latin typeface="Times New Roman" panose="02020603050405020304" pitchFamily="18" charset="0"/>
                          <a:cs typeface="Times New Roman" panose="02020603050405020304" pitchFamily="18" charset="0"/>
                        </a:rPr>
                        <a:t>Dengue</a:t>
                      </a:r>
                    </a:p>
                  </a:txBody>
                  <a:tcPr/>
                </a:tc>
                <a:tc>
                  <a:txBody>
                    <a:bodyPr/>
                    <a:lstStyle/>
                    <a:p>
                      <a:r>
                        <a:rPr lang="en-US" sz="1100" dirty="0">
                          <a:latin typeface="Times New Roman" panose="02020603050405020304" pitchFamily="18" charset="0"/>
                          <a:cs typeface="Times New Roman" panose="02020603050405020304" pitchFamily="18" charset="0"/>
                        </a:rPr>
                        <a:t>Humans, mosquitoes</a:t>
                      </a:r>
                    </a:p>
                  </a:txBody>
                  <a:tcPr/>
                </a:tc>
                <a:tc>
                  <a:txBody>
                    <a:bodyPr/>
                    <a:lstStyle/>
                    <a:p>
                      <a:r>
                        <a:rPr lang="en-US" sz="1100" dirty="0">
                          <a:latin typeface="Times New Roman" panose="02020603050405020304" pitchFamily="18" charset="0"/>
                          <a:cs typeface="Times New Roman" panose="02020603050405020304" pitchFamily="18" charset="0"/>
                        </a:rPr>
                        <a:t>5-7 (range 3-10)</a:t>
                      </a:r>
                    </a:p>
                  </a:txBody>
                  <a:tcPr/>
                </a:tc>
                <a:tc>
                  <a:txBody>
                    <a:bodyPr/>
                    <a:lstStyle/>
                    <a:p>
                      <a:r>
                        <a:rPr lang="en-US" sz="1100" dirty="0">
                          <a:latin typeface="Times New Roman" panose="02020603050405020304" pitchFamily="18" charset="0"/>
                          <a:cs typeface="Times New Roman" panose="02020603050405020304" pitchFamily="18" charset="0"/>
                        </a:rPr>
                        <a:t>Same as above</a:t>
                      </a:r>
                    </a:p>
                  </a:txBody>
                  <a:tcPr/>
                </a:tc>
                <a:extLst>
                  <a:ext uri="{0D108BD9-81ED-4DB2-BD59-A6C34878D82A}">
                    <a16:rowId xmlns:a16="http://schemas.microsoft.com/office/drawing/2014/main" val="4177728776"/>
                  </a:ext>
                </a:extLst>
              </a:tr>
              <a:tr h="457734">
                <a:tc>
                  <a:txBody>
                    <a:bodyPr/>
                    <a:lstStyle/>
                    <a:p>
                      <a:r>
                        <a:rPr lang="en-US" sz="1100" dirty="0">
                          <a:latin typeface="Times New Roman" panose="02020603050405020304" pitchFamily="18" charset="0"/>
                          <a:cs typeface="Times New Roman" panose="02020603050405020304" pitchFamily="18" charset="0"/>
                        </a:rPr>
                        <a:t>St. Louis E.</a:t>
                      </a:r>
                    </a:p>
                  </a:txBody>
                  <a:tcPr/>
                </a:tc>
                <a:tc>
                  <a:txBody>
                    <a:bodyPr/>
                    <a:lstStyle/>
                    <a:p>
                      <a:r>
                        <a:rPr lang="en-US" sz="1100" dirty="0">
                          <a:latin typeface="Times New Roman" panose="02020603050405020304" pitchFamily="18" charset="0"/>
                          <a:cs typeface="Times New Roman" panose="02020603050405020304" pitchFamily="18" charset="0"/>
                        </a:rPr>
                        <a:t>Wild birds, domestic fowl</a:t>
                      </a:r>
                    </a:p>
                  </a:txBody>
                  <a:tcPr/>
                </a:tc>
                <a:tc>
                  <a:txBody>
                    <a:bodyPr/>
                    <a:lstStyle/>
                    <a:p>
                      <a:r>
                        <a:rPr lang="en-US" sz="1100" dirty="0">
                          <a:latin typeface="Times New Roman" panose="02020603050405020304" pitchFamily="18" charset="0"/>
                          <a:cs typeface="Times New Roman" panose="02020603050405020304" pitchFamily="18" charset="0"/>
                        </a:rPr>
                        <a:t>5-15</a:t>
                      </a:r>
                    </a:p>
                  </a:txBody>
                  <a:tcPr/>
                </a:tc>
                <a:tc>
                  <a:txBody>
                    <a:bodyPr/>
                    <a:lstStyle/>
                    <a:p>
                      <a:r>
                        <a:rPr lang="en-US" sz="1100" dirty="0">
                          <a:latin typeface="Times New Roman" panose="02020603050405020304" pitchFamily="18" charset="0"/>
                          <a:cs typeface="Times New Roman" panose="02020603050405020304" pitchFamily="18" charset="0"/>
                        </a:rPr>
                        <a:t>Same as above</a:t>
                      </a:r>
                    </a:p>
                  </a:txBody>
                  <a:tcPr/>
                </a:tc>
                <a:extLst>
                  <a:ext uri="{0D108BD9-81ED-4DB2-BD59-A6C34878D82A}">
                    <a16:rowId xmlns:a16="http://schemas.microsoft.com/office/drawing/2014/main" val="3709635534"/>
                  </a:ext>
                </a:extLst>
              </a:tr>
              <a:tr h="814876">
                <a:tc>
                  <a:txBody>
                    <a:bodyPr/>
                    <a:lstStyle/>
                    <a:p>
                      <a:r>
                        <a:rPr lang="en-US" sz="1100" dirty="0">
                          <a:latin typeface="Times New Roman" panose="02020603050405020304" pitchFamily="18" charset="0"/>
                          <a:cs typeface="Times New Roman" panose="02020603050405020304" pitchFamily="18" charset="0"/>
                        </a:rPr>
                        <a:t>La Crosse E.</a:t>
                      </a:r>
                    </a:p>
                  </a:txBody>
                  <a:tcPr/>
                </a:tc>
                <a:tc>
                  <a:txBody>
                    <a:bodyPr/>
                    <a:lstStyle/>
                    <a:p>
                      <a:r>
                        <a:rPr lang="en-US" sz="1100" dirty="0">
                          <a:latin typeface="Times New Roman" panose="02020603050405020304" pitchFamily="18" charset="0"/>
                          <a:cs typeface="Times New Roman" panose="02020603050405020304" pitchFamily="18" charset="0"/>
                        </a:rPr>
                        <a:t> Mosquitoes become infected when they feed on small mammals such as chipmunks and squirrels.</a:t>
                      </a:r>
                    </a:p>
                  </a:txBody>
                  <a:tcPr/>
                </a:tc>
                <a:tc>
                  <a:txBody>
                    <a:bodyPr/>
                    <a:lstStyle/>
                    <a:p>
                      <a:r>
                        <a:rPr lang="en-US" sz="1100" dirty="0">
                          <a:latin typeface="Times New Roman" panose="02020603050405020304" pitchFamily="18" charset="0"/>
                          <a:cs typeface="Times New Roman" panose="02020603050405020304" pitchFamily="18" charset="0"/>
                        </a:rPr>
                        <a:t>5-15</a:t>
                      </a:r>
                    </a:p>
                  </a:txBody>
                  <a:tcPr/>
                </a:tc>
                <a:tc>
                  <a:txBody>
                    <a:bodyPr/>
                    <a:lstStyle/>
                    <a:p>
                      <a:r>
                        <a:rPr lang="en-US" sz="1100" dirty="0">
                          <a:latin typeface="Times New Roman" panose="02020603050405020304" pitchFamily="18" charset="0"/>
                          <a:cs typeface="Times New Roman" panose="02020603050405020304" pitchFamily="18" charset="0"/>
                        </a:rPr>
                        <a:t>Same as above</a:t>
                      </a:r>
                    </a:p>
                  </a:txBody>
                  <a:tcPr/>
                </a:tc>
                <a:extLst>
                  <a:ext uri="{0D108BD9-81ED-4DB2-BD59-A6C34878D82A}">
                    <a16:rowId xmlns:a16="http://schemas.microsoft.com/office/drawing/2014/main" val="4163274842"/>
                  </a:ext>
                </a:extLst>
              </a:tr>
              <a:tr h="814876">
                <a:tc>
                  <a:txBody>
                    <a:bodyPr/>
                    <a:lstStyle/>
                    <a:p>
                      <a:r>
                        <a:rPr lang="en-US" sz="1100" dirty="0">
                          <a:latin typeface="Times New Roman" panose="02020603050405020304" pitchFamily="18" charset="0"/>
                          <a:cs typeface="Times New Roman" panose="02020603050405020304" pitchFamily="18" charset="0"/>
                        </a:rPr>
                        <a:t>Eastern Equine E.</a:t>
                      </a:r>
                    </a:p>
                  </a:txBody>
                  <a:tcPr/>
                </a:tc>
                <a:tc>
                  <a:txBody>
                    <a:bodyPr/>
                    <a:lstStyle/>
                    <a:p>
                      <a:r>
                        <a:rPr lang="en-US" sz="1100" dirty="0">
                          <a:latin typeface="Times New Roman" panose="02020603050405020304" pitchFamily="18" charset="0"/>
                          <a:cs typeface="Times New Roman" panose="02020603050405020304" pitchFamily="18" charset="0"/>
                        </a:rPr>
                        <a:t>Birds and rodents primarily, but unvaccinated horses are particularly susceptible</a:t>
                      </a:r>
                    </a:p>
                  </a:txBody>
                  <a:tcPr/>
                </a:tc>
                <a:tc>
                  <a:txBody>
                    <a:bodyPr/>
                    <a:lstStyle/>
                    <a:p>
                      <a:r>
                        <a:rPr lang="en-US" sz="1100" dirty="0">
                          <a:latin typeface="Times New Roman" panose="02020603050405020304" pitchFamily="18" charset="0"/>
                          <a:cs typeface="Times New Roman" panose="02020603050405020304" pitchFamily="18" charset="0"/>
                        </a:rPr>
                        <a:t>4-10</a:t>
                      </a:r>
                    </a:p>
                  </a:txBody>
                  <a:tcPr/>
                </a:tc>
                <a:tc>
                  <a:txBody>
                    <a:bodyPr/>
                    <a:lstStyle/>
                    <a:p>
                      <a:r>
                        <a:rPr lang="en-US" sz="1100" dirty="0">
                          <a:latin typeface="Times New Roman" panose="02020603050405020304" pitchFamily="18" charset="0"/>
                          <a:cs typeface="Times New Roman" panose="02020603050405020304" pitchFamily="18" charset="0"/>
                        </a:rPr>
                        <a:t>Same as above</a:t>
                      </a:r>
                    </a:p>
                    <a:p>
                      <a:endParaRPr lang="en-US"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75075334"/>
                  </a:ext>
                </a:extLst>
              </a:tr>
            </a:tbl>
          </a:graphicData>
        </a:graphic>
      </p:graphicFrame>
      <p:sp>
        <p:nvSpPr>
          <p:cNvPr id="9" name="TextBox 8">
            <a:extLst>
              <a:ext uri="{FF2B5EF4-FFF2-40B4-BE49-F238E27FC236}">
                <a16:creationId xmlns:a16="http://schemas.microsoft.com/office/drawing/2014/main" id="{C3056E1C-463A-3038-56DC-A24A7E9A9EE6}"/>
              </a:ext>
            </a:extLst>
          </p:cNvPr>
          <p:cNvSpPr txBox="1"/>
          <p:nvPr/>
        </p:nvSpPr>
        <p:spPr>
          <a:xfrm>
            <a:off x="141316" y="805835"/>
            <a:ext cx="3965171" cy="3816429"/>
          </a:xfrm>
          <a:prstGeom prst="rect">
            <a:avLst/>
          </a:prstGeom>
          <a:noFill/>
          <a:ln>
            <a:solidFill>
              <a:schemeClr val="accent1">
                <a:lumMod val="40000"/>
                <a:lumOff val="60000"/>
              </a:schemeClr>
            </a:solidFill>
          </a:ln>
        </p:spPr>
        <p:txBody>
          <a:bodyPr wrap="square">
            <a:spAutoFit/>
          </a:bodyPr>
          <a:lstStyle/>
          <a:p>
            <a:pPr marL="0" marR="0">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The different types of arboviruses are broken down into specific genera. The three main genera for arboviruses that cause infections in humans are as follows:</a:t>
            </a:r>
          </a:p>
          <a:p>
            <a:pPr marL="0" marR="0">
              <a:spcBef>
                <a:spcPts val="0"/>
              </a:spcBef>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Flavivirus</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Types of flavivirus include the following:</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yellow fever</a:t>
            </a:r>
          </a:p>
          <a:p>
            <a:pPr marL="742950" marR="0" lvl="1">
              <a:spcBef>
                <a:spcPts val="0"/>
              </a:spcBef>
              <a:spcAft>
                <a:spcPts val="0"/>
              </a:spcAft>
              <a:buFont typeface="Courier New" panose="02070309020205020404" pitchFamily="49" charset="0"/>
              <a:buChar char="o"/>
            </a:pPr>
            <a:r>
              <a:rPr lang="en-US" sz="1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West Nile virus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Zika virus</a:t>
            </a:r>
          </a:p>
          <a:p>
            <a:pPr marL="742950" marR="0" lvl="1">
              <a:spcBef>
                <a:spcPts val="0"/>
              </a:spcBef>
              <a:spcAft>
                <a:spcPts val="0"/>
              </a:spcAft>
              <a:buFont typeface="Courier New" panose="02070309020205020404" pitchFamily="49" charset="0"/>
              <a:buChar char="o"/>
            </a:pPr>
            <a:r>
              <a:rPr lang="en-US" sz="1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dengue fever</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Japanese encephalitis</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Usutu Encephalitis, </a:t>
            </a:r>
          </a:p>
          <a:p>
            <a:pPr marL="742950" marR="0" lvl="1">
              <a:spcBef>
                <a:spcPts val="0"/>
              </a:spcBef>
              <a:spcAft>
                <a:spcPts val="0"/>
              </a:spcAft>
              <a:buFont typeface="Courier New" panose="02070309020205020404" pitchFamily="49" charset="0"/>
              <a:buChar char="o"/>
            </a:pPr>
            <a:r>
              <a:rPr lang="en-US" sz="1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 Louis Encephalitis,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Tick-Borne Encephalitis (Powassan)</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Kyasanur Forest Disease</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Alkhurma Hemorrhagic Fever</a:t>
            </a:r>
          </a:p>
          <a:p>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Togaviru</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s- Types of togavirus include the following:</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Ross River virus</a:t>
            </a:r>
          </a:p>
          <a:p>
            <a:pPr marL="742950" marR="0" lvl="1">
              <a:spcBef>
                <a:spcPts val="0"/>
              </a:spcBef>
              <a:spcAft>
                <a:spcPts val="0"/>
              </a:spcAft>
              <a:buFont typeface="Courier New" panose="02070309020205020404" pitchFamily="49" charset="0"/>
              <a:buChar char="o"/>
            </a:pPr>
            <a:r>
              <a:rPr lang="en-US" sz="1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Eastern equine virus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Western equine virus</a:t>
            </a:r>
          </a:p>
          <a:p>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Bunyaviru</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s -Types of bunyavirus include the following:</a:t>
            </a: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California encephalitis</a:t>
            </a:r>
          </a:p>
          <a:p>
            <a:pPr marL="742950" marR="0" lvl="1">
              <a:spcBef>
                <a:spcPts val="0"/>
              </a:spcBef>
              <a:spcAft>
                <a:spcPts val="0"/>
              </a:spcAft>
              <a:buFont typeface="Courier New" panose="02070309020205020404" pitchFamily="49" charset="0"/>
              <a:buChar char="o"/>
            </a:pPr>
            <a:r>
              <a:rPr lang="en-US" sz="1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La Crosse virus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a:spcBef>
                <a:spcPts val="0"/>
              </a:spcBef>
              <a:spcAft>
                <a:spcPts val="0"/>
              </a:spcAft>
              <a:buFont typeface="Courier New" panose="02070309020205020404" pitchFamily="49" charset="0"/>
              <a:buChar char="o"/>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Jamestown Canyon virus</a:t>
            </a:r>
          </a:p>
        </p:txBody>
      </p:sp>
    </p:spTree>
    <p:extLst>
      <p:ext uri="{BB962C8B-B14F-4D97-AF65-F5344CB8AC3E}">
        <p14:creationId xmlns:p14="http://schemas.microsoft.com/office/powerpoint/2010/main" val="4082190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1458" y="1770602"/>
            <a:ext cx="2650257" cy="2031325"/>
          </a:xfrm>
          <a:noFill/>
          <a:ln>
            <a:solidFill>
              <a:schemeClr val="bg1">
                <a:lumMod val="75000"/>
              </a:schemeClr>
            </a:solidFill>
          </a:ln>
        </p:spPr>
        <p:txBody>
          <a:bodyPr>
            <a:noAutofit/>
          </a:bodyPr>
          <a:lstStyle/>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Saved the facility money</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Detected infections</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Identified trends</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Identified risk factors for infections</a:t>
            </a:r>
            <a:endParaRPr lang="en-US" sz="1800" dirty="0">
              <a:solidFill>
                <a:schemeClr val="tx1"/>
              </a:solidFill>
            </a:endParaRPr>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a:solidFill>
                  <a:schemeClr val="bg1"/>
                </a:solidFill>
                <a:latin typeface="+mn-lt"/>
              </a:rPr>
              <a:t>Sample Test Questions</a:t>
            </a:r>
          </a:p>
        </p:txBody>
      </p:sp>
      <p:sp>
        <p:nvSpPr>
          <p:cNvPr id="10" name="Title 3">
            <a:extLst>
              <a:ext uri="{FF2B5EF4-FFF2-40B4-BE49-F238E27FC236}">
                <a16:creationId xmlns:a16="http://schemas.microsoft.com/office/drawing/2014/main" id="{35AD6D5A-2F02-0266-2D51-148C1C236343}"/>
              </a:ext>
            </a:extLst>
          </p:cNvPr>
          <p:cNvSpPr>
            <a:spLocks noGrp="1"/>
          </p:cNvSpPr>
          <p:nvPr>
            <p:ph type="title"/>
          </p:nvPr>
        </p:nvSpPr>
        <p:spPr>
          <a:xfrm>
            <a:off x="691458" y="429778"/>
            <a:ext cx="7869737" cy="849893"/>
          </a:xfrm>
          <a:solidFill>
            <a:srgbClr val="ECEFE9"/>
          </a:solidFill>
        </p:spPr>
        <p:txBody>
          <a:bodyPr anchor="t">
            <a:noAutofit/>
          </a:bodyPr>
          <a:lstStyle/>
          <a:p>
            <a:pPr algn="l">
              <a:lnSpc>
                <a:spcPct val="100000"/>
              </a:lnSpc>
            </a:pPr>
            <a:r>
              <a:rPr lang="en-US" sz="1600" b="1" dirty="0">
                <a:latin typeface="Times New Roman" panose="02020603050405020304" pitchFamily="18" charset="0"/>
                <a:cs typeface="Times New Roman" panose="02020603050405020304" pitchFamily="18" charset="0"/>
              </a:rPr>
              <a:t>Question 2 </a:t>
            </a:r>
            <a:br>
              <a:rPr lang="en-US" sz="1600" b="1"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When evaluating a surveillance program, the evaluators should note whether the program has effectively done which of the following:</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11E0D6D-0F84-89DD-4B30-EFD62EE5D45A}"/>
              </a:ext>
            </a:extLst>
          </p:cNvPr>
          <p:cNvSpPr txBox="1"/>
          <p:nvPr/>
        </p:nvSpPr>
        <p:spPr>
          <a:xfrm>
            <a:off x="6380704" y="1791793"/>
            <a:ext cx="2071837" cy="1600438"/>
          </a:xfrm>
          <a:prstGeom prst="rect">
            <a:avLst/>
          </a:prstGeom>
          <a:solidFill>
            <a:schemeClr val="bg1"/>
          </a:solidFill>
          <a:ln w="3175">
            <a:solidFill>
              <a:srgbClr val="FFC000"/>
            </a:solidFill>
          </a:ln>
        </p:spPr>
        <p:txBody>
          <a:bodyPr wrap="square" rtlCol="0">
            <a:spAutoFit/>
          </a:bodyPr>
          <a:lstStyle/>
          <a:p>
            <a:r>
              <a:rPr lang="en-US" sz="1400" dirty="0">
                <a:solidFill>
                  <a:srgbClr val="333399"/>
                </a:solidFill>
              </a:rPr>
              <a:t>Focus: </a:t>
            </a:r>
          </a:p>
          <a:p>
            <a:pPr marL="285750" indent="-285750">
              <a:buFontTx/>
              <a:buChar char="-"/>
            </a:pPr>
            <a:r>
              <a:rPr lang="en-US" sz="1400" dirty="0">
                <a:solidFill>
                  <a:srgbClr val="333399"/>
                </a:solidFill>
              </a:rPr>
              <a:t>what I know about the topic</a:t>
            </a:r>
          </a:p>
          <a:p>
            <a:pPr marL="285750" indent="-285750">
              <a:buFontTx/>
              <a:buChar char="-"/>
            </a:pPr>
            <a:r>
              <a:rPr lang="en-US" sz="1400" dirty="0">
                <a:solidFill>
                  <a:srgbClr val="333399"/>
                </a:solidFill>
              </a:rPr>
              <a:t>Read the whole question and choices</a:t>
            </a:r>
          </a:p>
          <a:p>
            <a:pPr marL="285750" indent="-285750">
              <a:buFontTx/>
              <a:buChar char="-"/>
            </a:pPr>
            <a:r>
              <a:rPr lang="en-US" sz="1400" dirty="0">
                <a:solidFill>
                  <a:srgbClr val="333399"/>
                </a:solidFill>
              </a:rPr>
              <a:t>Eliminate choice(s) clearly wrong </a:t>
            </a:r>
          </a:p>
        </p:txBody>
      </p:sp>
      <p:sp>
        <p:nvSpPr>
          <p:cNvPr id="15" name="TextBox 14">
            <a:extLst>
              <a:ext uri="{FF2B5EF4-FFF2-40B4-BE49-F238E27FC236}">
                <a16:creationId xmlns:a16="http://schemas.microsoft.com/office/drawing/2014/main" id="{914DA207-4F13-5A1F-DEAD-B337BB093A5A}"/>
              </a:ext>
            </a:extLst>
          </p:cNvPr>
          <p:cNvSpPr txBox="1"/>
          <p:nvPr/>
        </p:nvSpPr>
        <p:spPr>
          <a:xfrm>
            <a:off x="691459" y="4462473"/>
            <a:ext cx="6891251" cy="261610"/>
          </a:xfrm>
          <a:prstGeom prst="rect">
            <a:avLst/>
          </a:prstGeom>
          <a:noFill/>
        </p:spPr>
        <p:txBody>
          <a:bodyPr wrap="square">
            <a:spAutoFit/>
          </a:bodyPr>
          <a:lstStyle/>
          <a:p>
            <a:r>
              <a:rPr lang="en-US" sz="1100" i="1" dirty="0">
                <a:solidFill>
                  <a:srgbClr val="333399"/>
                </a:solidFill>
              </a:rPr>
              <a:t>Domain: Preventing &amp; Controlling the Transmission of Infectious agents</a:t>
            </a:r>
          </a:p>
        </p:txBody>
      </p:sp>
      <p:sp>
        <p:nvSpPr>
          <p:cNvPr id="2" name="TextBox 1">
            <a:extLst>
              <a:ext uri="{FF2B5EF4-FFF2-40B4-BE49-F238E27FC236}">
                <a16:creationId xmlns:a16="http://schemas.microsoft.com/office/drawing/2014/main" id="{82D1C356-1A85-A36B-E7CF-3E3325AC6F3B}"/>
              </a:ext>
            </a:extLst>
          </p:cNvPr>
          <p:cNvSpPr txBox="1"/>
          <p:nvPr/>
        </p:nvSpPr>
        <p:spPr>
          <a:xfrm>
            <a:off x="3515045" y="1791793"/>
            <a:ext cx="2272806" cy="203132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dirty="0"/>
              <a:t>II and III only</a:t>
            </a:r>
          </a:p>
          <a:p>
            <a:pPr marL="342900" indent="-342900">
              <a:buFont typeface="+mj-lt"/>
              <a:buAutoNum type="alphaUcPeriod"/>
            </a:pPr>
            <a:r>
              <a:rPr lang="en-US" dirty="0"/>
              <a:t>II, III and IV only</a:t>
            </a:r>
          </a:p>
          <a:p>
            <a:pPr marL="342900" indent="-342900">
              <a:buFont typeface="+mj-lt"/>
              <a:buAutoNum type="alphaUcPeriod"/>
            </a:pPr>
            <a:r>
              <a:rPr lang="en-US" dirty="0"/>
              <a:t>I, II and III only</a:t>
            </a:r>
          </a:p>
          <a:p>
            <a:pPr marL="342900" indent="-342900">
              <a:buFont typeface="+mj-lt"/>
              <a:buAutoNum type="alphaUcPeriod"/>
            </a:pPr>
            <a:r>
              <a:rPr lang="en-US" dirty="0"/>
              <a:t>I, II, III and IV </a:t>
            </a:r>
          </a:p>
          <a:p>
            <a:endParaRPr lang="en-US" dirty="0"/>
          </a:p>
          <a:p>
            <a:endParaRPr lang="en-US" dirty="0"/>
          </a:p>
          <a:p>
            <a:endParaRPr lang="en-US" dirty="0"/>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08F6-308A-B621-4FE6-B0FDC9B6BFB0}"/>
              </a:ext>
            </a:extLst>
          </p:cNvPr>
          <p:cNvSpPr>
            <a:spLocks noGrp="1"/>
          </p:cNvSpPr>
          <p:nvPr>
            <p:ph type="title"/>
          </p:nvPr>
        </p:nvSpPr>
        <p:spPr>
          <a:xfrm>
            <a:off x="457200" y="523703"/>
            <a:ext cx="2385753" cy="390698"/>
          </a:xfrm>
        </p:spPr>
        <p:txBody>
          <a:bodyPr>
            <a:normAutofit/>
          </a:bodyPr>
          <a:lstStyle/>
          <a:p>
            <a:pPr algn="l"/>
            <a:r>
              <a:rPr lang="en-US" sz="2000" b="1" u="sng" dirty="0">
                <a:latin typeface="+mn-lt"/>
              </a:rPr>
              <a:t>Q2 - correct answer:</a:t>
            </a:r>
          </a:p>
        </p:txBody>
      </p:sp>
      <p:sp>
        <p:nvSpPr>
          <p:cNvPr id="5" name="Content Placeholder 2">
            <a:extLst>
              <a:ext uri="{FF2B5EF4-FFF2-40B4-BE49-F238E27FC236}">
                <a16:creationId xmlns:a16="http://schemas.microsoft.com/office/drawing/2014/main" id="{F5A9A1A0-2F23-2A12-67BC-E1520DBE6C36}"/>
              </a:ext>
            </a:extLst>
          </p:cNvPr>
          <p:cNvSpPr txBox="1">
            <a:spLocks/>
          </p:cNvSpPr>
          <p:nvPr/>
        </p:nvSpPr>
        <p:spPr bwMode="auto">
          <a:xfrm>
            <a:off x="5419898" y="1346480"/>
            <a:ext cx="3153955" cy="2676882"/>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1200" dirty="0">
                <a:solidFill>
                  <a:srgbClr val="333399"/>
                </a:solidFill>
                <a:latin typeface="Times New Roman" panose="02020603050405020304" pitchFamily="18" charset="0"/>
                <a:cs typeface="Times New Roman" panose="02020603050405020304" pitchFamily="18" charset="0"/>
              </a:rPr>
              <a:t>Definition/Rationale-</a:t>
            </a:r>
          </a:p>
          <a:p>
            <a:pPr marL="0" indent="0">
              <a:spcBef>
                <a:spcPts val="0"/>
              </a:spcBef>
              <a:buNone/>
            </a:pPr>
            <a:r>
              <a:rPr lang="en-US" sz="1200" dirty="0">
                <a:latin typeface="Times New Roman" panose="02020603050405020304" pitchFamily="18" charset="0"/>
                <a:cs typeface="Times New Roman" panose="02020603050405020304" pitchFamily="18" charset="0"/>
              </a:rPr>
              <a:t>IPC Surveillance is a cornerstone of all successful hospital IPC program:</a:t>
            </a:r>
          </a:p>
          <a:p>
            <a:pPr marL="0" indent="0">
              <a:spcBef>
                <a:spcPts val="0"/>
              </a:spcBef>
              <a:buNone/>
            </a:pPr>
            <a:r>
              <a:rPr lang="en-US" sz="1200" dirty="0">
                <a:latin typeface="Times New Roman" panose="02020603050405020304" pitchFamily="18" charset="0"/>
                <a:cs typeface="Times New Roman" panose="02020603050405020304" pitchFamily="18" charset="0"/>
              </a:rPr>
              <a:t>IPC Surveillance is the starting point and benchmark for assessing the need for intervention strategies </a:t>
            </a:r>
          </a:p>
          <a:p>
            <a:pPr marL="0" indent="0">
              <a:spcBef>
                <a:spcPts val="0"/>
              </a:spcBef>
              <a:buNone/>
            </a:pPr>
            <a:r>
              <a:rPr lang="en-US" sz="1200" dirty="0">
                <a:latin typeface="Times New Roman" panose="02020603050405020304" pitchFamily="18" charset="0"/>
                <a:cs typeface="Times New Roman" panose="02020603050405020304" pitchFamily="18" charset="0"/>
              </a:rPr>
              <a:t>- Effective surveillance involves: </a:t>
            </a:r>
          </a:p>
          <a:p>
            <a:pPr marL="0" indent="0">
              <a:spcBef>
                <a:spcPts val="0"/>
              </a:spcBef>
              <a:buNone/>
            </a:pPr>
            <a:r>
              <a:rPr lang="en-US" sz="1200" dirty="0">
                <a:latin typeface="Times New Roman" panose="02020603050405020304" pitchFamily="18" charset="0"/>
                <a:cs typeface="Times New Roman" panose="02020603050405020304" pitchFamily="18" charset="0"/>
              </a:rPr>
              <a:t>– Counting cases </a:t>
            </a:r>
          </a:p>
          <a:p>
            <a:pPr marL="0" indent="0">
              <a:spcBef>
                <a:spcPts val="0"/>
              </a:spcBef>
              <a:buNone/>
            </a:pPr>
            <a:r>
              <a:rPr lang="en-US" sz="1200" dirty="0">
                <a:latin typeface="Times New Roman" panose="02020603050405020304" pitchFamily="18" charset="0"/>
                <a:cs typeface="Times New Roman" panose="02020603050405020304" pitchFamily="18" charset="0"/>
              </a:rPr>
              <a:t>– Calculating rates of various infections</a:t>
            </a:r>
          </a:p>
          <a:p>
            <a:pPr marL="0" indent="0">
              <a:spcBef>
                <a:spcPts val="0"/>
              </a:spcBef>
              <a:buNone/>
            </a:pPr>
            <a:r>
              <a:rPr lang="en-US" sz="1200" dirty="0">
                <a:latin typeface="Times New Roman" panose="02020603050405020304" pitchFamily="18" charset="0"/>
                <a:cs typeface="Times New Roman" panose="02020603050405020304" pitchFamily="18" charset="0"/>
              </a:rPr>
              <a:t>– Analyzing these data</a:t>
            </a:r>
          </a:p>
          <a:p>
            <a:pPr marL="0" indent="0">
              <a:spcBef>
                <a:spcPts val="0"/>
              </a:spcBef>
              <a:buNone/>
            </a:pPr>
            <a:r>
              <a:rPr lang="en-US" sz="1200" dirty="0">
                <a:latin typeface="Times New Roman" panose="02020603050405020304" pitchFamily="18" charset="0"/>
                <a:cs typeface="Times New Roman" panose="02020603050405020304" pitchFamily="18" charset="0"/>
              </a:rPr>
              <a:t>– Reporting the data in an appropriate way to </a:t>
            </a:r>
          </a:p>
          <a:p>
            <a:pPr marL="0" indent="0">
              <a:spcBef>
                <a:spcPts val="0"/>
              </a:spcBef>
              <a:buNone/>
            </a:pPr>
            <a:r>
              <a:rPr lang="en-US" sz="1200" dirty="0">
                <a:latin typeface="Times New Roman" panose="02020603050405020304" pitchFamily="18" charset="0"/>
                <a:cs typeface="Times New Roman" panose="02020603050405020304" pitchFamily="18" charset="0"/>
              </a:rPr>
              <a:t>personnel involved in patient care</a:t>
            </a:r>
          </a:p>
          <a:p>
            <a:pPr marL="0" indent="0">
              <a:spcBef>
                <a:spcPts val="0"/>
              </a:spcBef>
              <a:buNone/>
            </a:pPr>
            <a:r>
              <a:rPr lang="en-US" sz="1200" dirty="0">
                <a:latin typeface="Times New Roman" panose="02020603050405020304" pitchFamily="18" charset="0"/>
                <a:cs typeface="Times New Roman" panose="02020603050405020304" pitchFamily="18" charset="0"/>
              </a:rPr>
              <a:t>-Should be based on sound epidemiological and statistical principles</a:t>
            </a:r>
          </a:p>
        </p:txBody>
      </p:sp>
      <p:sp>
        <p:nvSpPr>
          <p:cNvPr id="3" name="Content Placeholder 4">
            <a:extLst>
              <a:ext uri="{FF2B5EF4-FFF2-40B4-BE49-F238E27FC236}">
                <a16:creationId xmlns:a16="http://schemas.microsoft.com/office/drawing/2014/main" id="{61771F0A-9F89-DEAC-2EA0-29D78AAC7BAF}"/>
              </a:ext>
            </a:extLst>
          </p:cNvPr>
          <p:cNvSpPr>
            <a:spLocks noGrp="1"/>
          </p:cNvSpPr>
          <p:nvPr>
            <p:ph idx="1"/>
          </p:nvPr>
        </p:nvSpPr>
        <p:spPr>
          <a:xfrm>
            <a:off x="457200" y="1579425"/>
            <a:ext cx="2385754" cy="2029725"/>
          </a:xfrm>
          <a:noFill/>
          <a:ln>
            <a:solidFill>
              <a:schemeClr val="bg1">
                <a:lumMod val="75000"/>
              </a:schemeClr>
            </a:solidFill>
          </a:ln>
        </p:spPr>
        <p:txBody>
          <a:bodyPr>
            <a:noAutofit/>
          </a:bodyPr>
          <a:lstStyle/>
          <a:p>
            <a:pPr marL="400050" indent="-400050">
              <a:lnSpc>
                <a:spcPct val="100000"/>
              </a:lnSpc>
              <a:spcBef>
                <a:spcPts val="0"/>
              </a:spcBef>
              <a:spcAft>
                <a:spcPts val="0"/>
              </a:spcAft>
              <a:buFont typeface="+mj-lt"/>
              <a:buAutoNum type="romanUcPeriod"/>
            </a:pPr>
            <a:r>
              <a:rPr lang="en-US" sz="1600" dirty="0">
                <a:solidFill>
                  <a:schemeClr val="tx1"/>
                </a:solidFill>
                <a:cs typeface="Times New Roman" panose="02020603050405020304" pitchFamily="18" charset="0"/>
              </a:rPr>
              <a:t>Saved the facility money</a:t>
            </a:r>
          </a:p>
          <a:p>
            <a:pPr marL="400050" indent="-400050">
              <a:lnSpc>
                <a:spcPct val="100000"/>
              </a:lnSpc>
              <a:spcBef>
                <a:spcPts val="0"/>
              </a:spcBef>
              <a:spcAft>
                <a:spcPts val="0"/>
              </a:spcAft>
              <a:buFont typeface="+mj-lt"/>
              <a:buAutoNum type="romanUcPeriod"/>
            </a:pPr>
            <a:r>
              <a:rPr lang="en-US" sz="1600" b="1" dirty="0">
                <a:solidFill>
                  <a:schemeClr val="tx1"/>
                </a:solidFill>
                <a:cs typeface="Times New Roman" panose="02020603050405020304" pitchFamily="18" charset="0"/>
              </a:rPr>
              <a:t>Detected infections</a:t>
            </a:r>
          </a:p>
          <a:p>
            <a:pPr marL="400050" indent="-400050">
              <a:lnSpc>
                <a:spcPct val="100000"/>
              </a:lnSpc>
              <a:spcBef>
                <a:spcPts val="0"/>
              </a:spcBef>
              <a:spcAft>
                <a:spcPts val="0"/>
              </a:spcAft>
              <a:buFont typeface="+mj-lt"/>
              <a:buAutoNum type="romanUcPeriod"/>
            </a:pPr>
            <a:r>
              <a:rPr lang="en-US" sz="1600" b="1" dirty="0">
                <a:solidFill>
                  <a:schemeClr val="tx1"/>
                </a:solidFill>
                <a:cs typeface="Times New Roman" panose="02020603050405020304" pitchFamily="18" charset="0"/>
              </a:rPr>
              <a:t>Identified trends</a:t>
            </a:r>
          </a:p>
          <a:p>
            <a:pPr marL="400050" indent="-400050">
              <a:lnSpc>
                <a:spcPct val="100000"/>
              </a:lnSpc>
              <a:spcBef>
                <a:spcPts val="0"/>
              </a:spcBef>
              <a:spcAft>
                <a:spcPts val="0"/>
              </a:spcAft>
              <a:buFont typeface="+mj-lt"/>
              <a:buAutoNum type="romanUcPeriod"/>
            </a:pPr>
            <a:r>
              <a:rPr lang="en-US" sz="1600" b="1" dirty="0">
                <a:solidFill>
                  <a:schemeClr val="tx1"/>
                </a:solidFill>
                <a:cs typeface="Times New Roman" panose="02020603050405020304" pitchFamily="18" charset="0"/>
              </a:rPr>
              <a:t>Identified risk factors for infections</a:t>
            </a:r>
            <a:endParaRPr lang="en-US" sz="1600" b="1" dirty="0">
              <a:solidFill>
                <a:schemeClr val="tx1"/>
              </a:solidFill>
            </a:endParaRPr>
          </a:p>
        </p:txBody>
      </p:sp>
      <p:sp>
        <p:nvSpPr>
          <p:cNvPr id="4" name="TextBox 3">
            <a:extLst>
              <a:ext uri="{FF2B5EF4-FFF2-40B4-BE49-F238E27FC236}">
                <a16:creationId xmlns:a16="http://schemas.microsoft.com/office/drawing/2014/main" id="{C7B24670-80B1-4A1C-FE59-8796C94FAD2A}"/>
              </a:ext>
            </a:extLst>
          </p:cNvPr>
          <p:cNvSpPr txBox="1"/>
          <p:nvPr/>
        </p:nvSpPr>
        <p:spPr>
          <a:xfrm>
            <a:off x="3143490" y="1577825"/>
            <a:ext cx="2118466" cy="203132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dirty="0"/>
              <a:t>II and III only</a:t>
            </a:r>
          </a:p>
          <a:p>
            <a:pPr marL="342900" indent="-342900">
              <a:buFont typeface="+mj-lt"/>
              <a:buAutoNum type="alphaUcPeriod"/>
            </a:pPr>
            <a:r>
              <a:rPr lang="en-US" b="1" dirty="0">
                <a:highlight>
                  <a:srgbClr val="FFFF00"/>
                </a:highlight>
              </a:rPr>
              <a:t>II, III and IV only</a:t>
            </a:r>
          </a:p>
          <a:p>
            <a:pPr marL="342900" indent="-342900">
              <a:buFont typeface="+mj-lt"/>
              <a:buAutoNum type="alphaUcPeriod"/>
            </a:pPr>
            <a:r>
              <a:rPr lang="en-US" dirty="0"/>
              <a:t>I, II and III only</a:t>
            </a:r>
          </a:p>
          <a:p>
            <a:pPr marL="342900" indent="-342900">
              <a:buFont typeface="+mj-lt"/>
              <a:buAutoNum type="alphaUcPeriod"/>
            </a:pPr>
            <a:r>
              <a:rPr lang="en-US" dirty="0"/>
              <a:t>I, II, III and IV </a:t>
            </a:r>
          </a:p>
          <a:p>
            <a:endParaRPr lang="en-US" dirty="0"/>
          </a:p>
          <a:p>
            <a:endParaRPr lang="en-US" dirty="0"/>
          </a:p>
          <a:p>
            <a:endParaRPr lang="en-US" dirty="0"/>
          </a:p>
        </p:txBody>
      </p:sp>
    </p:spTree>
    <p:extLst>
      <p:ext uri="{BB962C8B-B14F-4D97-AF65-F5344CB8AC3E}">
        <p14:creationId xmlns:p14="http://schemas.microsoft.com/office/powerpoint/2010/main" val="42095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598" y="1642656"/>
            <a:ext cx="2785718" cy="2430579"/>
          </a:xfrm>
          <a:ln>
            <a:solidFill>
              <a:schemeClr val="bg1">
                <a:lumMod val="85000"/>
              </a:schemeClr>
            </a:solidFill>
          </a:ln>
        </p:spPr>
        <p:txBody>
          <a:bodyPr>
            <a:noAutofit/>
          </a:bodyPr>
          <a:lstStyle/>
          <a:p>
            <a:pPr marL="274320" indent="-274320">
              <a:lnSpc>
                <a:spcPct val="100000"/>
              </a:lnSpc>
              <a:spcBef>
                <a:spcPts val="0"/>
              </a:spcBef>
              <a:spcAft>
                <a:spcPts val="0"/>
              </a:spcAft>
              <a:buFont typeface="+mj-lt"/>
              <a:buAutoNum type="romanUcPeriod"/>
            </a:pPr>
            <a:r>
              <a:rPr lang="en-US" sz="1600" dirty="0">
                <a:solidFill>
                  <a:schemeClr val="tx1"/>
                </a:solidFill>
              </a:rPr>
              <a:t>Calculate multidrug-resistant organism (MDRO) infection rates</a:t>
            </a:r>
          </a:p>
          <a:p>
            <a:pPr marL="274320" indent="-274320">
              <a:lnSpc>
                <a:spcPct val="100000"/>
              </a:lnSpc>
              <a:spcBef>
                <a:spcPts val="0"/>
              </a:spcBef>
              <a:spcAft>
                <a:spcPts val="0"/>
              </a:spcAft>
              <a:buFont typeface="+mj-lt"/>
              <a:buAutoNum type="romanUcPeriod"/>
            </a:pPr>
            <a:r>
              <a:rPr lang="en-US" sz="1600" dirty="0">
                <a:solidFill>
                  <a:schemeClr val="tx1"/>
                </a:solidFill>
              </a:rPr>
              <a:t>Detect asymptomatic carrier using active surveillance cultures</a:t>
            </a:r>
          </a:p>
          <a:p>
            <a:pPr marL="274320" indent="-274320">
              <a:lnSpc>
                <a:spcPct val="100000"/>
              </a:lnSpc>
              <a:spcBef>
                <a:spcPts val="0"/>
              </a:spcBef>
              <a:spcAft>
                <a:spcPts val="0"/>
              </a:spcAft>
              <a:buFont typeface="+mj-lt"/>
              <a:buAutoNum type="romanUcPeriod"/>
            </a:pPr>
            <a:r>
              <a:rPr lang="en-US" sz="1600" dirty="0">
                <a:solidFill>
                  <a:schemeClr val="tx1"/>
                </a:solidFill>
              </a:rPr>
              <a:t>Using molecular typing for investigational outbreaks</a:t>
            </a:r>
          </a:p>
          <a:p>
            <a:pPr marL="274320" indent="-274320">
              <a:lnSpc>
                <a:spcPct val="100000"/>
              </a:lnSpc>
              <a:spcBef>
                <a:spcPts val="0"/>
              </a:spcBef>
              <a:spcAft>
                <a:spcPts val="0"/>
              </a:spcAft>
              <a:buFont typeface="+mj-lt"/>
              <a:buAutoNum type="romanUcPeriod"/>
            </a:pPr>
            <a:r>
              <a:rPr lang="en-US" sz="1600" dirty="0">
                <a:solidFill>
                  <a:schemeClr val="tx1"/>
                </a:solidFill>
              </a:rPr>
              <a:t>Collect environmental cultures of isolation rooms</a:t>
            </a:r>
            <a:endParaRPr lang="en-US" sz="1600" dirty="0"/>
          </a:p>
        </p:txBody>
      </p:sp>
      <p:sp>
        <p:nvSpPr>
          <p:cNvPr id="9" name="TextBox 8">
            <a:extLst>
              <a:ext uri="{FF2B5EF4-FFF2-40B4-BE49-F238E27FC236}">
                <a16:creationId xmlns:a16="http://schemas.microsoft.com/office/drawing/2014/main" id="{7C9A2017-DE3A-AD83-AB1A-F6595CBDDA57}"/>
              </a:ext>
            </a:extLst>
          </p:cNvPr>
          <p:cNvSpPr txBox="1"/>
          <p:nvPr/>
        </p:nvSpPr>
        <p:spPr>
          <a:xfrm>
            <a:off x="457201" y="4375356"/>
            <a:ext cx="7335078" cy="276999"/>
          </a:xfrm>
          <a:prstGeom prst="rect">
            <a:avLst/>
          </a:prstGeom>
          <a:noFill/>
        </p:spPr>
        <p:txBody>
          <a:bodyPr wrap="square">
            <a:spAutoFit/>
          </a:bodyPr>
          <a:lstStyle/>
          <a:p>
            <a:r>
              <a:rPr lang="en-US" sz="1200" i="1" dirty="0">
                <a:solidFill>
                  <a:srgbClr val="333399"/>
                </a:solidFill>
              </a:rPr>
              <a:t>Domain: Surveillance and Epidemiologic Investigation</a:t>
            </a:r>
          </a:p>
        </p:txBody>
      </p:sp>
      <p:sp>
        <p:nvSpPr>
          <p:cNvPr id="10" name="TextBox 9">
            <a:extLst>
              <a:ext uri="{FF2B5EF4-FFF2-40B4-BE49-F238E27FC236}">
                <a16:creationId xmlns:a16="http://schemas.microsoft.com/office/drawing/2014/main" id="{06534F14-B3E0-C624-AC26-85E5648A87BD}"/>
              </a:ext>
            </a:extLst>
          </p:cNvPr>
          <p:cNvSpPr txBox="1"/>
          <p:nvPr/>
        </p:nvSpPr>
        <p:spPr>
          <a:xfrm>
            <a:off x="6001789" y="1712043"/>
            <a:ext cx="2178597" cy="2062103"/>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3" name="Title 2">
            <a:extLst>
              <a:ext uri="{FF2B5EF4-FFF2-40B4-BE49-F238E27FC236}">
                <a16:creationId xmlns:a16="http://schemas.microsoft.com/office/drawing/2014/main" id="{35C91E6D-4876-6700-ACA4-D9BE3895929C}"/>
              </a:ext>
            </a:extLst>
          </p:cNvPr>
          <p:cNvSpPr>
            <a:spLocks noGrp="1"/>
          </p:cNvSpPr>
          <p:nvPr>
            <p:ph type="title"/>
          </p:nvPr>
        </p:nvSpPr>
        <p:spPr>
          <a:xfrm>
            <a:off x="609597" y="403255"/>
            <a:ext cx="7861071" cy="937280"/>
          </a:xfrm>
          <a:solidFill>
            <a:schemeClr val="bg1">
              <a:lumMod val="95000"/>
            </a:schemeClr>
          </a:solidFill>
        </p:spPr>
        <p:txBody>
          <a:bodyPr>
            <a:normAutofit fontScale="90000"/>
          </a:bodyPr>
          <a:lstStyle/>
          <a:p>
            <a:pPr>
              <a:lnSpc>
                <a:spcPct val="100000"/>
              </a:lnSpc>
            </a:pPr>
            <a:r>
              <a:rPr lang="en-US" sz="1800" b="1" dirty="0">
                <a:latin typeface="Times New Roman" panose="02020603050405020304" pitchFamily="18" charset="0"/>
                <a:cs typeface="Times New Roman" panose="02020603050405020304" pitchFamily="18" charset="0"/>
              </a:rPr>
              <a:t>Question 3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Infection Preventionist (IP) on the Antimicrobial Stewardship Team is thinking of ways that they can support efforts and add to the success of the team in decreasing antimicrobial resistance. Some of the activities that they can do to help with the mission of the team include: </a:t>
            </a:r>
            <a:endParaRPr lang="en-US" sz="1800" dirty="0"/>
          </a:p>
        </p:txBody>
      </p:sp>
      <p:sp>
        <p:nvSpPr>
          <p:cNvPr id="2" name="TextBox 1">
            <a:extLst>
              <a:ext uri="{FF2B5EF4-FFF2-40B4-BE49-F238E27FC236}">
                <a16:creationId xmlns:a16="http://schemas.microsoft.com/office/drawing/2014/main" id="{DA4BED08-626C-F5E3-CAD0-10312546E109}"/>
              </a:ext>
            </a:extLst>
          </p:cNvPr>
          <p:cNvSpPr txBox="1"/>
          <p:nvPr/>
        </p:nvSpPr>
        <p:spPr>
          <a:xfrm>
            <a:off x="3609254" y="1712043"/>
            <a:ext cx="2178597" cy="1815882"/>
          </a:xfrm>
          <a:prstGeom prst="rect">
            <a:avLst/>
          </a:prstGeom>
          <a:noFill/>
          <a:ln w="3175">
            <a:solidFill>
              <a:srgbClr val="FFC000"/>
            </a:solidFill>
          </a:ln>
        </p:spPr>
        <p:txBody>
          <a:bodyPr wrap="square" rtlCol="0">
            <a:spAutoFit/>
          </a:bodyPr>
          <a:lstStyle/>
          <a:p>
            <a:pPr marL="402336" indent="-365760">
              <a:buFont typeface="+mj-lt"/>
              <a:buAutoNum type="alphaUcPeriod"/>
            </a:pPr>
            <a:r>
              <a:rPr lang="en-US" sz="1600" dirty="0"/>
              <a:t>II, III and IV only</a:t>
            </a:r>
          </a:p>
          <a:p>
            <a:pPr marL="402336" indent="-365760">
              <a:buFont typeface="+mj-lt"/>
              <a:buAutoNum type="alphaUcPeriod"/>
            </a:pPr>
            <a:r>
              <a:rPr lang="en-US" sz="1600" dirty="0"/>
              <a:t>I, III and IV only</a:t>
            </a:r>
          </a:p>
          <a:p>
            <a:pPr marL="402336" indent="-365760">
              <a:buFont typeface="+mj-lt"/>
              <a:buAutoNum type="alphaUcPeriod"/>
            </a:pPr>
            <a:r>
              <a:rPr lang="en-US" sz="1600" dirty="0"/>
              <a:t>I, II and IV only</a:t>
            </a:r>
          </a:p>
          <a:p>
            <a:pPr marL="402336" indent="-365760">
              <a:buFont typeface="+mj-lt"/>
              <a:buAutoNum type="alphaUcPeriod"/>
            </a:pPr>
            <a:r>
              <a:rPr lang="en-US" sz="1600" dirty="0"/>
              <a:t>I, II and III only</a:t>
            </a:r>
          </a:p>
          <a:p>
            <a:pPr marL="402336" indent="-365760"/>
            <a:endParaRPr lang="en-US" sz="1600" dirty="0"/>
          </a:p>
          <a:p>
            <a:pPr marL="402336" indent="-365760"/>
            <a:endParaRPr lang="en-US" sz="1600" dirty="0"/>
          </a:p>
          <a:p>
            <a:pPr marL="402336" indent="-365760"/>
            <a:endParaRPr lang="en-US" sz="1600" dirty="0"/>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C976-DFA1-73B1-2727-7B263C5B4DFC}"/>
              </a:ext>
            </a:extLst>
          </p:cNvPr>
          <p:cNvSpPr>
            <a:spLocks noGrp="1"/>
          </p:cNvSpPr>
          <p:nvPr>
            <p:ph type="title"/>
          </p:nvPr>
        </p:nvSpPr>
        <p:spPr>
          <a:xfrm>
            <a:off x="881148" y="538250"/>
            <a:ext cx="2776452" cy="575656"/>
          </a:xfrm>
        </p:spPr>
        <p:txBody>
          <a:bodyPr>
            <a:noAutofit/>
          </a:bodyPr>
          <a:lstStyle/>
          <a:p>
            <a:pPr algn="l"/>
            <a:r>
              <a:rPr lang="en-US" sz="2000" b="1" u="sng" dirty="0">
                <a:latin typeface="+mn-lt"/>
              </a:rPr>
              <a:t>Q3- correct answer:</a:t>
            </a:r>
            <a:br>
              <a:rPr lang="en-US" sz="2000" b="1" u="sng" dirty="0">
                <a:latin typeface="+mn-lt"/>
              </a:rPr>
            </a:br>
            <a:r>
              <a:rPr lang="en-US" sz="2000" b="1" u="sng" dirty="0">
                <a:latin typeface="+mn-lt"/>
              </a:rPr>
              <a:t> </a:t>
            </a:r>
            <a:endParaRPr lang="en-US" sz="2000" b="1" dirty="0">
              <a:latin typeface="+mn-lt"/>
            </a:endParaRPr>
          </a:p>
        </p:txBody>
      </p:sp>
      <p:sp>
        <p:nvSpPr>
          <p:cNvPr id="3" name="Content Placeholder 2">
            <a:extLst>
              <a:ext uri="{FF2B5EF4-FFF2-40B4-BE49-F238E27FC236}">
                <a16:creationId xmlns:a16="http://schemas.microsoft.com/office/drawing/2014/main" id="{0D90DF42-7FE2-3200-3377-F851A0A9323E}"/>
              </a:ext>
            </a:extLst>
          </p:cNvPr>
          <p:cNvSpPr>
            <a:spLocks noGrp="1"/>
          </p:cNvSpPr>
          <p:nvPr>
            <p:ph idx="1"/>
          </p:nvPr>
        </p:nvSpPr>
        <p:spPr>
          <a:xfrm>
            <a:off x="5935287" y="1530094"/>
            <a:ext cx="2527458" cy="2443699"/>
          </a:xfrm>
          <a:solidFill>
            <a:schemeClr val="bg1">
              <a:lumMod val="95000"/>
            </a:schemeClr>
          </a:solidFill>
          <a:ln>
            <a:solidFill>
              <a:srgbClr val="FFC000"/>
            </a:solidFill>
          </a:ln>
        </p:spPr>
        <p:txBody>
          <a:bodyPr>
            <a:noAutofit/>
          </a:bodyPr>
          <a:lstStyle/>
          <a:p>
            <a:pPr marL="0" indent="0">
              <a:spcBef>
                <a:spcPts val="0"/>
              </a:spcBef>
              <a:buNone/>
            </a:pPr>
            <a:r>
              <a:rPr lang="en-US" sz="1400" dirty="0">
                <a:solidFill>
                  <a:srgbClr val="333399"/>
                </a:solidFill>
                <a:latin typeface="Times New Roman" panose="02020603050405020304" pitchFamily="18" charset="0"/>
                <a:cs typeface="Times New Roman" panose="02020603050405020304" pitchFamily="18" charset="0"/>
              </a:rPr>
              <a:t>Definition/rationale:</a:t>
            </a:r>
          </a:p>
          <a:p>
            <a:pPr>
              <a:spcBef>
                <a:spcPts val="0"/>
              </a:spcBef>
            </a:pPr>
            <a:r>
              <a:rPr lang="en-US" sz="1400" dirty="0">
                <a:latin typeface="Times New Roman" panose="02020603050405020304" pitchFamily="18" charset="0"/>
                <a:cs typeface="Times New Roman" panose="02020603050405020304" pitchFamily="18" charset="0"/>
              </a:rPr>
              <a:t>Surveillance of MDROs is critical to an Antimicrobial stewardship Program.</a:t>
            </a:r>
          </a:p>
          <a:p>
            <a:pPr>
              <a:spcBef>
                <a:spcPts val="0"/>
              </a:spcBef>
            </a:pPr>
            <a:r>
              <a:rPr lang="en-US" sz="1400" dirty="0">
                <a:latin typeface="Times New Roman" panose="02020603050405020304" pitchFamily="18" charset="0"/>
                <a:cs typeface="Times New Roman" panose="02020603050405020304" pitchFamily="18" charset="0"/>
              </a:rPr>
              <a:t>IPs monitoring microbiology isolates to detect prevalence and emergence of MDROs.</a:t>
            </a:r>
          </a:p>
          <a:p>
            <a:pPr>
              <a:spcBef>
                <a:spcPts val="0"/>
              </a:spcBef>
            </a:pPr>
            <a:endParaRPr lang="en-US" sz="1400" dirty="0">
              <a:latin typeface="Times New Roman" panose="02020603050405020304" pitchFamily="18" charset="0"/>
              <a:cs typeface="Times New Roman" panose="02020603050405020304" pitchFamily="18" charset="0"/>
            </a:endParaRPr>
          </a:p>
          <a:p>
            <a:pPr>
              <a:spcBef>
                <a:spcPts val="0"/>
              </a:spcBef>
            </a:pPr>
            <a:r>
              <a:rPr lang="en-US" sz="1400" dirty="0">
                <a:latin typeface="Times New Roman" panose="02020603050405020304" pitchFamily="18" charset="0"/>
                <a:cs typeface="Times New Roman" panose="02020603050405020304" pitchFamily="18" charset="0"/>
              </a:rPr>
              <a:t>Reference re ASP: </a:t>
            </a:r>
            <a:r>
              <a:rPr lang="en-US" sz="1400" dirty="0">
                <a:latin typeface="Times New Roman" panose="02020603050405020304" pitchFamily="18" charset="0"/>
                <a:cs typeface="Times New Roman" panose="02020603050405020304" pitchFamily="18" charset="0"/>
                <a:hlinkClick r:id="rId3"/>
              </a:rPr>
              <a:t>https://www.cdc.gov/antibiotic-use/healthcare/pdfs/hospital-core-elements-H.pdf</a:t>
            </a:r>
            <a:endParaRPr lang="en-US" sz="1400" dirty="0">
              <a:latin typeface="Times New Roman" panose="02020603050405020304" pitchFamily="18" charset="0"/>
              <a:cs typeface="Times New Roman" panose="02020603050405020304" pitchFamily="18" charset="0"/>
            </a:endParaRPr>
          </a:p>
          <a:p>
            <a:pPr>
              <a:spcBef>
                <a:spcPts val="0"/>
              </a:spcBef>
            </a:pPr>
            <a:endParaRPr lang="en-US" sz="1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194C4A7-F44B-F805-5BE8-87833E373C22}"/>
              </a:ext>
            </a:extLst>
          </p:cNvPr>
          <p:cNvSpPr txBox="1"/>
          <p:nvPr/>
        </p:nvSpPr>
        <p:spPr>
          <a:xfrm>
            <a:off x="3482701" y="1446036"/>
            <a:ext cx="2178597" cy="1815882"/>
          </a:xfrm>
          <a:prstGeom prst="rect">
            <a:avLst/>
          </a:prstGeom>
          <a:noFill/>
          <a:ln w="3175">
            <a:solidFill>
              <a:srgbClr val="FFC000"/>
            </a:solidFill>
          </a:ln>
        </p:spPr>
        <p:txBody>
          <a:bodyPr wrap="square" rtlCol="0">
            <a:spAutoFit/>
          </a:bodyPr>
          <a:lstStyle/>
          <a:p>
            <a:pPr marL="402336" indent="-365760">
              <a:buFont typeface="+mj-lt"/>
              <a:buAutoNum type="alphaUcPeriod"/>
            </a:pPr>
            <a:r>
              <a:rPr lang="en-US" sz="1600" dirty="0"/>
              <a:t>II, III and IV only</a:t>
            </a:r>
          </a:p>
          <a:p>
            <a:pPr marL="402336" indent="-365760">
              <a:buFont typeface="+mj-lt"/>
              <a:buAutoNum type="alphaUcPeriod"/>
            </a:pPr>
            <a:r>
              <a:rPr lang="en-US" sz="1600" dirty="0"/>
              <a:t>I, III and IV only</a:t>
            </a:r>
          </a:p>
          <a:p>
            <a:pPr marL="402336" indent="-365760">
              <a:buFont typeface="+mj-lt"/>
              <a:buAutoNum type="alphaUcPeriod"/>
            </a:pPr>
            <a:r>
              <a:rPr lang="en-US" sz="1600" dirty="0"/>
              <a:t>I, II and IV only</a:t>
            </a:r>
          </a:p>
          <a:p>
            <a:pPr marL="402336" indent="-365760">
              <a:buFont typeface="+mj-lt"/>
              <a:buAutoNum type="alphaUcPeriod"/>
            </a:pPr>
            <a:r>
              <a:rPr lang="en-US" sz="1600" b="1" dirty="0">
                <a:highlight>
                  <a:srgbClr val="FFFF00"/>
                </a:highlight>
              </a:rPr>
              <a:t>I, II and III only</a:t>
            </a:r>
          </a:p>
          <a:p>
            <a:pPr marL="402336" indent="-365760"/>
            <a:endParaRPr lang="en-US" sz="1600" dirty="0"/>
          </a:p>
          <a:p>
            <a:pPr marL="402336" indent="-365760"/>
            <a:endParaRPr lang="en-US" sz="1600" dirty="0"/>
          </a:p>
          <a:p>
            <a:pPr marL="402336" indent="-365760"/>
            <a:endParaRPr lang="en-US" sz="1600" dirty="0"/>
          </a:p>
        </p:txBody>
      </p:sp>
      <p:sp>
        <p:nvSpPr>
          <p:cNvPr id="6" name="Content Placeholder 4">
            <a:extLst>
              <a:ext uri="{FF2B5EF4-FFF2-40B4-BE49-F238E27FC236}">
                <a16:creationId xmlns:a16="http://schemas.microsoft.com/office/drawing/2014/main" id="{5391D19A-AACE-167E-66B0-9D558EE489FC}"/>
              </a:ext>
            </a:extLst>
          </p:cNvPr>
          <p:cNvSpPr txBox="1">
            <a:spLocks/>
          </p:cNvSpPr>
          <p:nvPr/>
        </p:nvSpPr>
        <p:spPr>
          <a:xfrm>
            <a:off x="609598" y="1446036"/>
            <a:ext cx="2785718" cy="2610575"/>
          </a:xfrm>
          <a:prstGeom prst="rect">
            <a:avLst/>
          </a:prstGeom>
          <a:ln>
            <a:solidFill>
              <a:schemeClr val="bg1">
                <a:lumMod val="8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182880" indent="-182880">
              <a:lnSpc>
                <a:spcPct val="100000"/>
              </a:lnSpc>
              <a:spcBef>
                <a:spcPts val="0"/>
              </a:spcBef>
              <a:spcAft>
                <a:spcPts val="0"/>
              </a:spcAft>
              <a:buFont typeface="+mj-lt"/>
              <a:buAutoNum type="romanUcPeriod"/>
            </a:pPr>
            <a:r>
              <a:rPr lang="en-US" sz="1600" dirty="0">
                <a:solidFill>
                  <a:schemeClr val="tx1"/>
                </a:solidFill>
              </a:rPr>
              <a:t>Calculate multidrug-resistant organism (MDRO) infection rates</a:t>
            </a:r>
          </a:p>
          <a:p>
            <a:pPr marL="182880" indent="-182880">
              <a:lnSpc>
                <a:spcPct val="100000"/>
              </a:lnSpc>
              <a:spcBef>
                <a:spcPts val="0"/>
              </a:spcBef>
              <a:spcAft>
                <a:spcPts val="0"/>
              </a:spcAft>
              <a:buFont typeface="+mj-lt"/>
              <a:buAutoNum type="romanUcPeriod"/>
            </a:pPr>
            <a:r>
              <a:rPr lang="en-US" sz="1600" dirty="0">
                <a:solidFill>
                  <a:schemeClr val="tx1"/>
                </a:solidFill>
              </a:rPr>
              <a:t>Detect asymptomatic carrier using active surveillance cultures</a:t>
            </a:r>
          </a:p>
          <a:p>
            <a:pPr marL="182880" indent="-182880">
              <a:lnSpc>
                <a:spcPct val="100000"/>
              </a:lnSpc>
              <a:spcBef>
                <a:spcPts val="0"/>
              </a:spcBef>
              <a:spcAft>
                <a:spcPts val="0"/>
              </a:spcAft>
              <a:buFont typeface="+mj-lt"/>
              <a:buAutoNum type="romanUcPeriod"/>
            </a:pPr>
            <a:r>
              <a:rPr lang="en-US" sz="1600" dirty="0">
                <a:solidFill>
                  <a:schemeClr val="tx1"/>
                </a:solidFill>
              </a:rPr>
              <a:t>Using molecular typing for investigational outbreaks</a:t>
            </a:r>
          </a:p>
          <a:p>
            <a:pPr marL="182880" indent="-182880">
              <a:lnSpc>
                <a:spcPct val="100000"/>
              </a:lnSpc>
              <a:spcBef>
                <a:spcPts val="0"/>
              </a:spcBef>
              <a:spcAft>
                <a:spcPts val="0"/>
              </a:spcAft>
              <a:buFont typeface="+mj-lt"/>
              <a:buAutoNum type="romanUcPeriod"/>
            </a:pPr>
            <a:r>
              <a:rPr lang="en-US" sz="1600" dirty="0">
                <a:solidFill>
                  <a:schemeClr val="tx1"/>
                </a:solidFill>
              </a:rPr>
              <a:t>Collect environmental cultures of isolation rooms</a:t>
            </a:r>
            <a:endParaRPr lang="en-US" sz="1600" dirty="0"/>
          </a:p>
        </p:txBody>
      </p:sp>
    </p:spTree>
    <p:extLst>
      <p:ext uri="{BB962C8B-B14F-4D97-AF65-F5344CB8AC3E}">
        <p14:creationId xmlns:p14="http://schemas.microsoft.com/office/powerpoint/2010/main" val="310200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19490" y="1663809"/>
            <a:ext cx="3361812" cy="2245592"/>
          </a:xfrm>
          <a:ln w="12700">
            <a:solidFill>
              <a:schemeClr val="bg1">
                <a:lumMod val="75000"/>
              </a:schemeClr>
            </a:solidFill>
          </a:ln>
        </p:spPr>
        <p:txBody>
          <a:bodyPr>
            <a:noAutofit/>
          </a:bodyPr>
          <a:lstStyle/>
          <a:p>
            <a:pPr marL="274320" indent="-274320">
              <a:lnSpc>
                <a:spcPct val="100000"/>
              </a:lnSpc>
              <a:spcBef>
                <a:spcPts val="0"/>
              </a:spcBef>
              <a:spcAft>
                <a:spcPts val="0"/>
              </a:spcAft>
              <a:buFont typeface="+mj-lt"/>
              <a:buAutoNum type="alphaLcPeriod"/>
            </a:pPr>
            <a:r>
              <a:rPr lang="en-US" sz="1800" dirty="0">
                <a:solidFill>
                  <a:schemeClr val="tx1"/>
                </a:solidFill>
              </a:rPr>
              <a:t>A patient that was admitted and cleared of pneumonia</a:t>
            </a:r>
          </a:p>
          <a:p>
            <a:pPr marL="274320" indent="-274320">
              <a:lnSpc>
                <a:spcPct val="100000"/>
              </a:lnSpc>
              <a:spcBef>
                <a:spcPts val="0"/>
              </a:spcBef>
              <a:spcAft>
                <a:spcPts val="0"/>
              </a:spcAft>
              <a:buFont typeface="+mj-lt"/>
              <a:buAutoNum type="alphaLcPeriod"/>
            </a:pPr>
            <a:r>
              <a:rPr lang="en-US" sz="1800" dirty="0">
                <a:solidFill>
                  <a:schemeClr val="tx1"/>
                </a:solidFill>
              </a:rPr>
              <a:t>An individual with minor stomach virus</a:t>
            </a:r>
          </a:p>
          <a:p>
            <a:pPr marL="274320" indent="-274320">
              <a:lnSpc>
                <a:spcPct val="100000"/>
              </a:lnSpc>
              <a:spcBef>
                <a:spcPts val="0"/>
              </a:spcBef>
              <a:spcAft>
                <a:spcPts val="0"/>
              </a:spcAft>
              <a:buFont typeface="+mj-lt"/>
              <a:buAutoNum type="alphaLcPeriod"/>
            </a:pPr>
            <a:r>
              <a:rPr lang="en-US" sz="1800" dirty="0">
                <a:solidFill>
                  <a:schemeClr val="tx1"/>
                </a:solidFill>
              </a:rPr>
              <a:t>An individual with chronic asthma</a:t>
            </a:r>
          </a:p>
          <a:p>
            <a:pPr marL="274320" indent="-274320">
              <a:lnSpc>
                <a:spcPct val="100000"/>
              </a:lnSpc>
              <a:spcBef>
                <a:spcPts val="0"/>
              </a:spcBef>
              <a:spcAft>
                <a:spcPts val="0"/>
              </a:spcAft>
              <a:buFont typeface="+mj-lt"/>
              <a:buAutoNum type="alphaLcPeriod"/>
            </a:pPr>
            <a:r>
              <a:rPr lang="en-US" sz="1800" dirty="0">
                <a:solidFill>
                  <a:schemeClr val="tx1"/>
                </a:solidFill>
              </a:rPr>
              <a:t>A patient after a routine check up</a:t>
            </a:r>
          </a:p>
        </p:txBody>
      </p:sp>
      <p:sp>
        <p:nvSpPr>
          <p:cNvPr id="7" name="Title 3">
            <a:extLst>
              <a:ext uri="{FF2B5EF4-FFF2-40B4-BE49-F238E27FC236}">
                <a16:creationId xmlns:a16="http://schemas.microsoft.com/office/drawing/2014/main" id="{18CBED3C-0079-6CA0-A3C4-D78D7B3F33C0}"/>
              </a:ext>
            </a:extLst>
          </p:cNvPr>
          <p:cNvSpPr>
            <a:spLocks noGrp="1"/>
          </p:cNvSpPr>
          <p:nvPr>
            <p:ph type="title"/>
          </p:nvPr>
        </p:nvSpPr>
        <p:spPr>
          <a:xfrm>
            <a:off x="510209" y="427519"/>
            <a:ext cx="7543800" cy="910829"/>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4  </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Which of the following individuals would require follow-up and transmission-based precautions?</a:t>
            </a:r>
          </a:p>
        </p:txBody>
      </p:sp>
      <p:sp>
        <p:nvSpPr>
          <p:cNvPr id="10" name="TextBox 9">
            <a:extLst>
              <a:ext uri="{FF2B5EF4-FFF2-40B4-BE49-F238E27FC236}">
                <a16:creationId xmlns:a16="http://schemas.microsoft.com/office/drawing/2014/main" id="{ED121C75-320E-DB28-36A4-A5312CA5BCF8}"/>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Surveillance and Epidemiologic Investigation</a:t>
            </a:r>
          </a:p>
        </p:txBody>
      </p:sp>
      <p:sp>
        <p:nvSpPr>
          <p:cNvPr id="11" name="TextBox 10">
            <a:extLst>
              <a:ext uri="{FF2B5EF4-FFF2-40B4-BE49-F238E27FC236}">
                <a16:creationId xmlns:a16="http://schemas.microsoft.com/office/drawing/2014/main" id="{6140B1FA-2801-33E5-CB9D-D3C4EE383483}"/>
              </a:ext>
            </a:extLst>
          </p:cNvPr>
          <p:cNvSpPr txBox="1"/>
          <p:nvPr/>
        </p:nvSpPr>
        <p:spPr>
          <a:xfrm>
            <a:off x="5420730" y="1663809"/>
            <a:ext cx="2633280"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5DA6B-81E7-7286-6C03-1F0831F7392B}"/>
              </a:ext>
            </a:extLst>
          </p:cNvPr>
          <p:cNvSpPr>
            <a:spLocks noGrp="1"/>
          </p:cNvSpPr>
          <p:nvPr>
            <p:ph type="title"/>
          </p:nvPr>
        </p:nvSpPr>
        <p:spPr>
          <a:xfrm>
            <a:off x="748145" y="490450"/>
            <a:ext cx="3366655" cy="480060"/>
          </a:xfrm>
        </p:spPr>
        <p:txBody>
          <a:bodyPr>
            <a:normAutofit/>
          </a:bodyPr>
          <a:lstStyle/>
          <a:p>
            <a:pPr algn="l"/>
            <a:r>
              <a:rPr lang="en-US" sz="2000" b="1" u="sng" dirty="0">
                <a:latin typeface="+mn-lt"/>
              </a:rPr>
              <a:t>Q4- correct answer: </a:t>
            </a:r>
            <a:endParaRPr lang="en-US" sz="2000" dirty="0">
              <a:latin typeface="+mn-lt"/>
            </a:endParaRPr>
          </a:p>
        </p:txBody>
      </p:sp>
      <p:sp>
        <p:nvSpPr>
          <p:cNvPr id="3" name="Content Placeholder 2">
            <a:extLst>
              <a:ext uri="{FF2B5EF4-FFF2-40B4-BE49-F238E27FC236}">
                <a16:creationId xmlns:a16="http://schemas.microsoft.com/office/drawing/2014/main" id="{87963ADF-AA59-90FD-AFAF-249475A9E61A}"/>
              </a:ext>
            </a:extLst>
          </p:cNvPr>
          <p:cNvSpPr>
            <a:spLocks noGrp="1"/>
          </p:cNvSpPr>
          <p:nvPr>
            <p:ph idx="1"/>
          </p:nvPr>
        </p:nvSpPr>
        <p:spPr>
          <a:xfrm>
            <a:off x="4572000" y="1302920"/>
            <a:ext cx="3466681" cy="3168920"/>
          </a:xfrm>
          <a:solidFill>
            <a:schemeClr val="bg1">
              <a:lumMod val="95000"/>
            </a:schemeClr>
          </a:solidFill>
        </p:spPr>
        <p:txBody>
          <a:bodyPr>
            <a:normAutofit/>
          </a:bodyPr>
          <a:lstStyle/>
          <a:p>
            <a:pPr marL="0" indent="0">
              <a:lnSpc>
                <a:spcPct val="100000"/>
              </a:lnSpc>
              <a:spcBef>
                <a:spcPts val="0"/>
              </a:spcBef>
              <a:spcAft>
                <a:spcPts val="0"/>
              </a:spcAft>
              <a:buNone/>
            </a:pPr>
            <a:r>
              <a:rPr lang="en-US" sz="1400" dirty="0">
                <a:solidFill>
                  <a:srgbClr val="333399"/>
                </a:solidFill>
                <a:latin typeface="Times New Roman" panose="02020603050405020304" pitchFamily="18" charset="0"/>
                <a:cs typeface="Times New Roman" panose="02020603050405020304" pitchFamily="18" charset="0"/>
              </a:rPr>
              <a:t>Definition/rationale: </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Transmission-based precautions are required for all disease that can be transmitted between individuals, including stomach virus. This individual needs to be followed up and monitored to ensure that disease does not worsen or get transmitted to others.</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Transmission-Based Precautions are implemented based on the clinical presentation or syndrome and likely pathogens until the infectious etiology has been determined </a:t>
            </a:r>
            <a:endParaRPr lang="en-US" sz="1200" dirty="0">
              <a:solidFill>
                <a:srgbClr val="FF0000"/>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buFont typeface="Arial" panose="020B0604020202020204" pitchFamily="34" charset="0"/>
              <a:buChar char="•"/>
            </a:pPr>
            <a:endParaRPr lang="en-US" sz="1600" b="1"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600" dirty="0">
              <a:solidFill>
                <a:srgbClr val="333399"/>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600" dirty="0">
              <a:latin typeface="Times New Roman" panose="02020603050405020304" pitchFamily="18" charset="0"/>
              <a:cs typeface="Times New Roman" panose="02020603050405020304" pitchFamily="18" charset="0"/>
            </a:endParaRPr>
          </a:p>
        </p:txBody>
      </p:sp>
      <p:sp>
        <p:nvSpPr>
          <p:cNvPr id="4" name="Content Placeholder 4">
            <a:extLst>
              <a:ext uri="{FF2B5EF4-FFF2-40B4-BE49-F238E27FC236}">
                <a16:creationId xmlns:a16="http://schemas.microsoft.com/office/drawing/2014/main" id="{C0740C31-6BB2-ED69-39F4-B860EF7D7D55}"/>
              </a:ext>
            </a:extLst>
          </p:cNvPr>
          <p:cNvSpPr txBox="1">
            <a:spLocks/>
          </p:cNvSpPr>
          <p:nvPr/>
        </p:nvSpPr>
        <p:spPr>
          <a:xfrm>
            <a:off x="819490" y="1663809"/>
            <a:ext cx="3361812" cy="2245592"/>
          </a:xfrm>
          <a:prstGeom prst="rect">
            <a:avLst/>
          </a:prstGeom>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274320" indent="-274320">
              <a:lnSpc>
                <a:spcPct val="100000"/>
              </a:lnSpc>
              <a:spcBef>
                <a:spcPts val="0"/>
              </a:spcBef>
              <a:spcAft>
                <a:spcPts val="0"/>
              </a:spcAft>
              <a:buFont typeface="+mj-lt"/>
              <a:buAutoNum type="alphaLcPeriod"/>
            </a:pPr>
            <a:r>
              <a:rPr lang="en-US" sz="1800" dirty="0">
                <a:solidFill>
                  <a:schemeClr val="tx1"/>
                </a:solidFill>
              </a:rPr>
              <a:t>A patient that was admitted and cleared of pneumonia</a:t>
            </a:r>
          </a:p>
          <a:p>
            <a:pPr marL="274320" indent="-274320">
              <a:lnSpc>
                <a:spcPct val="100000"/>
              </a:lnSpc>
              <a:spcBef>
                <a:spcPts val="0"/>
              </a:spcBef>
              <a:spcAft>
                <a:spcPts val="0"/>
              </a:spcAft>
              <a:buFont typeface="+mj-lt"/>
              <a:buAutoNum type="alphaLcPeriod"/>
            </a:pPr>
            <a:r>
              <a:rPr lang="en-US" sz="1800" b="1" dirty="0">
                <a:solidFill>
                  <a:schemeClr val="tx1"/>
                </a:solidFill>
                <a:highlight>
                  <a:srgbClr val="FFFF00"/>
                </a:highlight>
              </a:rPr>
              <a:t>An individual with minor stomach virus</a:t>
            </a:r>
          </a:p>
          <a:p>
            <a:pPr marL="274320" indent="-274320">
              <a:lnSpc>
                <a:spcPct val="100000"/>
              </a:lnSpc>
              <a:spcBef>
                <a:spcPts val="0"/>
              </a:spcBef>
              <a:spcAft>
                <a:spcPts val="0"/>
              </a:spcAft>
              <a:buFont typeface="+mj-lt"/>
              <a:buAutoNum type="alphaLcPeriod"/>
            </a:pPr>
            <a:r>
              <a:rPr lang="en-US" sz="1800" dirty="0">
                <a:solidFill>
                  <a:schemeClr val="tx1"/>
                </a:solidFill>
              </a:rPr>
              <a:t>An individual with chronic asthma</a:t>
            </a:r>
          </a:p>
          <a:p>
            <a:pPr marL="274320" indent="-274320">
              <a:lnSpc>
                <a:spcPct val="100000"/>
              </a:lnSpc>
              <a:spcBef>
                <a:spcPts val="0"/>
              </a:spcBef>
              <a:spcAft>
                <a:spcPts val="0"/>
              </a:spcAft>
              <a:buFont typeface="+mj-lt"/>
              <a:buAutoNum type="alphaLcPeriod"/>
            </a:pPr>
            <a:r>
              <a:rPr lang="en-US" sz="1800" dirty="0">
                <a:solidFill>
                  <a:schemeClr val="tx1"/>
                </a:solidFill>
              </a:rPr>
              <a:t>A patient after a routine check up</a:t>
            </a:r>
          </a:p>
        </p:txBody>
      </p:sp>
    </p:spTree>
    <p:extLst>
      <p:ext uri="{BB962C8B-B14F-4D97-AF65-F5344CB8AC3E}">
        <p14:creationId xmlns:p14="http://schemas.microsoft.com/office/powerpoint/2010/main" val="34802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10211" y="1804062"/>
            <a:ext cx="2390932" cy="1713751"/>
          </a:xfrm>
          <a:ln w="12700">
            <a:solidFill>
              <a:schemeClr val="bg1">
                <a:lumMod val="75000"/>
              </a:schemeClr>
            </a:solidFill>
          </a:ln>
        </p:spPr>
        <p:txBody>
          <a:bodyPr>
            <a:noAutofit/>
          </a:bodyPr>
          <a:lstStyle/>
          <a:p>
            <a:pPr marL="365760" indent="-365760">
              <a:lnSpc>
                <a:spcPct val="100000"/>
              </a:lnSpc>
              <a:spcBef>
                <a:spcPts val="0"/>
              </a:spcBef>
              <a:spcAft>
                <a:spcPts val="0"/>
              </a:spcAft>
              <a:buFont typeface="+mj-lt"/>
              <a:buAutoNum type="romanUcPeriod"/>
            </a:pPr>
            <a:r>
              <a:rPr lang="en-US" sz="1600" dirty="0">
                <a:solidFill>
                  <a:schemeClr val="tx1"/>
                </a:solidFill>
              </a:rPr>
              <a:t>Pneumonias</a:t>
            </a:r>
          </a:p>
          <a:p>
            <a:pPr marL="365760" indent="-365760">
              <a:lnSpc>
                <a:spcPct val="100000"/>
              </a:lnSpc>
              <a:spcBef>
                <a:spcPts val="0"/>
              </a:spcBef>
              <a:spcAft>
                <a:spcPts val="0"/>
              </a:spcAft>
              <a:buFont typeface="+mj-lt"/>
              <a:buAutoNum type="romanUcPeriod"/>
            </a:pPr>
            <a:r>
              <a:rPr lang="en-US" sz="1600" dirty="0">
                <a:solidFill>
                  <a:schemeClr val="tx1"/>
                </a:solidFill>
              </a:rPr>
              <a:t>Surgical site infections</a:t>
            </a:r>
          </a:p>
          <a:p>
            <a:pPr marL="365760" indent="-365760">
              <a:lnSpc>
                <a:spcPct val="100000"/>
              </a:lnSpc>
              <a:spcBef>
                <a:spcPts val="0"/>
              </a:spcBef>
              <a:spcAft>
                <a:spcPts val="0"/>
              </a:spcAft>
              <a:buFont typeface="+mj-lt"/>
              <a:buAutoNum type="romanUcPeriod"/>
            </a:pPr>
            <a:r>
              <a:rPr lang="en-US" sz="1600" dirty="0">
                <a:solidFill>
                  <a:schemeClr val="tx1"/>
                </a:solidFill>
              </a:rPr>
              <a:t>Bacteremias</a:t>
            </a:r>
          </a:p>
          <a:p>
            <a:pPr marL="365760" indent="-365760">
              <a:lnSpc>
                <a:spcPct val="100000"/>
              </a:lnSpc>
              <a:spcBef>
                <a:spcPts val="0"/>
              </a:spcBef>
              <a:spcAft>
                <a:spcPts val="0"/>
              </a:spcAft>
              <a:buFont typeface="+mj-lt"/>
              <a:buAutoNum type="romanUcPeriod"/>
            </a:pPr>
            <a:r>
              <a:rPr lang="en-US" sz="1600" dirty="0">
                <a:solidFill>
                  <a:schemeClr val="tx1"/>
                </a:solidFill>
              </a:rPr>
              <a:t>Urinary Tract Infections</a:t>
            </a:r>
            <a:endParaRPr lang="en-US" sz="16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a:solidFill>
                  <a:schemeClr val="bg1"/>
                </a:solidFill>
              </a:rPr>
              <a:t>Sample Test Questions</a:t>
            </a:r>
          </a:p>
        </p:txBody>
      </p:sp>
      <p:sp>
        <p:nvSpPr>
          <p:cNvPr id="7" name="Title 3">
            <a:extLst>
              <a:ext uri="{FF2B5EF4-FFF2-40B4-BE49-F238E27FC236}">
                <a16:creationId xmlns:a16="http://schemas.microsoft.com/office/drawing/2014/main" id="{C0020A7B-50A3-2AE0-7434-A6112E8EE862}"/>
              </a:ext>
            </a:extLst>
          </p:cNvPr>
          <p:cNvSpPr>
            <a:spLocks noGrp="1"/>
          </p:cNvSpPr>
          <p:nvPr>
            <p:ph type="title"/>
          </p:nvPr>
        </p:nvSpPr>
        <p:spPr>
          <a:xfrm>
            <a:off x="656705" y="230988"/>
            <a:ext cx="7687195" cy="1060536"/>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5</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Enterobacteriaceae are associated most often with which of the following healthcare-associated infections:</a:t>
            </a:r>
            <a:br>
              <a:rPr lang="en-US" sz="18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B111C22-2855-9F2F-5772-3BC3D6676C00}"/>
              </a:ext>
            </a:extLst>
          </p:cNvPr>
          <p:cNvSpPr txBox="1"/>
          <p:nvPr/>
        </p:nvSpPr>
        <p:spPr>
          <a:xfrm>
            <a:off x="5790797" y="1701931"/>
            <a:ext cx="2242011" cy="1600438"/>
          </a:xfrm>
          <a:prstGeom prst="rect">
            <a:avLst/>
          </a:prstGeom>
          <a:noFill/>
          <a:ln w="3175">
            <a:solidFill>
              <a:srgbClr val="FFC000"/>
            </a:solidFill>
          </a:ln>
        </p:spPr>
        <p:txBody>
          <a:bodyPr wrap="square" rtlCol="0">
            <a:spAutoFit/>
          </a:bodyPr>
          <a:lstStyle/>
          <a:p>
            <a:r>
              <a:rPr lang="en-US" sz="1400" dirty="0">
                <a:solidFill>
                  <a:srgbClr val="333399"/>
                </a:solidFill>
              </a:rPr>
              <a:t>Focus: </a:t>
            </a:r>
          </a:p>
          <a:p>
            <a:pPr marL="285750" indent="-285750">
              <a:buFontTx/>
              <a:buChar char="-"/>
            </a:pPr>
            <a:r>
              <a:rPr lang="en-US" sz="1400" dirty="0">
                <a:solidFill>
                  <a:srgbClr val="333399"/>
                </a:solidFill>
              </a:rPr>
              <a:t>what I know about the topic</a:t>
            </a:r>
          </a:p>
          <a:p>
            <a:pPr marL="285750" indent="-285750">
              <a:buFontTx/>
              <a:buChar char="-"/>
            </a:pPr>
            <a:r>
              <a:rPr lang="en-US" sz="1400" dirty="0">
                <a:solidFill>
                  <a:srgbClr val="333399"/>
                </a:solidFill>
              </a:rPr>
              <a:t>Read the whole question and choices</a:t>
            </a:r>
          </a:p>
          <a:p>
            <a:pPr marL="285750" indent="-285750">
              <a:buFontTx/>
              <a:buChar char="-"/>
            </a:pPr>
            <a:r>
              <a:rPr lang="en-US" sz="1400" dirty="0">
                <a:solidFill>
                  <a:srgbClr val="333399"/>
                </a:solidFill>
              </a:rPr>
              <a:t>Eliminate choice(s) clearly wrong </a:t>
            </a:r>
          </a:p>
        </p:txBody>
      </p:sp>
      <p:sp>
        <p:nvSpPr>
          <p:cNvPr id="11" name="TextBox 10">
            <a:extLst>
              <a:ext uri="{FF2B5EF4-FFF2-40B4-BE49-F238E27FC236}">
                <a16:creationId xmlns:a16="http://schemas.microsoft.com/office/drawing/2014/main" id="{5B69580E-4EF5-335B-5131-D716E04150B8}"/>
              </a:ext>
            </a:extLst>
          </p:cNvPr>
          <p:cNvSpPr txBox="1"/>
          <p:nvPr/>
        </p:nvSpPr>
        <p:spPr>
          <a:xfrm>
            <a:off x="510209" y="4232855"/>
            <a:ext cx="7335078" cy="276999"/>
          </a:xfrm>
          <a:prstGeom prst="rect">
            <a:avLst/>
          </a:prstGeom>
          <a:noFill/>
        </p:spPr>
        <p:txBody>
          <a:bodyPr wrap="square">
            <a:spAutoFit/>
          </a:bodyPr>
          <a:lstStyle/>
          <a:p>
            <a:r>
              <a:rPr lang="en-US" sz="1200" i="1" dirty="0">
                <a:solidFill>
                  <a:srgbClr val="333399"/>
                </a:solidFill>
              </a:rPr>
              <a:t>Domain: Preventing and Controlling the Transmission of Infectious Agents </a:t>
            </a:r>
          </a:p>
        </p:txBody>
      </p:sp>
      <p:sp>
        <p:nvSpPr>
          <p:cNvPr id="2" name="TextBox 1">
            <a:extLst>
              <a:ext uri="{FF2B5EF4-FFF2-40B4-BE49-F238E27FC236}">
                <a16:creationId xmlns:a16="http://schemas.microsoft.com/office/drawing/2014/main" id="{826BC279-DDD5-9130-83BB-D6F04A4C4BDF}"/>
              </a:ext>
            </a:extLst>
          </p:cNvPr>
          <p:cNvSpPr txBox="1"/>
          <p:nvPr/>
        </p:nvSpPr>
        <p:spPr>
          <a:xfrm>
            <a:off x="3353204" y="1752996"/>
            <a:ext cx="2178597" cy="1815882"/>
          </a:xfrm>
          <a:prstGeom prst="rect">
            <a:avLst/>
          </a:prstGeom>
          <a:noFill/>
          <a:ln w="3175">
            <a:solidFill>
              <a:srgbClr val="FFC000"/>
            </a:solidFill>
          </a:ln>
        </p:spPr>
        <p:txBody>
          <a:bodyPr wrap="square" rtlCol="0">
            <a:spAutoFit/>
          </a:bodyPr>
          <a:lstStyle/>
          <a:p>
            <a:pPr marL="402336" indent="-365760">
              <a:buFont typeface="+mj-lt"/>
              <a:buAutoNum type="alphaUcPeriod"/>
            </a:pPr>
            <a:r>
              <a:rPr lang="en-US" sz="1600" dirty="0"/>
              <a:t>I, II and III only</a:t>
            </a:r>
          </a:p>
          <a:p>
            <a:pPr marL="402336" indent="-365760">
              <a:buFont typeface="+mj-lt"/>
              <a:buAutoNum type="alphaUcPeriod"/>
            </a:pPr>
            <a:r>
              <a:rPr lang="en-US" sz="1600" dirty="0"/>
              <a:t>I, III and IV only</a:t>
            </a:r>
          </a:p>
          <a:p>
            <a:pPr marL="402336" indent="-365760">
              <a:buFont typeface="+mj-lt"/>
              <a:buAutoNum type="alphaUcPeriod"/>
            </a:pPr>
            <a:r>
              <a:rPr lang="en-US" sz="1600" dirty="0"/>
              <a:t>III and IV only</a:t>
            </a:r>
          </a:p>
          <a:p>
            <a:pPr marL="402336" indent="-365760">
              <a:buFont typeface="+mj-lt"/>
              <a:buAutoNum type="alphaUcPeriod"/>
            </a:pPr>
            <a:r>
              <a:rPr lang="en-US" sz="1600" dirty="0"/>
              <a:t>I, II, III and VI</a:t>
            </a:r>
          </a:p>
          <a:p>
            <a:pPr marL="402336" indent="-365760"/>
            <a:endParaRPr lang="en-US" sz="1600" dirty="0"/>
          </a:p>
          <a:p>
            <a:pPr marL="402336" indent="-365760"/>
            <a:endParaRPr lang="en-US" sz="1600" dirty="0"/>
          </a:p>
          <a:p>
            <a:pPr marL="402336" indent="-365760"/>
            <a:endParaRPr lang="en-US" sz="1600" dirty="0"/>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5519-E194-E9E8-0FDF-753A84C1215D}"/>
              </a:ext>
            </a:extLst>
          </p:cNvPr>
          <p:cNvSpPr>
            <a:spLocks noGrp="1"/>
          </p:cNvSpPr>
          <p:nvPr>
            <p:ph type="title"/>
          </p:nvPr>
        </p:nvSpPr>
        <p:spPr>
          <a:xfrm>
            <a:off x="673330" y="419273"/>
            <a:ext cx="3158837" cy="578080"/>
          </a:xfrm>
        </p:spPr>
        <p:txBody>
          <a:bodyPr>
            <a:normAutofit/>
          </a:bodyPr>
          <a:lstStyle/>
          <a:p>
            <a:pPr algn="l"/>
            <a:r>
              <a:rPr lang="en-US" sz="2200" b="1" u="sng" dirty="0">
                <a:latin typeface="+mn-lt"/>
              </a:rPr>
              <a:t>Q5- correct answer: </a:t>
            </a:r>
          </a:p>
        </p:txBody>
      </p:sp>
      <p:sp>
        <p:nvSpPr>
          <p:cNvPr id="3" name="Content Placeholder 2">
            <a:extLst>
              <a:ext uri="{FF2B5EF4-FFF2-40B4-BE49-F238E27FC236}">
                <a16:creationId xmlns:a16="http://schemas.microsoft.com/office/drawing/2014/main" id="{FEF1559B-3CEE-D4D1-6924-434AA44A0E63}"/>
              </a:ext>
            </a:extLst>
          </p:cNvPr>
          <p:cNvSpPr txBox="1">
            <a:spLocks/>
          </p:cNvSpPr>
          <p:nvPr/>
        </p:nvSpPr>
        <p:spPr>
          <a:xfrm>
            <a:off x="5527964" y="1692979"/>
            <a:ext cx="3105825" cy="2712766"/>
          </a:xfrm>
          <a:prstGeom prst="rect">
            <a:avLst/>
          </a:prstGeom>
          <a:solidFill>
            <a:schemeClr val="bg1">
              <a:lumMod val="95000"/>
            </a:schemeClr>
          </a:solidFill>
          <a:ln>
            <a:solidFill>
              <a:schemeClr val="accent1"/>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300" dirty="0">
                <a:solidFill>
                  <a:srgbClr val="333399"/>
                </a:solidFill>
              </a:rPr>
              <a:t>Definition/rationale</a:t>
            </a:r>
            <a:r>
              <a:rPr lang="en-US" sz="1300" dirty="0"/>
              <a:t>:</a:t>
            </a:r>
          </a:p>
          <a:p>
            <a:pPr>
              <a:lnSpc>
                <a:spcPct val="100000"/>
              </a:lnSpc>
              <a:spcBef>
                <a:spcPts val="0"/>
              </a:spcBef>
              <a:spcAft>
                <a:spcPts val="0"/>
              </a:spcAft>
              <a:buFontTx/>
              <a:buChar char="-"/>
            </a:pPr>
            <a:r>
              <a:rPr lang="en-US" sz="1300" dirty="0"/>
              <a:t>Healthcare-associated Infections (HAIs) with members of the </a:t>
            </a:r>
            <a:r>
              <a:rPr lang="en-US" sz="1300" i="1" dirty="0"/>
              <a:t>Enterobacteriaceae</a:t>
            </a:r>
            <a:r>
              <a:rPr lang="en-US" sz="1300" dirty="0"/>
              <a:t> family are among the most life threatening, preventable, and costly infections encountered in healthcare facilities.</a:t>
            </a:r>
          </a:p>
          <a:p>
            <a:pPr>
              <a:lnSpc>
                <a:spcPct val="100000"/>
              </a:lnSpc>
              <a:spcBef>
                <a:spcPts val="0"/>
              </a:spcBef>
              <a:spcAft>
                <a:spcPts val="0"/>
              </a:spcAft>
              <a:buFontTx/>
              <a:buChar char="-"/>
            </a:pPr>
            <a:r>
              <a:rPr lang="en-US" sz="1300" dirty="0"/>
              <a:t>All are non-spore forming Gram-negative rods, facultative anaerobes, MacConkey agar to differentiate lactose and non-lactose fermenters genera </a:t>
            </a:r>
          </a:p>
          <a:p>
            <a:pPr>
              <a:lnSpc>
                <a:spcPct val="100000"/>
              </a:lnSpc>
              <a:spcBef>
                <a:spcPts val="0"/>
              </a:spcBef>
              <a:spcAft>
                <a:spcPts val="0"/>
              </a:spcAft>
              <a:buFontTx/>
              <a:buChar char="-"/>
            </a:pPr>
            <a:r>
              <a:rPr lang="en-US" sz="1300" dirty="0"/>
              <a:t>Ubiquitous</a:t>
            </a:r>
          </a:p>
          <a:p>
            <a:pPr>
              <a:lnSpc>
                <a:spcPct val="100000"/>
              </a:lnSpc>
              <a:spcBef>
                <a:spcPts val="0"/>
              </a:spcBef>
              <a:spcAft>
                <a:spcPts val="0"/>
              </a:spcAft>
              <a:buFontTx/>
              <a:buChar char="-"/>
            </a:pPr>
            <a:r>
              <a:rPr lang="en-US" sz="1300" dirty="0"/>
              <a:t>Cause one-third of the bacteremias and more than 80% of the UTIs</a:t>
            </a:r>
          </a:p>
        </p:txBody>
      </p:sp>
      <p:sp>
        <p:nvSpPr>
          <p:cNvPr id="4" name="Content Placeholder 4">
            <a:extLst>
              <a:ext uri="{FF2B5EF4-FFF2-40B4-BE49-F238E27FC236}">
                <a16:creationId xmlns:a16="http://schemas.microsoft.com/office/drawing/2014/main" id="{BDC98161-59F1-B2BA-7DD9-6E36ED870122}"/>
              </a:ext>
            </a:extLst>
          </p:cNvPr>
          <p:cNvSpPr>
            <a:spLocks noGrp="1"/>
          </p:cNvSpPr>
          <p:nvPr>
            <p:ph idx="1"/>
          </p:nvPr>
        </p:nvSpPr>
        <p:spPr>
          <a:xfrm>
            <a:off x="510211" y="1692979"/>
            <a:ext cx="2232989" cy="1713751"/>
          </a:xfrm>
          <a:ln w="12700">
            <a:solidFill>
              <a:schemeClr val="bg1">
                <a:lumMod val="75000"/>
              </a:schemeClr>
            </a:solidFill>
          </a:ln>
        </p:spPr>
        <p:txBody>
          <a:bodyPr>
            <a:noAutofit/>
          </a:bodyPr>
          <a:lstStyle/>
          <a:p>
            <a:pPr marL="365760" indent="-365760">
              <a:lnSpc>
                <a:spcPct val="100000"/>
              </a:lnSpc>
              <a:spcBef>
                <a:spcPts val="0"/>
              </a:spcBef>
              <a:spcAft>
                <a:spcPts val="0"/>
              </a:spcAft>
              <a:buFont typeface="+mj-lt"/>
              <a:buAutoNum type="romanUcPeriod"/>
            </a:pPr>
            <a:r>
              <a:rPr lang="en-US" sz="1600" dirty="0">
                <a:solidFill>
                  <a:schemeClr val="tx1"/>
                </a:solidFill>
              </a:rPr>
              <a:t>Pneumonias</a:t>
            </a:r>
          </a:p>
          <a:p>
            <a:pPr marL="365760" indent="-365760">
              <a:lnSpc>
                <a:spcPct val="100000"/>
              </a:lnSpc>
              <a:spcBef>
                <a:spcPts val="0"/>
              </a:spcBef>
              <a:spcAft>
                <a:spcPts val="0"/>
              </a:spcAft>
              <a:buFont typeface="+mj-lt"/>
              <a:buAutoNum type="romanUcPeriod"/>
            </a:pPr>
            <a:r>
              <a:rPr lang="en-US" sz="1600" dirty="0">
                <a:solidFill>
                  <a:schemeClr val="tx1"/>
                </a:solidFill>
              </a:rPr>
              <a:t>Surgical site infections</a:t>
            </a:r>
          </a:p>
          <a:p>
            <a:pPr marL="365760" indent="-365760">
              <a:lnSpc>
                <a:spcPct val="100000"/>
              </a:lnSpc>
              <a:spcBef>
                <a:spcPts val="0"/>
              </a:spcBef>
              <a:spcAft>
                <a:spcPts val="0"/>
              </a:spcAft>
              <a:buFont typeface="+mj-lt"/>
              <a:buAutoNum type="romanUcPeriod"/>
            </a:pPr>
            <a:r>
              <a:rPr lang="en-US" sz="1600" dirty="0">
                <a:solidFill>
                  <a:schemeClr val="tx1"/>
                </a:solidFill>
              </a:rPr>
              <a:t>Bacteremia</a:t>
            </a:r>
          </a:p>
          <a:p>
            <a:pPr marL="365760" indent="-365760">
              <a:lnSpc>
                <a:spcPct val="100000"/>
              </a:lnSpc>
              <a:spcBef>
                <a:spcPts val="0"/>
              </a:spcBef>
              <a:spcAft>
                <a:spcPts val="0"/>
              </a:spcAft>
              <a:buFont typeface="+mj-lt"/>
              <a:buAutoNum type="romanUcPeriod"/>
            </a:pPr>
            <a:r>
              <a:rPr lang="en-US" sz="1600" dirty="0">
                <a:solidFill>
                  <a:schemeClr val="tx1"/>
                </a:solidFill>
              </a:rPr>
              <a:t>Urinary Tract Infections</a:t>
            </a:r>
            <a:endParaRPr lang="en-US" sz="1600" dirty="0"/>
          </a:p>
        </p:txBody>
      </p:sp>
      <p:sp>
        <p:nvSpPr>
          <p:cNvPr id="5" name="TextBox 4">
            <a:extLst>
              <a:ext uri="{FF2B5EF4-FFF2-40B4-BE49-F238E27FC236}">
                <a16:creationId xmlns:a16="http://schemas.microsoft.com/office/drawing/2014/main" id="{B25120CA-2523-CBD9-68A8-488A441DE927}"/>
              </a:ext>
            </a:extLst>
          </p:cNvPr>
          <p:cNvSpPr txBox="1"/>
          <p:nvPr/>
        </p:nvSpPr>
        <p:spPr>
          <a:xfrm>
            <a:off x="2904316" y="1692979"/>
            <a:ext cx="2178597" cy="1815882"/>
          </a:xfrm>
          <a:prstGeom prst="rect">
            <a:avLst/>
          </a:prstGeom>
          <a:noFill/>
          <a:ln w="3175">
            <a:solidFill>
              <a:srgbClr val="FFC000"/>
            </a:solidFill>
          </a:ln>
        </p:spPr>
        <p:txBody>
          <a:bodyPr wrap="square" rtlCol="0">
            <a:spAutoFit/>
          </a:bodyPr>
          <a:lstStyle/>
          <a:p>
            <a:pPr marL="402336" indent="-365760">
              <a:buFont typeface="+mj-lt"/>
              <a:buAutoNum type="alphaUcPeriod"/>
            </a:pPr>
            <a:r>
              <a:rPr lang="en-US" sz="1600" dirty="0"/>
              <a:t>I, II and III </a:t>
            </a:r>
          </a:p>
          <a:p>
            <a:pPr marL="402336" indent="-365760">
              <a:buFont typeface="+mj-lt"/>
              <a:buAutoNum type="alphaUcPeriod"/>
            </a:pPr>
            <a:r>
              <a:rPr lang="en-US" sz="1600" dirty="0"/>
              <a:t>I, III and IV</a:t>
            </a:r>
          </a:p>
          <a:p>
            <a:pPr marL="402336" indent="-365760">
              <a:buFont typeface="+mj-lt"/>
              <a:buAutoNum type="alphaUcPeriod"/>
            </a:pPr>
            <a:r>
              <a:rPr lang="en-US" sz="1600" dirty="0"/>
              <a:t>III and IV only</a:t>
            </a:r>
          </a:p>
          <a:p>
            <a:pPr marL="402336" indent="-365760">
              <a:buFont typeface="+mj-lt"/>
              <a:buAutoNum type="alphaUcPeriod"/>
            </a:pPr>
            <a:r>
              <a:rPr lang="en-US" sz="1600" b="1" dirty="0">
                <a:highlight>
                  <a:srgbClr val="FFFF00"/>
                </a:highlight>
              </a:rPr>
              <a:t>I, II, III and VI</a:t>
            </a:r>
          </a:p>
          <a:p>
            <a:pPr marL="402336" indent="-365760"/>
            <a:endParaRPr lang="en-US" sz="1600" dirty="0"/>
          </a:p>
          <a:p>
            <a:pPr marL="402336" indent="-365760"/>
            <a:endParaRPr lang="en-US" sz="1600" dirty="0"/>
          </a:p>
          <a:p>
            <a:pPr marL="402336" indent="-365760"/>
            <a:endParaRPr lang="en-US" sz="1600" dirty="0"/>
          </a:p>
        </p:txBody>
      </p:sp>
    </p:spTree>
    <p:extLst>
      <p:ext uri="{BB962C8B-B14F-4D97-AF65-F5344CB8AC3E}">
        <p14:creationId xmlns:p14="http://schemas.microsoft.com/office/powerpoint/2010/main" val="256574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48394" y="1604356"/>
            <a:ext cx="3649285" cy="2646097"/>
          </a:xfrm>
          <a:ln w="12700">
            <a:solidFill>
              <a:schemeClr val="bg1">
                <a:lumMod val="75000"/>
              </a:schemeClr>
            </a:solidFill>
          </a:ln>
        </p:spPr>
        <p:txBody>
          <a:bodyPr>
            <a:noAutofit/>
          </a:bodyPr>
          <a:lstStyle/>
          <a:p>
            <a:pPr marL="342900" indent="-342900">
              <a:spcBef>
                <a:spcPts val="0"/>
              </a:spcBef>
              <a:buFont typeface="+mj-lt"/>
              <a:buAutoNum type="alphaLcPeriod"/>
            </a:pPr>
            <a:r>
              <a:rPr lang="en-US" sz="1600" dirty="0"/>
              <a:t>A sentinel event is a patient safety event that results in death, permanent harm, or severe temporary harm.</a:t>
            </a:r>
          </a:p>
          <a:p>
            <a:pPr marL="342900" indent="-342900">
              <a:spcBef>
                <a:spcPts val="0"/>
              </a:spcBef>
              <a:buFont typeface="+mj-lt"/>
              <a:buAutoNum type="alphaLcPeriod"/>
            </a:pPr>
            <a:r>
              <a:rPr lang="en-US" sz="1600" dirty="0"/>
              <a:t>Sentinel event is synonymous with error</a:t>
            </a:r>
          </a:p>
          <a:p>
            <a:pPr marL="342900" indent="-342900">
              <a:spcBef>
                <a:spcPts val="0"/>
              </a:spcBef>
              <a:buFont typeface="+mj-lt"/>
              <a:buAutoNum type="alphaLcPeriod"/>
            </a:pPr>
            <a:r>
              <a:rPr lang="en-US" sz="1600" dirty="0"/>
              <a:t>The Joint Commission works closely with its organizations to address sentinel events and prevent reoccurrence</a:t>
            </a:r>
          </a:p>
          <a:p>
            <a:pPr marL="342900" indent="-342900">
              <a:spcBef>
                <a:spcPts val="0"/>
              </a:spcBef>
              <a:buFont typeface="+mj-lt"/>
              <a:buAutoNum type="alphaLcPeriod"/>
            </a:pPr>
            <a:r>
              <a:rPr lang="en-US" sz="1600" dirty="0"/>
              <a:t>A sentinel event signals the need for immediate investigations and response</a:t>
            </a:r>
          </a:p>
          <a:p>
            <a:pPr marL="342900" indent="-342900">
              <a:spcBef>
                <a:spcPts val="0"/>
              </a:spcBef>
              <a:buFont typeface="+mj-lt"/>
              <a:buAutoNum type="alphaLcPeriod"/>
            </a:pPr>
            <a:endParaRPr lang="en-US" sz="1600" dirty="0"/>
          </a:p>
          <a:p>
            <a:pPr marL="342900" indent="-342900">
              <a:spcBef>
                <a:spcPts val="0"/>
              </a:spcBef>
              <a:buFont typeface="+mj-lt"/>
              <a:buAutoNum type="alphaLcPeriod"/>
            </a:pPr>
            <a:endParaRPr lang="en-US" sz="1600" dirty="0"/>
          </a:p>
          <a:p>
            <a:pPr marL="342900" indent="-342900">
              <a:spcBef>
                <a:spcPts val="0"/>
              </a:spcBef>
              <a:buFont typeface="+mj-lt"/>
              <a:buAutoNum type="alphaLcPeriod"/>
            </a:pPr>
            <a:endParaRPr lang="en-US" sz="1600" dirty="0"/>
          </a:p>
        </p:txBody>
      </p:sp>
      <p:sp>
        <p:nvSpPr>
          <p:cNvPr id="7" name="Title 3">
            <a:extLst>
              <a:ext uri="{FF2B5EF4-FFF2-40B4-BE49-F238E27FC236}">
                <a16:creationId xmlns:a16="http://schemas.microsoft.com/office/drawing/2014/main" id="{6DA4BD95-E105-5F08-A33B-E58972FDD9C9}"/>
              </a:ext>
            </a:extLst>
          </p:cNvPr>
          <p:cNvSpPr>
            <a:spLocks noGrp="1"/>
          </p:cNvSpPr>
          <p:nvPr>
            <p:ph type="title"/>
          </p:nvPr>
        </p:nvSpPr>
        <p:spPr>
          <a:xfrm>
            <a:off x="881149" y="428246"/>
            <a:ext cx="7481454" cy="916709"/>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6</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Sentinel event definition include all those given below, but one. </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F800A5A-DBD4-E22D-C0A9-19C2174349E1}"/>
              </a:ext>
            </a:extLst>
          </p:cNvPr>
          <p:cNvSpPr txBox="1"/>
          <p:nvPr/>
        </p:nvSpPr>
        <p:spPr>
          <a:xfrm>
            <a:off x="5467673" y="1699307"/>
            <a:ext cx="2288101"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10" name="TextBox 9">
            <a:extLst>
              <a:ext uri="{FF2B5EF4-FFF2-40B4-BE49-F238E27FC236}">
                <a16:creationId xmlns:a16="http://schemas.microsoft.com/office/drawing/2014/main" id="{92D7CA0C-7860-BDBE-F823-1E6AFF0EA439}"/>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Management and Communication/Patient safety</a:t>
            </a: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1BB7-1039-F5AD-4681-A69A88A4B527}"/>
              </a:ext>
            </a:extLst>
          </p:cNvPr>
          <p:cNvSpPr>
            <a:spLocks noGrp="1"/>
          </p:cNvSpPr>
          <p:nvPr>
            <p:ph type="title"/>
          </p:nvPr>
        </p:nvSpPr>
        <p:spPr>
          <a:xfrm>
            <a:off x="457200" y="377511"/>
            <a:ext cx="8229600" cy="480984"/>
          </a:xfrm>
        </p:spPr>
        <p:txBody>
          <a:bodyPr>
            <a:normAutofit/>
          </a:bodyPr>
          <a:lstStyle/>
          <a:p>
            <a:pPr algn="l"/>
            <a:r>
              <a:rPr lang="en-US" sz="2400" b="1" u="sng" dirty="0">
                <a:solidFill>
                  <a:schemeClr val="tx1"/>
                </a:solidFill>
              </a:rPr>
              <a:t>Q 6- correct answer</a:t>
            </a:r>
            <a:endParaRPr lang="en-US" sz="2400" dirty="0">
              <a:solidFill>
                <a:schemeClr val="tx1"/>
              </a:solidFill>
            </a:endParaRPr>
          </a:p>
        </p:txBody>
      </p:sp>
      <p:sp>
        <p:nvSpPr>
          <p:cNvPr id="8" name="Content Placeholder 2">
            <a:extLst>
              <a:ext uri="{FF2B5EF4-FFF2-40B4-BE49-F238E27FC236}">
                <a16:creationId xmlns:a16="http://schemas.microsoft.com/office/drawing/2014/main" id="{DCB034D0-5D04-5BC2-FF03-A31963B312CF}"/>
              </a:ext>
            </a:extLst>
          </p:cNvPr>
          <p:cNvSpPr txBox="1">
            <a:spLocks/>
          </p:cNvSpPr>
          <p:nvPr/>
        </p:nvSpPr>
        <p:spPr>
          <a:xfrm>
            <a:off x="5848140" y="1503564"/>
            <a:ext cx="2500579" cy="2136371"/>
          </a:xfrm>
          <a:prstGeom prst="rect">
            <a:avLst/>
          </a:prstGeom>
          <a:solidFill>
            <a:schemeClr val="bg1">
              <a:lumMod val="95000"/>
            </a:schemeClr>
          </a:solidFill>
          <a:ln>
            <a:solidFill>
              <a:srgbClr val="FFC000"/>
            </a:solidFill>
          </a:ln>
        </p:spPr>
        <p:txBody>
          <a:bodyPr vert="horz" lIns="0" tIns="45720" rIns="0" bIns="45720" rtlCol="0">
            <a:normAutofit fontScale="925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400" dirty="0">
                <a:solidFill>
                  <a:srgbClr val="333399"/>
                </a:solidFill>
                <a:latin typeface="Times New Roman" panose="02020603050405020304" pitchFamily="18" charset="0"/>
                <a:cs typeface="Times New Roman" panose="02020603050405020304" pitchFamily="18" charset="0"/>
              </a:rPr>
              <a:t>Definition/rationale:</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Sentinel event is </a:t>
            </a:r>
            <a:r>
              <a:rPr lang="en-US" sz="1400" b="1" dirty="0">
                <a:solidFill>
                  <a:schemeClr val="tx1"/>
                </a:solidFill>
                <a:latin typeface="Times New Roman" panose="02020603050405020304" pitchFamily="18" charset="0"/>
                <a:cs typeface="Times New Roman" panose="02020603050405020304" pitchFamily="18" charset="0"/>
              </a:rPr>
              <a:t>NOT</a:t>
            </a:r>
            <a:r>
              <a:rPr lang="en-US" sz="1400" dirty="0">
                <a:solidFill>
                  <a:schemeClr val="tx1"/>
                </a:solidFill>
                <a:latin typeface="Times New Roman" panose="02020603050405020304" pitchFamily="18" charset="0"/>
                <a:cs typeface="Times New Roman" panose="02020603050405020304" pitchFamily="18" charset="0"/>
              </a:rPr>
              <a:t> synonymous with “error”; not all sentinel events occur because of error, and not all errors result in sentinel events</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Must know the definition of sentinel event.</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Sentinel events are most commonly evaluated  by applying the Root Cause Analysis (RCA) method </a:t>
            </a: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p:txBody>
      </p:sp>
      <p:sp>
        <p:nvSpPr>
          <p:cNvPr id="6" name="Content Placeholder 4">
            <a:extLst>
              <a:ext uri="{FF2B5EF4-FFF2-40B4-BE49-F238E27FC236}">
                <a16:creationId xmlns:a16="http://schemas.microsoft.com/office/drawing/2014/main" id="{4CEA7771-4046-2BDD-1BD2-D7BCB73F9F48}"/>
              </a:ext>
            </a:extLst>
          </p:cNvPr>
          <p:cNvSpPr>
            <a:spLocks noGrp="1"/>
          </p:cNvSpPr>
          <p:nvPr>
            <p:ph idx="1"/>
          </p:nvPr>
        </p:nvSpPr>
        <p:spPr>
          <a:xfrm>
            <a:off x="648394" y="1604356"/>
            <a:ext cx="3649285" cy="2646097"/>
          </a:xfrm>
          <a:ln w="12700">
            <a:solidFill>
              <a:schemeClr val="bg1">
                <a:lumMod val="75000"/>
              </a:schemeClr>
            </a:solidFill>
          </a:ln>
        </p:spPr>
        <p:txBody>
          <a:bodyPr>
            <a:noAutofit/>
          </a:bodyPr>
          <a:lstStyle/>
          <a:p>
            <a:pPr marL="342900" indent="-342900">
              <a:spcBef>
                <a:spcPts val="0"/>
              </a:spcBef>
              <a:buFont typeface="+mj-lt"/>
              <a:buAutoNum type="alphaLcPeriod"/>
            </a:pPr>
            <a:r>
              <a:rPr lang="en-US" sz="1600" dirty="0"/>
              <a:t>A sentinel event is a patient safety event that results in death, permanent harm, or severe temporary harm.</a:t>
            </a:r>
          </a:p>
          <a:p>
            <a:pPr marL="342900" indent="-342900">
              <a:spcBef>
                <a:spcPts val="0"/>
              </a:spcBef>
              <a:buFont typeface="+mj-lt"/>
              <a:buAutoNum type="alphaLcPeriod"/>
            </a:pPr>
            <a:r>
              <a:rPr lang="en-US" sz="1600" b="1" dirty="0">
                <a:highlight>
                  <a:srgbClr val="FFFF00"/>
                </a:highlight>
              </a:rPr>
              <a:t>Sentinel event is synonymous with error</a:t>
            </a:r>
          </a:p>
          <a:p>
            <a:pPr marL="342900" indent="-342900">
              <a:spcBef>
                <a:spcPts val="0"/>
              </a:spcBef>
              <a:buFont typeface="+mj-lt"/>
              <a:buAutoNum type="alphaLcPeriod"/>
            </a:pPr>
            <a:r>
              <a:rPr lang="en-US" sz="1600" dirty="0"/>
              <a:t>The joint Commission works closely with its organizations to address sentinel events and prevent reoccurrence</a:t>
            </a:r>
          </a:p>
          <a:p>
            <a:pPr marL="342900" indent="-342900">
              <a:spcBef>
                <a:spcPts val="0"/>
              </a:spcBef>
              <a:buFont typeface="+mj-lt"/>
              <a:buAutoNum type="alphaLcPeriod"/>
            </a:pPr>
            <a:r>
              <a:rPr lang="en-US" sz="1600" dirty="0"/>
              <a:t>A sentinel event signal the need for immediate investigations and response</a:t>
            </a:r>
          </a:p>
          <a:p>
            <a:pPr marL="342900" indent="-342900">
              <a:spcBef>
                <a:spcPts val="0"/>
              </a:spcBef>
              <a:buFont typeface="+mj-lt"/>
              <a:buAutoNum type="alphaLcPeriod"/>
            </a:pPr>
            <a:endParaRPr lang="en-US" sz="1600" dirty="0"/>
          </a:p>
          <a:p>
            <a:pPr marL="342900" indent="-342900">
              <a:spcBef>
                <a:spcPts val="0"/>
              </a:spcBef>
              <a:buFont typeface="+mj-lt"/>
              <a:buAutoNum type="alphaLcPeriod"/>
            </a:pPr>
            <a:endParaRPr lang="en-US" sz="1600" dirty="0"/>
          </a:p>
          <a:p>
            <a:pPr marL="342900" indent="-342900">
              <a:spcBef>
                <a:spcPts val="0"/>
              </a:spcBef>
              <a:buFont typeface="+mj-lt"/>
              <a:buAutoNum type="alphaLcPeriod"/>
            </a:pPr>
            <a:endParaRPr lang="en-US" sz="1600" dirty="0"/>
          </a:p>
        </p:txBody>
      </p:sp>
    </p:spTree>
    <p:extLst>
      <p:ext uri="{BB962C8B-B14F-4D97-AF65-F5344CB8AC3E}">
        <p14:creationId xmlns:p14="http://schemas.microsoft.com/office/powerpoint/2010/main" val="1500492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15D421-932E-1A5F-F7DF-190FF9FD8FFE}"/>
              </a:ext>
            </a:extLst>
          </p:cNvPr>
          <p:cNvSpPr>
            <a:spLocks noGrp="1"/>
          </p:cNvSpPr>
          <p:nvPr>
            <p:ph type="title"/>
          </p:nvPr>
        </p:nvSpPr>
        <p:spPr>
          <a:xfrm>
            <a:off x="822325" y="214314"/>
            <a:ext cx="7543800" cy="1148973"/>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7</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If there are 25 patients with urinary catheters in a unit in a one-month period and 5 patients develop CAUTI, what is the incidence rate of CAUTI per 100 patients with urinary catheters?</a:t>
            </a:r>
          </a:p>
        </p:txBody>
      </p:sp>
      <p:sp>
        <p:nvSpPr>
          <p:cNvPr id="5" name="Content Placeholder 4">
            <a:extLst>
              <a:ext uri="{FF2B5EF4-FFF2-40B4-BE49-F238E27FC236}">
                <a16:creationId xmlns:a16="http://schemas.microsoft.com/office/drawing/2014/main" id="{077768AE-ACD4-0674-E271-FC2DAB2597B5}"/>
              </a:ext>
            </a:extLst>
          </p:cNvPr>
          <p:cNvSpPr>
            <a:spLocks noGrp="1"/>
          </p:cNvSpPr>
          <p:nvPr>
            <p:ph idx="1"/>
          </p:nvPr>
        </p:nvSpPr>
        <p:spPr>
          <a:xfrm>
            <a:off x="1063394" y="1823020"/>
            <a:ext cx="2661540" cy="1495217"/>
          </a:xfrm>
          <a:ln>
            <a:solidFill>
              <a:schemeClr val="bg1">
                <a:lumMod val="85000"/>
              </a:schemeClr>
            </a:solidFill>
          </a:ln>
        </p:spPr>
        <p:txBody>
          <a:bodyPr>
            <a:noAutofit/>
          </a:bodyPr>
          <a:lstStyle/>
          <a:p>
            <a:pPr marL="457200" indent="-457200">
              <a:spcBef>
                <a:spcPts val="0"/>
              </a:spcBef>
              <a:buFont typeface="+mj-lt"/>
              <a:buAutoNum type="alphaLcPeriod"/>
            </a:pPr>
            <a:r>
              <a:rPr lang="en-US" sz="2400" dirty="0">
                <a:solidFill>
                  <a:schemeClr val="tx1"/>
                </a:solidFill>
              </a:rPr>
              <a:t>5</a:t>
            </a:r>
          </a:p>
          <a:p>
            <a:pPr marL="457200" indent="-457200">
              <a:spcBef>
                <a:spcPts val="0"/>
              </a:spcBef>
              <a:buFont typeface="+mj-lt"/>
              <a:buAutoNum type="alphaLcPeriod"/>
            </a:pPr>
            <a:r>
              <a:rPr lang="en-US" sz="2400" dirty="0">
                <a:solidFill>
                  <a:schemeClr val="tx1"/>
                </a:solidFill>
              </a:rPr>
              <a:t>8</a:t>
            </a:r>
          </a:p>
          <a:p>
            <a:pPr marL="457200" indent="-457200">
              <a:spcBef>
                <a:spcPts val="0"/>
              </a:spcBef>
              <a:buFont typeface="+mj-lt"/>
              <a:buAutoNum type="alphaLcPeriod"/>
            </a:pPr>
            <a:r>
              <a:rPr lang="en-US" sz="2400" dirty="0">
                <a:solidFill>
                  <a:schemeClr val="tx1"/>
                </a:solidFill>
              </a:rPr>
              <a:t>10</a:t>
            </a:r>
          </a:p>
          <a:p>
            <a:pPr marL="457200" indent="-457200">
              <a:spcBef>
                <a:spcPts val="0"/>
              </a:spcBef>
              <a:buFont typeface="+mj-lt"/>
              <a:buAutoNum type="alphaLcPeriod"/>
            </a:pPr>
            <a:r>
              <a:rPr lang="en-US" sz="2400" dirty="0">
                <a:solidFill>
                  <a:schemeClr val="tx1"/>
                </a:solidFill>
              </a:rPr>
              <a:t>20</a:t>
            </a:r>
          </a:p>
        </p:txBody>
      </p:sp>
      <p:sp>
        <p:nvSpPr>
          <p:cNvPr id="6" name="TextBox 5">
            <a:extLst>
              <a:ext uri="{FF2B5EF4-FFF2-40B4-BE49-F238E27FC236}">
                <a16:creationId xmlns:a16="http://schemas.microsoft.com/office/drawing/2014/main" id="{0FFFA2BE-2B67-5743-2577-DF18E3DFA08A}"/>
              </a:ext>
            </a:extLst>
          </p:cNvPr>
          <p:cNvSpPr txBox="1"/>
          <p:nvPr/>
        </p:nvSpPr>
        <p:spPr>
          <a:xfrm>
            <a:off x="5306853" y="1736490"/>
            <a:ext cx="2661540" cy="2031325"/>
          </a:xfrm>
          <a:prstGeom prst="rect">
            <a:avLst/>
          </a:prstGeom>
          <a:noFill/>
          <a:ln w="3175">
            <a:solidFill>
              <a:srgbClr val="FFC000"/>
            </a:solidFill>
          </a:ln>
        </p:spPr>
        <p:txBody>
          <a:bodyPr wrap="square" rtlCol="0">
            <a:spAutoFit/>
          </a:bodyPr>
          <a:lstStyle/>
          <a:p>
            <a:r>
              <a:rPr lang="en-US" dirty="0">
                <a:solidFill>
                  <a:srgbClr val="333399"/>
                </a:solidFill>
              </a:rPr>
              <a:t>Focus: </a:t>
            </a:r>
          </a:p>
          <a:p>
            <a:pPr marL="285750" indent="-285750">
              <a:buFontTx/>
              <a:buChar char="-"/>
            </a:pPr>
            <a:r>
              <a:rPr lang="en-US" dirty="0">
                <a:solidFill>
                  <a:srgbClr val="333399"/>
                </a:solidFill>
              </a:rPr>
              <a:t>what I know about the topic</a:t>
            </a:r>
          </a:p>
          <a:p>
            <a:pPr marL="285750" indent="-285750">
              <a:buFontTx/>
              <a:buChar char="-"/>
            </a:pPr>
            <a:r>
              <a:rPr lang="en-US" dirty="0">
                <a:solidFill>
                  <a:srgbClr val="333399"/>
                </a:solidFill>
              </a:rPr>
              <a:t>Read the whole question and choices</a:t>
            </a:r>
          </a:p>
          <a:p>
            <a:pPr marL="285750" indent="-285750">
              <a:buFontTx/>
              <a:buChar char="-"/>
            </a:pPr>
            <a:r>
              <a:rPr lang="en-US" dirty="0">
                <a:solidFill>
                  <a:srgbClr val="333399"/>
                </a:solidFill>
              </a:rPr>
              <a:t>Eliminate choice(s) clearly wrong </a:t>
            </a:r>
          </a:p>
        </p:txBody>
      </p:sp>
      <p:sp>
        <p:nvSpPr>
          <p:cNvPr id="7" name="TextBox 6">
            <a:extLst>
              <a:ext uri="{FF2B5EF4-FFF2-40B4-BE49-F238E27FC236}">
                <a16:creationId xmlns:a16="http://schemas.microsoft.com/office/drawing/2014/main" id="{47907C6B-E15A-9E12-806F-420479D821B8}"/>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Surveillance and Epidemiologic Investigation (Collection and Compilation of Surveillance data)</a:t>
            </a:r>
          </a:p>
        </p:txBody>
      </p:sp>
    </p:spTree>
    <p:extLst>
      <p:ext uri="{BB962C8B-B14F-4D97-AF65-F5344CB8AC3E}">
        <p14:creationId xmlns:p14="http://schemas.microsoft.com/office/powerpoint/2010/main" val="71122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729E-86DD-60C7-4A00-E1E0890A23DA}"/>
              </a:ext>
            </a:extLst>
          </p:cNvPr>
          <p:cNvSpPr>
            <a:spLocks noGrp="1"/>
          </p:cNvSpPr>
          <p:nvPr>
            <p:ph type="title"/>
          </p:nvPr>
        </p:nvSpPr>
        <p:spPr>
          <a:xfrm>
            <a:off x="507076" y="214953"/>
            <a:ext cx="3923608" cy="815825"/>
          </a:xfrm>
        </p:spPr>
        <p:txBody>
          <a:bodyPr>
            <a:normAutofit/>
          </a:bodyPr>
          <a:lstStyle/>
          <a:p>
            <a:r>
              <a:rPr lang="en-US" sz="2000" b="1" dirty="0">
                <a:latin typeface="+mn-lt"/>
              </a:rPr>
              <a:t>Q7- correct  answer</a:t>
            </a:r>
          </a:p>
        </p:txBody>
      </p:sp>
      <p:sp>
        <p:nvSpPr>
          <p:cNvPr id="6" name="Content Placeholder 2">
            <a:extLst>
              <a:ext uri="{FF2B5EF4-FFF2-40B4-BE49-F238E27FC236}">
                <a16:creationId xmlns:a16="http://schemas.microsoft.com/office/drawing/2014/main" id="{1B7DA614-4E6C-FFDD-6BCA-BA2D4F5759B6}"/>
              </a:ext>
            </a:extLst>
          </p:cNvPr>
          <p:cNvSpPr txBox="1">
            <a:spLocks/>
          </p:cNvSpPr>
          <p:nvPr/>
        </p:nvSpPr>
        <p:spPr>
          <a:xfrm>
            <a:off x="4293705" y="1431235"/>
            <a:ext cx="4134570" cy="2592126"/>
          </a:xfrm>
          <a:prstGeom prst="rect">
            <a:avLst/>
          </a:prstGeom>
          <a:solidFill>
            <a:schemeClr val="bg1">
              <a:lumMod val="95000"/>
            </a:schemeClr>
          </a:solidFill>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400" dirty="0">
                <a:solidFill>
                  <a:srgbClr val="333399"/>
                </a:solidFill>
                <a:latin typeface="Times New Roman" panose="02020603050405020304" pitchFamily="18" charset="0"/>
                <a:cs typeface="Times New Roman" panose="02020603050405020304" pitchFamily="18" charset="0"/>
              </a:rPr>
              <a:t>Definition/rationale</a:t>
            </a:r>
            <a:r>
              <a:rPr lang="en-US" sz="1400" dirty="0">
                <a:latin typeface="Times New Roman" panose="02020603050405020304" pitchFamily="18" charset="0"/>
                <a:cs typeface="Times New Roman" panose="02020603050405020304" pitchFamily="18" charset="0"/>
              </a:rPr>
              <a:t>:</a:t>
            </a:r>
          </a:p>
          <a:p>
            <a:pPr>
              <a:lnSpc>
                <a:spcPct val="100000"/>
              </a:lnSpc>
              <a:spcBef>
                <a:spcPts val="0"/>
              </a:spcBef>
              <a:spcAft>
                <a:spcPts val="0"/>
              </a:spcAft>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The incidence rate is the number of events divided by the number of patients under consideration.</a:t>
            </a:r>
          </a:p>
          <a:p>
            <a:pPr>
              <a:lnSpc>
                <a:spcPct val="100000"/>
              </a:lnSpc>
              <a:spcBef>
                <a:spcPts val="0"/>
              </a:spcBef>
              <a:spcAft>
                <a:spcPts val="0"/>
              </a:spcAft>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Incidence rate of CAUTI per 100 pts:</a:t>
            </a:r>
          </a:p>
          <a:p>
            <a:pPr lvl="1">
              <a:lnSpc>
                <a:spcPct val="100000"/>
              </a:lnSpc>
              <a:spcBef>
                <a:spcPts val="0"/>
              </a:spcBef>
              <a:spcAft>
                <a:spcPts val="0"/>
              </a:spcAft>
              <a:buFont typeface="Wingdings" panose="05000000000000000000" pitchFamily="2" charset="2"/>
              <a:buChar char="§"/>
            </a:pPr>
            <a:r>
              <a:rPr lang="en-US" sz="1400" u="sng" dirty="0">
                <a:latin typeface="Times New Roman" panose="02020603050405020304" pitchFamily="18" charset="0"/>
                <a:cs typeface="Times New Roman" panose="02020603050405020304" pitchFamily="18" charset="0"/>
              </a:rPr>
              <a:t># of pts with CAUTI</a:t>
            </a:r>
            <a:r>
              <a:rPr lang="en-US" sz="1400" dirty="0">
                <a:latin typeface="Times New Roman" panose="02020603050405020304" pitchFamily="18" charset="0"/>
                <a:cs typeface="Times New Roman" panose="02020603050405020304" pitchFamily="18" charset="0"/>
              </a:rPr>
              <a:t> =</a:t>
            </a:r>
            <a:r>
              <a:rPr lang="en-US" sz="1400" u="sng" dirty="0">
                <a:latin typeface="Times New Roman" panose="02020603050405020304" pitchFamily="18" charset="0"/>
                <a:cs typeface="Times New Roman" panose="02020603050405020304" pitchFamily="18" charset="0"/>
              </a:rPr>
              <a:t>X</a:t>
            </a:r>
          </a:p>
          <a:p>
            <a:pPr marL="150876" lvl="1" indent="0">
              <a:lnSpc>
                <a:spcPct val="100000"/>
              </a:lnSpc>
              <a:spcBef>
                <a:spcPts val="0"/>
              </a:spcBef>
              <a:spcAft>
                <a:spcPts val="0"/>
              </a:spcAft>
              <a:buNone/>
            </a:pPr>
            <a:r>
              <a:rPr lang="en-US" sz="1400" dirty="0">
                <a:latin typeface="Times New Roman" panose="02020603050405020304" pitchFamily="18" charset="0"/>
                <a:cs typeface="Times New Roman" panose="02020603050405020304" pitchFamily="18" charset="0"/>
              </a:rPr>
              <a:t>    total pt population      100</a:t>
            </a:r>
          </a:p>
          <a:p>
            <a:pPr marL="150876" lvl="1" indent="0">
              <a:lnSpc>
                <a:spcPct val="100000"/>
              </a:lnSpc>
              <a:spcBef>
                <a:spcPts val="0"/>
              </a:spcBef>
              <a:spcAft>
                <a:spcPts val="0"/>
              </a:spcAft>
              <a:buNone/>
            </a:pPr>
            <a:r>
              <a:rPr lang="en-US" sz="1400" dirty="0">
                <a:latin typeface="Times New Roman" panose="02020603050405020304" pitchFamily="18" charset="0"/>
                <a:cs typeface="Times New Roman" panose="02020603050405020304" pitchFamily="18" charset="0"/>
              </a:rPr>
              <a:t> plugging the numbers given in the question:</a:t>
            </a:r>
          </a:p>
          <a:p>
            <a:pPr marL="150876" lvl="1" indent="0">
              <a:lnSpc>
                <a:spcPct val="100000"/>
              </a:lnSpc>
              <a:spcBef>
                <a:spcPts val="0"/>
              </a:spcBef>
              <a:spcAft>
                <a:spcPts val="0"/>
              </a:spcAft>
              <a:buNone/>
            </a:pPr>
            <a:r>
              <a:rPr lang="en-US" sz="1400" dirty="0">
                <a:latin typeface="Times New Roman" panose="02020603050405020304" pitchFamily="18" charset="0"/>
                <a:cs typeface="Times New Roman" panose="02020603050405020304" pitchFamily="18" charset="0"/>
              </a:rPr>
              <a:t>	</a:t>
            </a:r>
            <a:r>
              <a:rPr lang="en-US" sz="1400" u="sng" dirty="0">
                <a:latin typeface="Times New Roman" panose="02020603050405020304" pitchFamily="18" charset="0"/>
                <a:cs typeface="Times New Roman" panose="02020603050405020304" pitchFamily="18" charset="0"/>
              </a:rPr>
              <a:t>5</a:t>
            </a:r>
            <a:r>
              <a:rPr lang="en-US" sz="1400" dirty="0">
                <a:latin typeface="Times New Roman" panose="02020603050405020304" pitchFamily="18" charset="0"/>
                <a:cs typeface="Times New Roman" panose="02020603050405020304" pitchFamily="18" charset="0"/>
              </a:rPr>
              <a:t> =  </a:t>
            </a:r>
            <a:r>
              <a:rPr lang="en-US" sz="1400" u="sng" dirty="0">
                <a:latin typeface="Times New Roman" panose="02020603050405020304" pitchFamily="18" charset="0"/>
                <a:cs typeface="Times New Roman" panose="02020603050405020304" pitchFamily="18" charset="0"/>
              </a:rPr>
              <a:t>x   </a:t>
            </a:r>
            <a:r>
              <a:rPr lang="en-US" sz="1400" dirty="0">
                <a:latin typeface="Times New Roman" panose="02020603050405020304" pitchFamily="18" charset="0"/>
                <a:cs typeface="Times New Roman" panose="02020603050405020304" pitchFamily="18" charset="0"/>
              </a:rPr>
              <a:t>     solving for x= 100 x </a:t>
            </a:r>
            <a:r>
              <a:rPr lang="en-US" sz="1400" u="sng" dirty="0">
                <a:latin typeface="Times New Roman" panose="02020603050405020304" pitchFamily="18" charset="0"/>
                <a:cs typeface="Times New Roman" panose="02020603050405020304" pitchFamily="18" charset="0"/>
              </a:rPr>
              <a:t> 5 </a:t>
            </a:r>
            <a:r>
              <a:rPr lang="en-US" sz="1400" dirty="0">
                <a:latin typeface="Times New Roman" panose="02020603050405020304" pitchFamily="18" charset="0"/>
                <a:cs typeface="Times New Roman" panose="02020603050405020304" pitchFamily="18" charset="0"/>
              </a:rPr>
              <a:t>=20</a:t>
            </a:r>
          </a:p>
          <a:p>
            <a:pPr marL="150876" lvl="1" indent="0">
              <a:lnSpc>
                <a:spcPct val="100000"/>
              </a:lnSpc>
              <a:spcBef>
                <a:spcPts val="0"/>
              </a:spcBef>
              <a:spcAft>
                <a:spcPts val="0"/>
              </a:spcAft>
              <a:buNone/>
            </a:pPr>
            <a:r>
              <a:rPr lang="en-US" sz="1400" dirty="0">
                <a:latin typeface="Times New Roman" panose="02020603050405020304" pitchFamily="18" charset="0"/>
                <a:cs typeface="Times New Roman" panose="02020603050405020304" pitchFamily="18" charset="0"/>
              </a:rPr>
              <a:t>             25   100                                        25</a:t>
            </a: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p:txBody>
      </p:sp>
      <p:sp>
        <p:nvSpPr>
          <p:cNvPr id="3" name="Content Placeholder 4">
            <a:extLst>
              <a:ext uri="{FF2B5EF4-FFF2-40B4-BE49-F238E27FC236}">
                <a16:creationId xmlns:a16="http://schemas.microsoft.com/office/drawing/2014/main" id="{79346A8B-4172-C8A9-79A3-033018308BAA}"/>
              </a:ext>
            </a:extLst>
          </p:cNvPr>
          <p:cNvSpPr>
            <a:spLocks noGrp="1"/>
          </p:cNvSpPr>
          <p:nvPr>
            <p:ph idx="1"/>
          </p:nvPr>
        </p:nvSpPr>
        <p:spPr>
          <a:xfrm>
            <a:off x="715725" y="1834450"/>
            <a:ext cx="2661540" cy="1495217"/>
          </a:xfrm>
          <a:ln>
            <a:solidFill>
              <a:schemeClr val="bg1">
                <a:lumMod val="85000"/>
              </a:schemeClr>
            </a:solidFill>
          </a:ln>
        </p:spPr>
        <p:txBody>
          <a:bodyPr>
            <a:noAutofit/>
          </a:bodyPr>
          <a:lstStyle/>
          <a:p>
            <a:pPr marL="457200" indent="-457200">
              <a:spcBef>
                <a:spcPts val="0"/>
              </a:spcBef>
              <a:buFont typeface="+mj-lt"/>
              <a:buAutoNum type="alphaLcPeriod"/>
            </a:pPr>
            <a:r>
              <a:rPr lang="en-US" sz="2400" dirty="0">
                <a:solidFill>
                  <a:schemeClr val="tx1"/>
                </a:solidFill>
              </a:rPr>
              <a:t>5</a:t>
            </a:r>
          </a:p>
          <a:p>
            <a:pPr marL="457200" indent="-457200">
              <a:spcBef>
                <a:spcPts val="0"/>
              </a:spcBef>
              <a:buFont typeface="+mj-lt"/>
              <a:buAutoNum type="alphaLcPeriod"/>
            </a:pPr>
            <a:r>
              <a:rPr lang="en-US" sz="2400" dirty="0">
                <a:solidFill>
                  <a:schemeClr val="tx1"/>
                </a:solidFill>
              </a:rPr>
              <a:t>8</a:t>
            </a:r>
          </a:p>
          <a:p>
            <a:pPr marL="457200" indent="-457200">
              <a:spcBef>
                <a:spcPts val="0"/>
              </a:spcBef>
              <a:buFont typeface="+mj-lt"/>
              <a:buAutoNum type="alphaLcPeriod"/>
            </a:pPr>
            <a:r>
              <a:rPr lang="en-US" sz="2400" dirty="0">
                <a:solidFill>
                  <a:schemeClr val="tx1"/>
                </a:solidFill>
              </a:rPr>
              <a:t>10</a:t>
            </a:r>
          </a:p>
          <a:p>
            <a:pPr marL="457200" indent="-457200">
              <a:spcBef>
                <a:spcPts val="0"/>
              </a:spcBef>
              <a:buFont typeface="+mj-lt"/>
              <a:buAutoNum type="alphaLcPeriod"/>
            </a:pPr>
            <a:r>
              <a:rPr lang="en-US" sz="2400" b="1" dirty="0">
                <a:solidFill>
                  <a:schemeClr val="tx1"/>
                </a:solidFill>
                <a:highlight>
                  <a:srgbClr val="FFFF00"/>
                </a:highlight>
              </a:rPr>
              <a:t>20</a:t>
            </a:r>
          </a:p>
        </p:txBody>
      </p:sp>
    </p:spTree>
    <p:extLst>
      <p:ext uri="{BB962C8B-B14F-4D97-AF65-F5344CB8AC3E}">
        <p14:creationId xmlns:p14="http://schemas.microsoft.com/office/powerpoint/2010/main" val="3626315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F6AB5AC-F5F0-4692-B140-0AA8EFC60E60}"/>
              </a:ext>
            </a:extLst>
          </p:cNvPr>
          <p:cNvSpPr txBox="1"/>
          <p:nvPr/>
        </p:nvSpPr>
        <p:spPr>
          <a:xfrm>
            <a:off x="241852" y="4368815"/>
            <a:ext cx="7335078" cy="276999"/>
          </a:xfrm>
          <a:prstGeom prst="rect">
            <a:avLst/>
          </a:prstGeom>
          <a:noFill/>
        </p:spPr>
        <p:txBody>
          <a:bodyPr wrap="square">
            <a:spAutoFit/>
          </a:bodyPr>
          <a:lstStyle/>
          <a:p>
            <a:r>
              <a:rPr lang="en-US" sz="1200" i="1" dirty="0">
                <a:solidFill>
                  <a:srgbClr val="333399"/>
                </a:solidFill>
              </a:rPr>
              <a:t>Domain: Preventing/ Controlling the Transmission of Infectious agents</a:t>
            </a:r>
          </a:p>
        </p:txBody>
      </p:sp>
      <p:sp>
        <p:nvSpPr>
          <p:cNvPr id="8" name="Title 3">
            <a:extLst>
              <a:ext uri="{FF2B5EF4-FFF2-40B4-BE49-F238E27FC236}">
                <a16:creationId xmlns:a16="http://schemas.microsoft.com/office/drawing/2014/main" id="{1E6088D7-C53E-5612-3CE1-EB6E2D4CE353}"/>
              </a:ext>
            </a:extLst>
          </p:cNvPr>
          <p:cNvSpPr>
            <a:spLocks noGrp="1"/>
          </p:cNvSpPr>
          <p:nvPr>
            <p:ph type="title"/>
          </p:nvPr>
        </p:nvSpPr>
        <p:spPr>
          <a:xfrm>
            <a:off x="822325" y="293520"/>
            <a:ext cx="7543800" cy="1024283"/>
          </a:xfrm>
          <a:solidFill>
            <a:srgbClr val="ECEFE9"/>
          </a:solidFill>
        </p:spPr>
        <p:txBody>
          <a:bodyPr anchor="t">
            <a:noAutofit/>
          </a:bodyPr>
          <a:lstStyle/>
          <a:p>
            <a:pPr algn="l">
              <a:lnSpc>
                <a:spcPct val="100000"/>
              </a:lnSpc>
            </a:pPr>
            <a:r>
              <a:rPr lang="en-US" sz="2000" b="1" dirty="0">
                <a:latin typeface="Times New Roman" panose="02020603050405020304" pitchFamily="18" charset="0"/>
                <a:cs typeface="Times New Roman" panose="02020603050405020304" pitchFamily="18" charset="0"/>
              </a:rPr>
              <a:t>Question</a:t>
            </a:r>
            <a:r>
              <a:rPr lang="en-US" sz="1800" b="1" dirty="0">
                <a:latin typeface="Times New Roman" panose="02020603050405020304" pitchFamily="18" charset="0"/>
                <a:cs typeface="Times New Roman" panose="02020603050405020304" pitchFamily="18" charset="0"/>
              </a:rPr>
              <a:t> 8 </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If power is interrupted to the operating rooms during construction, what precaution is necessary prior to putting the HVAC system back into service?</a:t>
            </a: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9" name="Content Placeholder 4">
            <a:extLst>
              <a:ext uri="{FF2B5EF4-FFF2-40B4-BE49-F238E27FC236}">
                <a16:creationId xmlns:a16="http://schemas.microsoft.com/office/drawing/2014/main" id="{B8763999-6986-D187-FF7B-D4CC66872D8E}"/>
              </a:ext>
            </a:extLst>
          </p:cNvPr>
          <p:cNvSpPr>
            <a:spLocks noGrp="1"/>
          </p:cNvSpPr>
          <p:nvPr>
            <p:ph idx="1"/>
          </p:nvPr>
        </p:nvSpPr>
        <p:spPr>
          <a:xfrm>
            <a:off x="822325" y="1721940"/>
            <a:ext cx="3246092" cy="2532008"/>
          </a:xfrm>
          <a:ln>
            <a:solidFill>
              <a:schemeClr val="bg1">
                <a:lumMod val="85000"/>
              </a:schemeClr>
            </a:solidFill>
          </a:ln>
        </p:spPr>
        <p:txBody>
          <a:bodyPr>
            <a:noAutofit/>
          </a:bodyPr>
          <a:lstStyle/>
          <a:p>
            <a:pPr marL="365760" indent="-365760">
              <a:lnSpc>
                <a:spcPct val="100000"/>
              </a:lnSpc>
              <a:spcBef>
                <a:spcPts val="0"/>
              </a:spcBef>
              <a:spcAft>
                <a:spcPts val="0"/>
              </a:spcAft>
              <a:buFont typeface="+mj-lt"/>
              <a:buAutoNum type="alphaLcPeriod"/>
            </a:pPr>
            <a:r>
              <a:rPr lang="en-US" sz="1800" dirty="0">
                <a:solidFill>
                  <a:schemeClr val="tx1"/>
                </a:solidFill>
              </a:rPr>
              <a:t>No precaution necessary</a:t>
            </a:r>
          </a:p>
          <a:p>
            <a:pPr marL="365760" indent="-365760">
              <a:lnSpc>
                <a:spcPct val="100000"/>
              </a:lnSpc>
              <a:spcBef>
                <a:spcPts val="0"/>
              </a:spcBef>
              <a:spcAft>
                <a:spcPts val="0"/>
              </a:spcAft>
              <a:buFont typeface="+mj-lt"/>
              <a:buAutoNum type="alphaLcPeriod"/>
            </a:pPr>
            <a:r>
              <a:rPr lang="en-US" sz="1800" dirty="0">
                <a:solidFill>
                  <a:schemeClr val="tx1"/>
                </a:solidFill>
              </a:rPr>
              <a:t>Increase number of air exchanges in the operating rooms</a:t>
            </a:r>
          </a:p>
          <a:p>
            <a:pPr marL="365760" indent="-365760">
              <a:lnSpc>
                <a:spcPct val="100000"/>
              </a:lnSpc>
              <a:spcBef>
                <a:spcPts val="0"/>
              </a:spcBef>
              <a:spcAft>
                <a:spcPts val="0"/>
              </a:spcAft>
              <a:buFont typeface="+mj-lt"/>
              <a:buAutoNum type="alphaLcPeriod"/>
            </a:pPr>
            <a:r>
              <a:rPr lang="en-US" sz="1800" dirty="0">
                <a:solidFill>
                  <a:schemeClr val="tx1"/>
                </a:solidFill>
              </a:rPr>
              <a:t>Resuming at low activity times</a:t>
            </a:r>
          </a:p>
          <a:p>
            <a:pPr marL="365760" indent="-365760">
              <a:lnSpc>
                <a:spcPct val="100000"/>
              </a:lnSpc>
              <a:spcBef>
                <a:spcPts val="0"/>
              </a:spcBef>
              <a:spcAft>
                <a:spcPts val="0"/>
              </a:spcAft>
              <a:buFont typeface="+mj-lt"/>
              <a:buAutoNum type="alphaLcPeriod"/>
            </a:pPr>
            <a:r>
              <a:rPr lang="en-US" sz="1800" dirty="0">
                <a:solidFill>
                  <a:schemeClr val="tx1"/>
                </a:solidFill>
              </a:rPr>
              <a:t>Running the HVAC system for a period of time to flush the ducts</a:t>
            </a:r>
          </a:p>
          <a:p>
            <a:pPr marL="365760" indent="-365760">
              <a:lnSpc>
                <a:spcPct val="100000"/>
              </a:lnSpc>
              <a:spcBef>
                <a:spcPts val="0"/>
              </a:spcBef>
              <a:spcAft>
                <a:spcPts val="0"/>
              </a:spcAft>
              <a:buFont typeface="+mj-lt"/>
              <a:buAutoNum type="alphaLcPeriod"/>
            </a:pPr>
            <a:endParaRPr lang="en-US" sz="1800" dirty="0">
              <a:solidFill>
                <a:schemeClr val="tx1"/>
              </a:solidFill>
            </a:endParaRPr>
          </a:p>
        </p:txBody>
      </p:sp>
      <p:sp>
        <p:nvSpPr>
          <p:cNvPr id="10" name="TextBox 9">
            <a:extLst>
              <a:ext uri="{FF2B5EF4-FFF2-40B4-BE49-F238E27FC236}">
                <a16:creationId xmlns:a16="http://schemas.microsoft.com/office/drawing/2014/main" id="{55CAD70A-3C4A-2F55-19F8-5B60637E9A7F}"/>
              </a:ext>
            </a:extLst>
          </p:cNvPr>
          <p:cNvSpPr txBox="1"/>
          <p:nvPr/>
        </p:nvSpPr>
        <p:spPr>
          <a:xfrm>
            <a:off x="5228705" y="1704712"/>
            <a:ext cx="2926080" cy="1569660"/>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Tree>
    <p:extLst>
      <p:ext uri="{BB962C8B-B14F-4D97-AF65-F5344CB8AC3E}">
        <p14:creationId xmlns:p14="http://schemas.microsoft.com/office/powerpoint/2010/main" val="411546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16E1-77B3-EA71-648B-DDD566225306}"/>
              </a:ext>
            </a:extLst>
          </p:cNvPr>
          <p:cNvSpPr>
            <a:spLocks noGrp="1"/>
          </p:cNvSpPr>
          <p:nvPr>
            <p:ph type="title"/>
          </p:nvPr>
        </p:nvSpPr>
        <p:spPr>
          <a:xfrm>
            <a:off x="822960" y="214953"/>
            <a:ext cx="3749040" cy="757636"/>
          </a:xfrm>
        </p:spPr>
        <p:txBody>
          <a:bodyPr>
            <a:noAutofit/>
          </a:bodyPr>
          <a:lstStyle/>
          <a:p>
            <a:r>
              <a:rPr lang="en-US" sz="2800" b="1" u="sng" dirty="0">
                <a:latin typeface="+mn-lt"/>
              </a:rPr>
              <a:t>Q8 correct answer</a:t>
            </a:r>
          </a:p>
        </p:txBody>
      </p:sp>
      <p:sp>
        <p:nvSpPr>
          <p:cNvPr id="4" name="Content Placeholder 2">
            <a:extLst>
              <a:ext uri="{FF2B5EF4-FFF2-40B4-BE49-F238E27FC236}">
                <a16:creationId xmlns:a16="http://schemas.microsoft.com/office/drawing/2014/main" id="{4F68EFF0-6876-9F47-2A19-2105C57CDFB1}"/>
              </a:ext>
            </a:extLst>
          </p:cNvPr>
          <p:cNvSpPr txBox="1">
            <a:spLocks/>
          </p:cNvSpPr>
          <p:nvPr/>
        </p:nvSpPr>
        <p:spPr>
          <a:xfrm>
            <a:off x="5436524" y="1613875"/>
            <a:ext cx="2885152" cy="2775245"/>
          </a:xfrm>
          <a:prstGeom prst="rect">
            <a:avLst/>
          </a:prstGeom>
          <a:solidFill>
            <a:schemeClr val="bg1">
              <a:lumMod val="95000"/>
            </a:schemeClr>
          </a:solidFill>
          <a:ln>
            <a:solidFill>
              <a:schemeClr val="accent1"/>
            </a:solidFill>
          </a:ln>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400" dirty="0">
                <a:solidFill>
                  <a:srgbClr val="333399"/>
                </a:solidFill>
                <a:latin typeface="Times New Roman" panose="02020603050405020304" pitchFamily="18" charset="0"/>
                <a:cs typeface="Times New Roman" panose="02020603050405020304" pitchFamily="18" charset="0"/>
              </a:rPr>
              <a:t>Definition/rationale: </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The purpose of the HVAC system is to carry / remove airborne infectious agents.</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Construction projects, especially increase the risk of </a:t>
            </a:r>
            <a:r>
              <a:rPr lang="en-US" sz="1400" i="1" dirty="0">
                <a:solidFill>
                  <a:schemeClr val="tx1"/>
                </a:solidFill>
                <a:latin typeface="Times New Roman" panose="02020603050405020304" pitchFamily="18" charset="0"/>
                <a:cs typeface="Times New Roman" panose="02020603050405020304" pitchFamily="18" charset="0"/>
              </a:rPr>
              <a:t>Aspergillus</a:t>
            </a:r>
            <a:r>
              <a:rPr lang="en-US" sz="1400" dirty="0">
                <a:solidFill>
                  <a:schemeClr val="tx1"/>
                </a:solidFill>
                <a:latin typeface="Times New Roman" panose="02020603050405020304" pitchFamily="18" charset="0"/>
                <a:cs typeface="Times New Roman" panose="02020603050405020304" pitchFamily="18" charset="0"/>
              </a:rPr>
              <a:t> infections.</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The HVAC system includes all air handling elements: heating, ventilation and air conditioning. </a:t>
            </a:r>
          </a:p>
          <a:p>
            <a:pPr marL="0" indent="0">
              <a:lnSpc>
                <a:spcPct val="100000"/>
              </a:lnSpc>
              <a:spcBef>
                <a:spcPts val="0"/>
              </a:spcBef>
              <a:spcAft>
                <a:spcPts val="0"/>
              </a:spcAft>
              <a:buFont typeface="Calibri" panose="020F0502020204030204" pitchFamily="34" charset="0"/>
              <a:buNone/>
            </a:pPr>
            <a:endParaRPr lang="en-US" sz="1400" dirty="0">
              <a:solidFill>
                <a:srgbClr val="333399"/>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buFont typeface="Wingdings" panose="05000000000000000000" pitchFamily="2" charset="2"/>
              <a:buChar char="§"/>
            </a:pPr>
            <a:endParaRPr lang="en-US" sz="1400" dirty="0">
              <a:solidFill>
                <a:srgbClr val="333399"/>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r>
              <a:rPr lang="en-US" sz="1400" dirty="0">
                <a:solidFill>
                  <a:srgbClr val="333399"/>
                </a:solidFill>
                <a:latin typeface="Times New Roman" panose="02020603050405020304" pitchFamily="18" charset="0"/>
                <a:cs typeface="Times New Roman" panose="02020603050405020304" pitchFamily="18" charset="0"/>
              </a:rPr>
              <a:t> </a:t>
            </a:r>
          </a:p>
        </p:txBody>
      </p:sp>
      <p:sp>
        <p:nvSpPr>
          <p:cNvPr id="3" name="Content Placeholder 4">
            <a:extLst>
              <a:ext uri="{FF2B5EF4-FFF2-40B4-BE49-F238E27FC236}">
                <a16:creationId xmlns:a16="http://schemas.microsoft.com/office/drawing/2014/main" id="{C9589E4E-0F1E-A823-721C-A04F7CAD14AC}"/>
              </a:ext>
            </a:extLst>
          </p:cNvPr>
          <p:cNvSpPr>
            <a:spLocks noGrp="1"/>
          </p:cNvSpPr>
          <p:nvPr>
            <p:ph idx="1"/>
          </p:nvPr>
        </p:nvSpPr>
        <p:spPr>
          <a:xfrm>
            <a:off x="822325" y="1721940"/>
            <a:ext cx="3246092" cy="2532008"/>
          </a:xfrm>
          <a:ln>
            <a:solidFill>
              <a:schemeClr val="bg1">
                <a:lumMod val="85000"/>
              </a:schemeClr>
            </a:solidFill>
          </a:ln>
        </p:spPr>
        <p:txBody>
          <a:bodyPr>
            <a:noAutofit/>
          </a:bodyPr>
          <a:lstStyle/>
          <a:p>
            <a:pPr marL="365760" indent="-365760">
              <a:lnSpc>
                <a:spcPct val="100000"/>
              </a:lnSpc>
              <a:spcBef>
                <a:spcPts val="0"/>
              </a:spcBef>
              <a:spcAft>
                <a:spcPts val="0"/>
              </a:spcAft>
              <a:buFont typeface="+mj-lt"/>
              <a:buAutoNum type="alphaLcPeriod"/>
            </a:pPr>
            <a:r>
              <a:rPr lang="en-US" sz="1800" dirty="0">
                <a:solidFill>
                  <a:schemeClr val="tx1"/>
                </a:solidFill>
              </a:rPr>
              <a:t>No precaution necessary</a:t>
            </a:r>
          </a:p>
          <a:p>
            <a:pPr marL="365760" indent="-365760">
              <a:lnSpc>
                <a:spcPct val="100000"/>
              </a:lnSpc>
              <a:spcBef>
                <a:spcPts val="0"/>
              </a:spcBef>
              <a:spcAft>
                <a:spcPts val="0"/>
              </a:spcAft>
              <a:buFont typeface="+mj-lt"/>
              <a:buAutoNum type="alphaLcPeriod"/>
            </a:pPr>
            <a:r>
              <a:rPr lang="en-US" sz="1800" dirty="0">
                <a:solidFill>
                  <a:schemeClr val="tx1"/>
                </a:solidFill>
              </a:rPr>
              <a:t>Increase number of air exchanges in the operating rooms</a:t>
            </a:r>
          </a:p>
          <a:p>
            <a:pPr marL="365760" indent="-365760">
              <a:lnSpc>
                <a:spcPct val="100000"/>
              </a:lnSpc>
              <a:spcBef>
                <a:spcPts val="0"/>
              </a:spcBef>
              <a:spcAft>
                <a:spcPts val="0"/>
              </a:spcAft>
              <a:buFont typeface="+mj-lt"/>
              <a:buAutoNum type="alphaLcPeriod"/>
            </a:pPr>
            <a:r>
              <a:rPr lang="en-US" sz="1800" dirty="0">
                <a:solidFill>
                  <a:schemeClr val="tx1"/>
                </a:solidFill>
              </a:rPr>
              <a:t>Resuming at low activity times</a:t>
            </a:r>
          </a:p>
          <a:p>
            <a:pPr marL="365760" indent="-365760">
              <a:lnSpc>
                <a:spcPct val="100000"/>
              </a:lnSpc>
              <a:spcBef>
                <a:spcPts val="0"/>
              </a:spcBef>
              <a:spcAft>
                <a:spcPts val="0"/>
              </a:spcAft>
              <a:buFont typeface="+mj-lt"/>
              <a:buAutoNum type="alphaLcPeriod"/>
            </a:pPr>
            <a:r>
              <a:rPr lang="en-US" sz="1800" b="1" dirty="0">
                <a:solidFill>
                  <a:schemeClr val="tx1"/>
                </a:solidFill>
                <a:highlight>
                  <a:srgbClr val="FFFF00"/>
                </a:highlight>
              </a:rPr>
              <a:t>Running the HVAC system for a period of time to flush the ducts</a:t>
            </a:r>
          </a:p>
          <a:p>
            <a:pPr marL="365760" indent="-365760">
              <a:lnSpc>
                <a:spcPct val="100000"/>
              </a:lnSpc>
              <a:spcBef>
                <a:spcPts val="0"/>
              </a:spcBef>
              <a:spcAft>
                <a:spcPts val="0"/>
              </a:spcAft>
              <a:buFont typeface="+mj-lt"/>
              <a:buAutoNum type="alphaLcPeriod"/>
            </a:pPr>
            <a:endParaRPr lang="en-US" sz="1800" dirty="0">
              <a:solidFill>
                <a:schemeClr val="tx1"/>
              </a:solidFill>
            </a:endParaRPr>
          </a:p>
        </p:txBody>
      </p:sp>
    </p:spTree>
    <p:extLst>
      <p:ext uri="{BB962C8B-B14F-4D97-AF65-F5344CB8AC3E}">
        <p14:creationId xmlns:p14="http://schemas.microsoft.com/office/powerpoint/2010/main" val="551153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5BE56E-0264-5F1C-CAB6-958DDD3BA21C}"/>
              </a:ext>
            </a:extLst>
          </p:cNvPr>
          <p:cNvSpPr>
            <a:spLocks noGrp="1"/>
          </p:cNvSpPr>
          <p:nvPr>
            <p:ph type="title"/>
          </p:nvPr>
        </p:nvSpPr>
        <p:spPr>
          <a:xfrm>
            <a:off x="822325" y="214313"/>
            <a:ext cx="7543800" cy="1040909"/>
          </a:xfrm>
          <a:solidFill>
            <a:srgbClr val="ECEFE9"/>
          </a:solidFill>
        </p:spPr>
        <p:txBody>
          <a:bodyPr anchor="t">
            <a:noAutofit/>
          </a:bodyPr>
          <a:lstStyle/>
          <a:p>
            <a:pPr algn="l">
              <a:lnSpc>
                <a:spcPct val="100000"/>
              </a:lnSpc>
            </a:pPr>
            <a:r>
              <a:rPr lang="en-US" sz="2000" b="1" dirty="0">
                <a:latin typeface="Times New Roman" panose="02020603050405020304" pitchFamily="18" charset="0"/>
                <a:cs typeface="Times New Roman" panose="02020603050405020304" pitchFamily="18" charset="0"/>
              </a:rPr>
              <a:t>Question 9 </a:t>
            </a:r>
            <a:br>
              <a:rPr lang="en-US" sz="2000" b="1"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According to the World Health organization, which of the following occurs during phase 5 of the six phases of a pandemic?</a:t>
            </a:r>
          </a:p>
        </p:txBody>
      </p:sp>
      <p:sp>
        <p:nvSpPr>
          <p:cNvPr id="5" name="Content Placeholder 4">
            <a:extLst>
              <a:ext uri="{FF2B5EF4-FFF2-40B4-BE49-F238E27FC236}">
                <a16:creationId xmlns:a16="http://schemas.microsoft.com/office/drawing/2014/main" id="{14FDCE40-F30D-9C62-6333-473659F48F54}"/>
              </a:ext>
            </a:extLst>
          </p:cNvPr>
          <p:cNvSpPr txBox="1">
            <a:spLocks/>
          </p:cNvSpPr>
          <p:nvPr/>
        </p:nvSpPr>
        <p:spPr>
          <a:xfrm>
            <a:off x="822324" y="1721939"/>
            <a:ext cx="3312353" cy="2319973"/>
          </a:xfrm>
          <a:prstGeom prst="rect">
            <a:avLst/>
          </a:prstGeom>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365760" indent="-365760">
              <a:lnSpc>
                <a:spcPct val="100000"/>
              </a:lnSpc>
              <a:spcBef>
                <a:spcPts val="0"/>
              </a:spcBef>
              <a:spcAft>
                <a:spcPts val="0"/>
              </a:spcAft>
              <a:buFont typeface="+mj-lt"/>
              <a:buAutoNum type="alphaLcPeriod"/>
            </a:pPr>
            <a:r>
              <a:rPr lang="en-US" sz="1800" dirty="0">
                <a:solidFill>
                  <a:schemeClr val="tx1"/>
                </a:solidFill>
              </a:rPr>
              <a:t>Higher risk of human cases</a:t>
            </a:r>
          </a:p>
          <a:p>
            <a:pPr marL="365760" indent="-365760">
              <a:lnSpc>
                <a:spcPct val="100000"/>
              </a:lnSpc>
              <a:spcBef>
                <a:spcPts val="0"/>
              </a:spcBef>
              <a:spcAft>
                <a:spcPts val="0"/>
              </a:spcAft>
              <a:buFont typeface="+mj-lt"/>
              <a:buAutoNum type="alphaLcPeriod"/>
            </a:pPr>
            <a:r>
              <a:rPr lang="en-US" sz="1800" dirty="0">
                <a:solidFill>
                  <a:schemeClr val="tx1"/>
                </a:solidFill>
              </a:rPr>
              <a:t>Evidence of significant human-to-human transmission</a:t>
            </a:r>
          </a:p>
          <a:p>
            <a:pPr marL="365760" indent="-365760">
              <a:lnSpc>
                <a:spcPct val="100000"/>
              </a:lnSpc>
              <a:spcBef>
                <a:spcPts val="0"/>
              </a:spcBef>
              <a:spcAft>
                <a:spcPts val="0"/>
              </a:spcAft>
              <a:buFont typeface="+mj-lt"/>
              <a:buAutoNum type="alphaLcPeriod"/>
            </a:pPr>
            <a:r>
              <a:rPr lang="en-US" sz="1800" dirty="0">
                <a:solidFill>
                  <a:schemeClr val="tx1"/>
                </a:solidFill>
              </a:rPr>
              <a:t>Evidence of increased human-to-human transmission</a:t>
            </a:r>
          </a:p>
          <a:p>
            <a:pPr marL="365760" indent="-365760">
              <a:lnSpc>
                <a:spcPct val="100000"/>
              </a:lnSpc>
              <a:spcBef>
                <a:spcPts val="0"/>
              </a:spcBef>
              <a:spcAft>
                <a:spcPts val="0"/>
              </a:spcAft>
              <a:buFont typeface="+mj-lt"/>
              <a:buAutoNum type="alphaLcPeriod"/>
            </a:pPr>
            <a:r>
              <a:rPr lang="en-US" sz="1800" dirty="0">
                <a:solidFill>
                  <a:schemeClr val="tx1"/>
                </a:solidFill>
              </a:rPr>
              <a:t>Limited human-to human transmission</a:t>
            </a:r>
          </a:p>
          <a:p>
            <a:pPr marL="365760" indent="-365760">
              <a:lnSpc>
                <a:spcPct val="100000"/>
              </a:lnSpc>
              <a:spcBef>
                <a:spcPts val="0"/>
              </a:spcBef>
              <a:spcAft>
                <a:spcPts val="0"/>
              </a:spcAft>
              <a:buFont typeface="+mj-lt"/>
              <a:buAutoNum type="alphaLcPeriod"/>
            </a:pPr>
            <a:endParaRPr lang="en-US" sz="1800" dirty="0">
              <a:solidFill>
                <a:schemeClr val="tx1"/>
              </a:solidFill>
            </a:endParaRPr>
          </a:p>
        </p:txBody>
      </p:sp>
      <p:sp>
        <p:nvSpPr>
          <p:cNvPr id="10" name="TextBox 9">
            <a:extLst>
              <a:ext uri="{FF2B5EF4-FFF2-40B4-BE49-F238E27FC236}">
                <a16:creationId xmlns:a16="http://schemas.microsoft.com/office/drawing/2014/main" id="{DB4D1348-255C-9839-A4FF-0F3E993F442C}"/>
              </a:ext>
            </a:extLst>
          </p:cNvPr>
          <p:cNvSpPr txBox="1"/>
          <p:nvPr/>
        </p:nvSpPr>
        <p:spPr>
          <a:xfrm>
            <a:off x="5493245" y="1704712"/>
            <a:ext cx="2661540"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2" name="TextBox 1">
            <a:extLst>
              <a:ext uri="{FF2B5EF4-FFF2-40B4-BE49-F238E27FC236}">
                <a16:creationId xmlns:a16="http://schemas.microsoft.com/office/drawing/2014/main" id="{5CBB2E8F-1E79-95B7-3964-19C02EC97327}"/>
              </a:ext>
            </a:extLst>
          </p:cNvPr>
          <p:cNvSpPr txBox="1"/>
          <p:nvPr/>
        </p:nvSpPr>
        <p:spPr>
          <a:xfrm>
            <a:off x="241852" y="4368815"/>
            <a:ext cx="7335078" cy="276999"/>
          </a:xfrm>
          <a:prstGeom prst="rect">
            <a:avLst/>
          </a:prstGeom>
          <a:noFill/>
        </p:spPr>
        <p:txBody>
          <a:bodyPr wrap="square">
            <a:spAutoFit/>
          </a:bodyPr>
          <a:lstStyle/>
          <a:p>
            <a:r>
              <a:rPr lang="en-US" sz="1200" i="1" dirty="0">
                <a:solidFill>
                  <a:srgbClr val="333399"/>
                </a:solidFill>
              </a:rPr>
              <a:t>Domain: Preventing/Controlling transmission of infectious Diseases</a:t>
            </a:r>
          </a:p>
        </p:txBody>
      </p:sp>
    </p:spTree>
    <p:extLst>
      <p:ext uri="{BB962C8B-B14F-4D97-AF65-F5344CB8AC3E}">
        <p14:creationId xmlns:p14="http://schemas.microsoft.com/office/powerpoint/2010/main" val="144830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16E1-77B3-EA71-648B-DDD566225306}"/>
              </a:ext>
            </a:extLst>
          </p:cNvPr>
          <p:cNvSpPr>
            <a:spLocks noGrp="1"/>
          </p:cNvSpPr>
          <p:nvPr>
            <p:ph type="title"/>
          </p:nvPr>
        </p:nvSpPr>
        <p:spPr>
          <a:xfrm>
            <a:off x="822959" y="205462"/>
            <a:ext cx="6850049" cy="757636"/>
          </a:xfrm>
        </p:spPr>
        <p:txBody>
          <a:bodyPr>
            <a:noAutofit/>
          </a:bodyPr>
          <a:lstStyle/>
          <a:p>
            <a:r>
              <a:rPr lang="en-US" sz="2400" b="1" u="sng" dirty="0">
                <a:latin typeface="+mn-lt"/>
              </a:rPr>
              <a:t>Q9 correct answer</a:t>
            </a:r>
          </a:p>
        </p:txBody>
      </p:sp>
      <p:sp>
        <p:nvSpPr>
          <p:cNvPr id="4" name="Content Placeholder 2">
            <a:extLst>
              <a:ext uri="{FF2B5EF4-FFF2-40B4-BE49-F238E27FC236}">
                <a16:creationId xmlns:a16="http://schemas.microsoft.com/office/drawing/2014/main" id="{4F68EFF0-6876-9F47-2A19-2105C57CDFB1}"/>
              </a:ext>
            </a:extLst>
          </p:cNvPr>
          <p:cNvSpPr txBox="1">
            <a:spLocks/>
          </p:cNvSpPr>
          <p:nvPr/>
        </p:nvSpPr>
        <p:spPr>
          <a:xfrm>
            <a:off x="4247983" y="1460921"/>
            <a:ext cx="4233408" cy="3031566"/>
          </a:xfrm>
          <a:prstGeom prst="rect">
            <a:avLst/>
          </a:prstGeom>
          <a:solidFill>
            <a:schemeClr val="bg1">
              <a:lumMod val="95000"/>
            </a:schemeClr>
          </a:solidFill>
          <a:ln>
            <a:solidFill>
              <a:srgbClr val="FFC000"/>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400" dirty="0">
                <a:solidFill>
                  <a:srgbClr val="333399"/>
                </a:solidFill>
                <a:latin typeface="Times New Roman" panose="02020603050405020304" pitchFamily="18" charset="0"/>
                <a:cs typeface="Times New Roman" panose="02020603050405020304" pitchFamily="18" charset="0"/>
              </a:rPr>
              <a:t>Definition/rationale:</a:t>
            </a:r>
          </a:p>
          <a:p>
            <a:pPr marL="0" indent="0">
              <a:lnSpc>
                <a:spcPct val="100000"/>
              </a:lnSpc>
              <a:spcBef>
                <a:spcPts val="0"/>
              </a:spcBef>
              <a:spcAft>
                <a:spcPts val="0"/>
              </a:spcAft>
              <a:buFont typeface="Calibri" panose="020F0502020204030204" pitchFamily="34" charset="0"/>
              <a:buNone/>
            </a:pPr>
            <a:r>
              <a:rPr lang="en-US" sz="1400" dirty="0">
                <a:solidFill>
                  <a:schemeClr val="tx1"/>
                </a:solidFill>
                <a:latin typeface="Times New Roman" panose="02020603050405020304" pitchFamily="18" charset="0"/>
                <a:cs typeface="Times New Roman" panose="02020603050405020304" pitchFamily="18" charset="0"/>
              </a:rPr>
              <a:t>According to WHO, the six phases of a pandemic include</a:t>
            </a:r>
            <a:r>
              <a:rPr lang="en-US" sz="1400" dirty="0">
                <a:solidFill>
                  <a:srgbClr val="333399"/>
                </a:solidFill>
                <a:latin typeface="Times New Roman" panose="02020603050405020304" pitchFamily="18" charset="0"/>
                <a:cs typeface="Times New Roman" panose="02020603050405020304" pitchFamily="18" charset="0"/>
              </a:rPr>
              <a:t>:</a:t>
            </a:r>
          </a:p>
          <a:p>
            <a:pPr marL="91440">
              <a:lnSpc>
                <a:spcPct val="100000"/>
              </a:lnSpc>
              <a:spcBef>
                <a:spcPts val="0"/>
              </a:spcBef>
              <a:spcAft>
                <a:spcPts val="0"/>
              </a:spcAft>
              <a:buFont typeface="Wingdings" panose="05000000000000000000" pitchFamily="2" charset="2"/>
              <a:buChar char="§"/>
            </a:pPr>
            <a:r>
              <a:rPr lang="en-US" sz="1400" dirty="0">
                <a:solidFill>
                  <a:srgbClr val="333399"/>
                </a:solidFill>
                <a:latin typeface="Times New Roman" panose="02020603050405020304" pitchFamily="18" charset="0"/>
                <a:cs typeface="Times New Roman" panose="02020603050405020304" pitchFamily="18" charset="0"/>
              </a:rPr>
              <a:t> </a:t>
            </a:r>
            <a:r>
              <a:rPr lang="en-US" sz="1400" dirty="0">
                <a:solidFill>
                  <a:schemeClr val="tx1"/>
                </a:solidFill>
                <a:latin typeface="Times New Roman" panose="02020603050405020304" pitchFamily="18" charset="0"/>
                <a:cs typeface="Times New Roman" panose="02020603050405020304" pitchFamily="18" charset="0"/>
              </a:rPr>
              <a:t>Phase 1: low risk of cases in humans</a:t>
            </a:r>
          </a:p>
          <a:p>
            <a:pPr marL="91440">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Phase 2: Higher risk of cases in humans</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Phase 3: human-to-human transmission is nonexistent or low</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Phase 4: some human-to-human transmission is evident</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Phase 5: Significant human-to-human transmission is occurring</a:t>
            </a:r>
          </a:p>
          <a:p>
            <a:pPr>
              <a:lnSpc>
                <a:spcPct val="100000"/>
              </a:lnSpc>
              <a:spcBef>
                <a:spcPts val="0"/>
              </a:spcBef>
              <a:spcAft>
                <a:spcPts val="0"/>
              </a:spcAft>
              <a:buFont typeface="Wingdings" panose="05000000000000000000" pitchFamily="2" charset="2"/>
              <a:buChar char="§"/>
            </a:pPr>
            <a:r>
              <a:rPr lang="en-US" sz="1400" dirty="0">
                <a:solidFill>
                  <a:schemeClr val="tx1"/>
                </a:solidFill>
                <a:latin typeface="Times New Roman" panose="02020603050405020304" pitchFamily="18" charset="0"/>
                <a:cs typeface="Times New Roman" panose="02020603050405020304" pitchFamily="18" charset="0"/>
              </a:rPr>
              <a:t> Phase 6: Efficient/Sustained human-to-human transmission is occurring</a:t>
            </a:r>
          </a:p>
          <a:p>
            <a:pPr marL="0" indent="0">
              <a:lnSpc>
                <a:spcPct val="100000"/>
              </a:lnSpc>
              <a:spcBef>
                <a:spcPts val="0"/>
              </a:spcBef>
              <a:spcAft>
                <a:spcPts val="0"/>
              </a:spcAft>
              <a:buFont typeface="Calibri" panose="020F0502020204030204" pitchFamily="34" charset="0"/>
              <a:buNone/>
            </a:pPr>
            <a:endParaRPr lang="en-US" sz="14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solidFill>
                <a:srgbClr val="333399"/>
              </a:solidFill>
              <a:latin typeface="Times New Roman" panose="02020603050405020304" pitchFamily="18" charset="0"/>
              <a:cs typeface="Times New Roman" panose="02020603050405020304" pitchFamily="18" charset="0"/>
            </a:endParaRPr>
          </a:p>
        </p:txBody>
      </p:sp>
      <p:sp>
        <p:nvSpPr>
          <p:cNvPr id="3" name="Content Placeholder 4">
            <a:extLst>
              <a:ext uri="{FF2B5EF4-FFF2-40B4-BE49-F238E27FC236}">
                <a16:creationId xmlns:a16="http://schemas.microsoft.com/office/drawing/2014/main" id="{DD6CBF07-1E72-6AE0-26FC-B6FAEFD939BF}"/>
              </a:ext>
            </a:extLst>
          </p:cNvPr>
          <p:cNvSpPr txBox="1">
            <a:spLocks/>
          </p:cNvSpPr>
          <p:nvPr/>
        </p:nvSpPr>
        <p:spPr>
          <a:xfrm>
            <a:off x="822324" y="1460921"/>
            <a:ext cx="3092971" cy="2580991"/>
          </a:xfrm>
          <a:prstGeom prst="rect">
            <a:avLst/>
          </a:prstGeom>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365760" indent="-365760">
              <a:lnSpc>
                <a:spcPct val="100000"/>
              </a:lnSpc>
              <a:spcBef>
                <a:spcPts val="0"/>
              </a:spcBef>
              <a:spcAft>
                <a:spcPts val="0"/>
              </a:spcAft>
              <a:buFont typeface="+mj-lt"/>
              <a:buAutoNum type="alphaLcPeriod"/>
            </a:pPr>
            <a:r>
              <a:rPr lang="en-US" sz="1800" dirty="0">
                <a:solidFill>
                  <a:schemeClr val="tx1"/>
                </a:solidFill>
              </a:rPr>
              <a:t>Higher risk of human cases</a:t>
            </a:r>
          </a:p>
          <a:p>
            <a:pPr marL="365760" indent="-365760">
              <a:lnSpc>
                <a:spcPct val="100000"/>
              </a:lnSpc>
              <a:spcBef>
                <a:spcPts val="0"/>
              </a:spcBef>
              <a:spcAft>
                <a:spcPts val="0"/>
              </a:spcAft>
              <a:buFont typeface="+mj-lt"/>
              <a:buAutoNum type="alphaLcPeriod"/>
            </a:pPr>
            <a:r>
              <a:rPr lang="en-US" sz="1800" b="1" dirty="0">
                <a:solidFill>
                  <a:schemeClr val="tx1"/>
                </a:solidFill>
                <a:highlight>
                  <a:srgbClr val="FFFF00"/>
                </a:highlight>
              </a:rPr>
              <a:t>Evidence of significant human-to-human transmission</a:t>
            </a:r>
          </a:p>
          <a:p>
            <a:pPr marL="365760" indent="-365760">
              <a:lnSpc>
                <a:spcPct val="100000"/>
              </a:lnSpc>
              <a:spcBef>
                <a:spcPts val="0"/>
              </a:spcBef>
              <a:spcAft>
                <a:spcPts val="0"/>
              </a:spcAft>
              <a:buFont typeface="+mj-lt"/>
              <a:buAutoNum type="alphaLcPeriod"/>
            </a:pPr>
            <a:r>
              <a:rPr lang="en-US" sz="1800" dirty="0">
                <a:solidFill>
                  <a:schemeClr val="tx1"/>
                </a:solidFill>
              </a:rPr>
              <a:t>Evidence of increased human-to-human transmission</a:t>
            </a:r>
          </a:p>
          <a:p>
            <a:pPr marL="365760" indent="-365760">
              <a:lnSpc>
                <a:spcPct val="100000"/>
              </a:lnSpc>
              <a:spcBef>
                <a:spcPts val="0"/>
              </a:spcBef>
              <a:spcAft>
                <a:spcPts val="0"/>
              </a:spcAft>
              <a:buFont typeface="+mj-lt"/>
              <a:buAutoNum type="alphaLcPeriod"/>
            </a:pPr>
            <a:r>
              <a:rPr lang="en-US" sz="1800" dirty="0">
                <a:solidFill>
                  <a:schemeClr val="tx1"/>
                </a:solidFill>
              </a:rPr>
              <a:t>Limited human-to human transmission</a:t>
            </a:r>
          </a:p>
        </p:txBody>
      </p:sp>
    </p:spTree>
    <p:extLst>
      <p:ext uri="{BB962C8B-B14F-4D97-AF65-F5344CB8AC3E}">
        <p14:creationId xmlns:p14="http://schemas.microsoft.com/office/powerpoint/2010/main" val="3860053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81149" y="1836073"/>
            <a:ext cx="1903613" cy="1471353"/>
          </a:xfrm>
          <a:ln w="12700">
            <a:solidFill>
              <a:schemeClr val="bg1">
                <a:lumMod val="75000"/>
              </a:schemeClr>
            </a:solidFill>
          </a:ln>
        </p:spPr>
        <p:txBody>
          <a:bodyPr>
            <a:noAutofit/>
          </a:bodyPr>
          <a:lstStyle/>
          <a:p>
            <a:pPr marL="342900" indent="-342900">
              <a:spcBef>
                <a:spcPts val="0"/>
              </a:spcBef>
              <a:buFont typeface="+mj-lt"/>
              <a:buAutoNum type="alphaLcPeriod"/>
            </a:pPr>
            <a:r>
              <a:rPr lang="en-US" sz="1800" dirty="0"/>
              <a:t>PDSA</a:t>
            </a:r>
          </a:p>
          <a:p>
            <a:pPr marL="342900" indent="-342900">
              <a:spcBef>
                <a:spcPts val="0"/>
              </a:spcBef>
              <a:buFont typeface="+mj-lt"/>
              <a:buAutoNum type="alphaLcPeriod"/>
            </a:pPr>
            <a:r>
              <a:rPr lang="en-US" sz="1800" dirty="0"/>
              <a:t>RCA</a:t>
            </a:r>
          </a:p>
          <a:p>
            <a:pPr marL="342900" indent="-342900">
              <a:spcBef>
                <a:spcPts val="0"/>
              </a:spcBef>
              <a:buFont typeface="+mj-lt"/>
              <a:buAutoNum type="alphaLcPeriod"/>
            </a:pPr>
            <a:r>
              <a:rPr lang="en-US" sz="1800" dirty="0"/>
              <a:t>FMEA</a:t>
            </a:r>
          </a:p>
          <a:p>
            <a:pPr marL="342900" indent="-342900">
              <a:spcBef>
                <a:spcPts val="0"/>
              </a:spcBef>
              <a:buFont typeface="+mj-lt"/>
              <a:buAutoNum type="alphaLcPeriod"/>
            </a:pPr>
            <a:r>
              <a:rPr lang="en-US" sz="1800" dirty="0"/>
              <a:t>DMAIC</a:t>
            </a:r>
          </a:p>
        </p:txBody>
      </p:sp>
      <p:sp>
        <p:nvSpPr>
          <p:cNvPr id="7" name="Title 3">
            <a:extLst>
              <a:ext uri="{FF2B5EF4-FFF2-40B4-BE49-F238E27FC236}">
                <a16:creationId xmlns:a16="http://schemas.microsoft.com/office/drawing/2014/main" id="{6DA4BD95-E105-5F08-A33B-E58972FDD9C9}"/>
              </a:ext>
            </a:extLst>
          </p:cNvPr>
          <p:cNvSpPr>
            <a:spLocks noGrp="1"/>
          </p:cNvSpPr>
          <p:nvPr>
            <p:ph type="title"/>
          </p:nvPr>
        </p:nvSpPr>
        <p:spPr>
          <a:xfrm>
            <a:off x="881149" y="280324"/>
            <a:ext cx="7481454" cy="1149465"/>
          </a:xfrm>
          <a:solidFill>
            <a:srgbClr val="ECEFE9"/>
          </a:solidFill>
        </p:spPr>
        <p:txBody>
          <a:bodyPr anchor="t">
            <a:noAutofit/>
          </a:bodyPr>
          <a:lstStyle/>
          <a:p>
            <a:pPr algn="l">
              <a:lnSpc>
                <a:spcPct val="100000"/>
              </a:lnSpc>
            </a:pPr>
            <a:r>
              <a:rPr lang="en-US" sz="2000" b="1" dirty="0">
                <a:latin typeface="Times New Roman" panose="02020603050405020304" pitchFamily="18" charset="0"/>
                <a:cs typeface="Times New Roman" panose="02020603050405020304" pitchFamily="18" charset="0"/>
              </a:rPr>
              <a:t>Question 10  </a:t>
            </a:r>
            <a:br>
              <a:rPr lang="en-US" sz="1600" b="1"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__________ is a systematic, proactive method for evaluating a process to identify where and how it might fail and to assess the relative impact of different failures in order to identify the parts of the process that are most in need of change.</a:t>
            </a:r>
          </a:p>
        </p:txBody>
      </p:sp>
      <p:sp>
        <p:nvSpPr>
          <p:cNvPr id="8" name="TextBox 7">
            <a:extLst>
              <a:ext uri="{FF2B5EF4-FFF2-40B4-BE49-F238E27FC236}">
                <a16:creationId xmlns:a16="http://schemas.microsoft.com/office/drawing/2014/main" id="{0F800A5A-DBD4-E22D-C0A9-19C2174349E1}"/>
              </a:ext>
            </a:extLst>
          </p:cNvPr>
          <p:cNvSpPr txBox="1"/>
          <p:nvPr/>
        </p:nvSpPr>
        <p:spPr>
          <a:xfrm>
            <a:off x="5112327" y="1699307"/>
            <a:ext cx="2510443"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10" name="TextBox 9">
            <a:extLst>
              <a:ext uri="{FF2B5EF4-FFF2-40B4-BE49-F238E27FC236}">
                <a16:creationId xmlns:a16="http://schemas.microsoft.com/office/drawing/2014/main" id="{92D7CA0C-7860-BDBE-F823-1E6AFF0EA439}"/>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Management and Communication (Patient safety)</a:t>
            </a:r>
          </a:p>
        </p:txBody>
      </p:sp>
    </p:spTree>
    <p:extLst>
      <p:ext uri="{BB962C8B-B14F-4D97-AF65-F5344CB8AC3E}">
        <p14:creationId xmlns:p14="http://schemas.microsoft.com/office/powerpoint/2010/main" val="21964650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1BB7-1039-F5AD-4681-A69A88A4B527}"/>
              </a:ext>
            </a:extLst>
          </p:cNvPr>
          <p:cNvSpPr>
            <a:spLocks noGrp="1"/>
          </p:cNvSpPr>
          <p:nvPr>
            <p:ph type="title"/>
          </p:nvPr>
        </p:nvSpPr>
        <p:spPr>
          <a:xfrm>
            <a:off x="457200" y="377511"/>
            <a:ext cx="8229600" cy="480984"/>
          </a:xfrm>
        </p:spPr>
        <p:txBody>
          <a:bodyPr>
            <a:normAutofit/>
          </a:bodyPr>
          <a:lstStyle/>
          <a:p>
            <a:pPr algn="l"/>
            <a:r>
              <a:rPr lang="en-US" sz="2400" b="1" u="sng" dirty="0">
                <a:solidFill>
                  <a:schemeClr val="tx1"/>
                </a:solidFill>
              </a:rPr>
              <a:t>Q 10- correct answer</a:t>
            </a:r>
            <a:endParaRPr lang="en-US" sz="2400" dirty="0">
              <a:solidFill>
                <a:schemeClr val="tx1"/>
              </a:solidFill>
            </a:endParaRPr>
          </a:p>
        </p:txBody>
      </p:sp>
      <p:sp>
        <p:nvSpPr>
          <p:cNvPr id="8" name="Content Placeholder 2">
            <a:extLst>
              <a:ext uri="{FF2B5EF4-FFF2-40B4-BE49-F238E27FC236}">
                <a16:creationId xmlns:a16="http://schemas.microsoft.com/office/drawing/2014/main" id="{DCB034D0-5D04-5BC2-FF03-A31963B312CF}"/>
              </a:ext>
            </a:extLst>
          </p:cNvPr>
          <p:cNvSpPr txBox="1">
            <a:spLocks/>
          </p:cNvSpPr>
          <p:nvPr/>
        </p:nvSpPr>
        <p:spPr>
          <a:xfrm>
            <a:off x="3441470" y="1503564"/>
            <a:ext cx="4907250" cy="2877243"/>
          </a:xfrm>
          <a:prstGeom prst="rect">
            <a:avLst/>
          </a:prstGeom>
          <a:solidFill>
            <a:schemeClr val="bg1">
              <a:lumMod val="95000"/>
            </a:schemeClr>
          </a:solidFill>
          <a:ln>
            <a:solidFill>
              <a:srgbClr val="FFC000"/>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300" dirty="0">
                <a:solidFill>
                  <a:srgbClr val="333399"/>
                </a:solidFill>
                <a:latin typeface="Times New Roman" panose="02020603050405020304" pitchFamily="18" charset="0"/>
                <a:cs typeface="Times New Roman" panose="02020603050405020304" pitchFamily="18" charset="0"/>
              </a:rPr>
              <a:t>Definition/rationale:</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 Failure Mode and Effects Analysis (FMEA) is a structured way to identify and address potential problems, or failures and their resulting effects on the system or process before an adverse event occurs</a:t>
            </a:r>
          </a:p>
          <a:p>
            <a:pPr>
              <a:lnSpc>
                <a:spcPct val="100000"/>
              </a:lnSpc>
              <a:spcBef>
                <a:spcPts val="0"/>
              </a:spcBef>
              <a:spcAft>
                <a:spcPts val="0"/>
              </a:spcAft>
              <a:buFont typeface="Wingdings" panose="05000000000000000000" pitchFamily="2" charset="2"/>
              <a:buChar char="§"/>
            </a:pPr>
            <a:r>
              <a:rPr lang="en-US" sz="1300" b="1" dirty="0">
                <a:solidFill>
                  <a:schemeClr val="tx1"/>
                </a:solidFill>
                <a:latin typeface="Times New Roman" panose="02020603050405020304" pitchFamily="18" charset="0"/>
                <a:cs typeface="Times New Roman" panose="02020603050405020304" pitchFamily="18" charset="0"/>
              </a:rPr>
              <a:t>When To Use FMEA:</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When a process, product, or service is being designed or redesigned, after quality function deployment (QFD)</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When an existing process, product, or service is being applied in a new way</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Before developing control plans for a new or modified process</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When improvement goals are planned for an existing process, product, or service</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When analyzing failures of an existing process, product, or service</a:t>
            </a:r>
          </a:p>
          <a:p>
            <a:pPr>
              <a:lnSpc>
                <a:spcPct val="100000"/>
              </a:lnSpc>
              <a:spcBef>
                <a:spcPts val="0"/>
              </a:spcBef>
              <a:spcAft>
                <a:spcPts val="0"/>
              </a:spcAft>
              <a:buFont typeface="Wingdings" panose="05000000000000000000" pitchFamily="2" charset="2"/>
              <a:buChar char="§"/>
            </a:pPr>
            <a:r>
              <a:rPr lang="en-US" sz="1300" dirty="0">
                <a:solidFill>
                  <a:schemeClr val="tx1"/>
                </a:solidFill>
                <a:latin typeface="Times New Roman" panose="02020603050405020304" pitchFamily="18" charset="0"/>
                <a:cs typeface="Times New Roman" panose="02020603050405020304" pitchFamily="18" charset="0"/>
              </a:rPr>
              <a:t>Periodically throughout the life of the process, product, or service</a:t>
            </a:r>
          </a:p>
          <a:p>
            <a:pPr>
              <a:lnSpc>
                <a:spcPct val="100000"/>
              </a:lnSpc>
              <a:spcBef>
                <a:spcPts val="0"/>
              </a:spcBef>
              <a:spcAft>
                <a:spcPts val="0"/>
              </a:spcAft>
              <a:buFont typeface="Wingdings" panose="05000000000000000000" pitchFamily="2" charset="2"/>
              <a:buChar char="§"/>
            </a:pPr>
            <a:endParaRPr lang="en-US" sz="13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300"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44AB5A37-557A-2BAB-0DED-5EB95D1DA5B9}"/>
              </a:ext>
            </a:extLst>
          </p:cNvPr>
          <p:cNvSpPr>
            <a:spLocks noGrp="1"/>
          </p:cNvSpPr>
          <p:nvPr>
            <p:ph idx="1"/>
          </p:nvPr>
        </p:nvSpPr>
        <p:spPr>
          <a:xfrm>
            <a:off x="881149" y="1620983"/>
            <a:ext cx="1903613" cy="1686444"/>
          </a:xfrm>
          <a:ln w="12700">
            <a:solidFill>
              <a:schemeClr val="bg1">
                <a:lumMod val="75000"/>
              </a:schemeClr>
            </a:solidFill>
          </a:ln>
        </p:spPr>
        <p:txBody>
          <a:bodyPr>
            <a:noAutofit/>
          </a:bodyPr>
          <a:lstStyle/>
          <a:p>
            <a:pPr marL="342900" indent="-342900">
              <a:spcBef>
                <a:spcPts val="0"/>
              </a:spcBef>
              <a:buFont typeface="+mj-lt"/>
              <a:buAutoNum type="alphaLcPeriod"/>
            </a:pPr>
            <a:r>
              <a:rPr lang="en-US" sz="1800" dirty="0"/>
              <a:t>PDSA</a:t>
            </a:r>
          </a:p>
          <a:p>
            <a:pPr marL="342900" indent="-342900">
              <a:spcBef>
                <a:spcPts val="0"/>
              </a:spcBef>
              <a:buFont typeface="+mj-lt"/>
              <a:buAutoNum type="alphaLcPeriod"/>
            </a:pPr>
            <a:r>
              <a:rPr lang="en-US" sz="1800" dirty="0"/>
              <a:t>RCA</a:t>
            </a:r>
          </a:p>
          <a:p>
            <a:pPr marL="342900" indent="-342900">
              <a:spcBef>
                <a:spcPts val="0"/>
              </a:spcBef>
              <a:buFont typeface="+mj-lt"/>
              <a:buAutoNum type="alphaLcPeriod"/>
            </a:pPr>
            <a:r>
              <a:rPr lang="en-US" sz="1800" b="1" dirty="0">
                <a:highlight>
                  <a:srgbClr val="FFFF00"/>
                </a:highlight>
              </a:rPr>
              <a:t>FMEA</a:t>
            </a:r>
          </a:p>
          <a:p>
            <a:pPr marL="342900" indent="-342900">
              <a:spcBef>
                <a:spcPts val="0"/>
              </a:spcBef>
              <a:buFont typeface="+mj-lt"/>
              <a:buAutoNum type="alphaLcPeriod"/>
            </a:pPr>
            <a:r>
              <a:rPr lang="en-US" sz="1800" dirty="0"/>
              <a:t>DMAIC</a:t>
            </a:r>
          </a:p>
        </p:txBody>
      </p:sp>
    </p:spTree>
    <p:extLst>
      <p:ext uri="{BB962C8B-B14F-4D97-AF65-F5344CB8AC3E}">
        <p14:creationId xmlns:p14="http://schemas.microsoft.com/office/powerpoint/2010/main" val="158208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19322</TotalTime>
  <Words>2995</Words>
  <Application>Microsoft Office PowerPoint</Application>
  <PresentationFormat>On-screen Show (16:9)</PresentationFormat>
  <Paragraphs>383</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Book Antiqua</vt:lpstr>
      <vt:lpstr>Calibri</vt:lpstr>
      <vt:lpstr>Calibri Light</vt:lpstr>
      <vt:lpstr>Courier New</vt:lpstr>
      <vt:lpstr>Times New Roman</vt:lpstr>
      <vt:lpstr>Wingdings</vt:lpstr>
      <vt:lpstr>Retrospect</vt:lpstr>
      <vt:lpstr>Preparing for CIC Certification   </vt:lpstr>
      <vt:lpstr>Reminder about the CBIC CIC Exam</vt:lpstr>
      <vt:lpstr>Question 1 The five virus diseases listed are probably the most well known arboviral diseases in North America. Which arthropod-borne virus (arbovirus)  was first identified in North  America in 1999 and it has  birds as the most infected animal serving as primary reservoir host?</vt:lpstr>
      <vt:lpstr>Q1- correct answer: </vt:lpstr>
      <vt:lpstr>Basic Information on Arboviruses</vt:lpstr>
      <vt:lpstr>Question 2  When evaluating a surveillance program, the evaluators should note whether the program has effectively done which of the following: </vt:lpstr>
      <vt:lpstr>Q2 - correct answer:</vt:lpstr>
      <vt:lpstr>Question 3  The Infection Preventionist (IP) on the Antimicrobial Stewardship Team is thinking of ways that they can support efforts and add to the success of the team in decreasing antimicrobial resistance. Some of the activities that they can do to help with the mission of the team include: </vt:lpstr>
      <vt:lpstr>Q3- correct answer:  </vt:lpstr>
      <vt:lpstr>Question 4   Which of the following individuals would require follow-up and transmission-based precautions?</vt:lpstr>
      <vt:lpstr>Q4- correct answer: </vt:lpstr>
      <vt:lpstr>Question 5  Enterobacteriaceae are associated most often with which of the following healthcare-associated infections: </vt:lpstr>
      <vt:lpstr>Q5- correct answer: </vt:lpstr>
      <vt:lpstr>Question 6 Sentinel event definition include all those given below, but one.  </vt:lpstr>
      <vt:lpstr>Q 6- correct answer</vt:lpstr>
      <vt:lpstr>Question 7 If there are 25 patients with urinary catheters in a unit in a one-month period and 5 patients develop CAUTI, what is the incidence rate of CAUTI per 100 patients with urinary catheters?</vt:lpstr>
      <vt:lpstr>Q7- correct  answer</vt:lpstr>
      <vt:lpstr>Question 8  If power is interrupted to the operating rooms during construction, what precaution is necessary prior to putting the HVAC system back into service?  </vt:lpstr>
      <vt:lpstr>Q8 correct answer</vt:lpstr>
      <vt:lpstr>Question 9  According to the World Health organization, which of the following occurs during phase 5 of the six phases of a pandemic?</vt:lpstr>
      <vt:lpstr>Q9 correct answer</vt:lpstr>
      <vt:lpstr>Question 10   __________ is a systematic, proactive method for evaluating a process to identify where and how it might fail and to assess the relative impact of different failures in order to identify the parts of the process that are most in need of change.</vt:lpstr>
      <vt:lpstr>Q 10- correct answer</vt:lpstr>
      <vt:lpstr>PowerPoint Presentation</vt:lpstr>
    </vt:vector>
  </TitlesOfParts>
  <Company>Monarch Media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antonella eramo</cp:lastModifiedBy>
  <cp:revision>211</cp:revision>
  <cp:lastPrinted>2023-06-21T15:50:27Z</cp:lastPrinted>
  <dcterms:created xsi:type="dcterms:W3CDTF">2015-06-18T17:25:07Z</dcterms:created>
  <dcterms:modified xsi:type="dcterms:W3CDTF">2023-06-21T16:03:30Z</dcterms:modified>
</cp:coreProperties>
</file>