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8" r:id="rId9"/>
    <p:sldId id="262" r:id="rId10"/>
    <p:sldId id="263" r:id="rId11"/>
    <p:sldId id="266" r:id="rId12"/>
    <p:sldId id="264" r:id="rId13"/>
    <p:sldId id="265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5038" autoAdjust="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38390-8842-4C5E-83C9-774AFE6D4FFA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1EAED-821A-421E-BD6A-3B449F7CB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1EAED-821A-421E-BD6A-3B449F7CBB0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- OR forgets that SPD has responsibilities for other departments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 OR does not understand why a cycle that is @1 hour ends up taking three hours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en-US" smtClean="0"/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SPD, not having seen what happens when emergency occurs, does not appreciate the pressure to “get the job done”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en-US" smtClean="0"/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Lack of appreciation – SPD makes less than waitress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en-US" smtClean="0"/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Image – IP interacts only when there is a problem – seen as cop not coach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SPD in basement – low status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OR – intimidating place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en-US" smtClean="0"/>
          </a:p>
          <a:p>
            <a:pPr>
              <a:spcBef>
                <a:spcPct val="0"/>
              </a:spcBef>
              <a:buFontTx/>
              <a:buChar char="-"/>
            </a:pPr>
            <a:r>
              <a:rPr lang="en-US" smtClean="0"/>
              <a:t>Minimal face to face</a:t>
            </a:r>
          </a:p>
          <a:p>
            <a:pPr lvl="1">
              <a:spcBef>
                <a:spcPct val="0"/>
              </a:spcBef>
              <a:buFontTx/>
              <a:buChar char="-"/>
            </a:pPr>
            <a:r>
              <a:rPr lang="en-US" smtClean="0"/>
              <a:t>Who is the IP</a:t>
            </a:r>
          </a:p>
          <a:p>
            <a:pPr lvl="1">
              <a:spcBef>
                <a:spcPct val="0"/>
              </a:spcBef>
              <a:buFontTx/>
              <a:buChar char="-"/>
            </a:pPr>
            <a:r>
              <a:rPr lang="en-US" smtClean="0"/>
              <a:t>Who are the employees (Irving in Staten Isl hospital)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en-US" smtClean="0"/>
          </a:p>
          <a:p>
            <a:pPr>
              <a:spcBef>
                <a:spcPct val="0"/>
              </a:spcBef>
              <a:buFontTx/>
              <a:buChar char="-"/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D32B21-E5CD-4D58-B4F8-640DC115FA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Abdominal hysterectomy and colon surgery</a:t>
            </a:r>
          </a:p>
          <a:p>
            <a:r>
              <a:rPr lang="en-US" dirty="0" smtClean="0"/>
              <a:t>	have to report as of Jan 2012 to receive Medicare</a:t>
            </a:r>
          </a:p>
          <a:p>
            <a:r>
              <a:rPr lang="en-US" dirty="0" smtClean="0"/>
              <a:t>	Part of</a:t>
            </a:r>
            <a:r>
              <a:rPr lang="en-US" baseline="0" dirty="0" smtClean="0"/>
              <a:t> quality reporting initiative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1EAED-821A-421E-BD6A-3B449F7CBB0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4C2A-D18B-4F32-B233-6D4E0AD39216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257A-F4AD-4D92-81A5-87060B6DCD40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16521-58F2-43A1-813A-2C23C52DFECC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4CB5A-44E5-48A2-8504-54B6C5D53089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4BAD0-9062-4B1B-964B-B9A0BC385076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E6C84-C976-4752-8C0B-73EA917B2922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22E4-9676-4E4B-97CE-614CD1DA8252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8C920-55D0-446F-9058-7A3BA4B8447D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89D55-BA2F-498E-A1BE-2439F7CB86D1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803A-9811-4D1A-B97E-FD141A554328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5B96-8871-4CD3-8F7B-0BCE92CE6ED6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C67D3B-2329-4BB1-B72A-593915AF9B17}" type="datetime1">
              <a:rPr lang="en-US" smtClean="0"/>
              <a:pPr/>
              <a:t>12/14/2011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E01C47-E0B2-42DA-B3CD-7149956912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Collaboration...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algn="ctr"/>
            <a:r>
              <a:rPr lang="en-US" dirty="0" smtClean="0">
                <a:latin typeface="Arial" charset="0"/>
                <a:cs typeface="Arial" charset="0"/>
              </a:rPr>
              <a:t>Cynthia Spry, MA, MS, RN, CNOR, CSIT</a:t>
            </a:r>
          </a:p>
          <a:p>
            <a:pPr marR="0" algn="ctr"/>
            <a:r>
              <a:rPr lang="en-US" dirty="0" smtClean="0">
                <a:latin typeface="Arial" charset="0"/>
                <a:cs typeface="Arial" charset="0"/>
              </a:rPr>
              <a:t>Independent Clinical Consultant</a:t>
            </a:r>
          </a:p>
          <a:p>
            <a:pPr marR="0" algn="ctr"/>
            <a:r>
              <a:rPr lang="en-US" dirty="0" smtClean="0">
                <a:latin typeface="Arial" charset="0"/>
                <a:cs typeface="Arial" charset="0"/>
              </a:rPr>
              <a:t>Cynthia350@gmail.com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a new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 are all in this together: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Environmental Services</a:t>
            </a:r>
          </a:p>
          <a:p>
            <a:pPr lvl="1"/>
            <a:r>
              <a:rPr lang="en-US" i="1" dirty="0" smtClean="0">
                <a:latin typeface="Arial" pitchFamily="34" charset="0"/>
                <a:cs typeface="Arial" pitchFamily="34" charset="0"/>
              </a:rPr>
              <a:t>Sterile Processing</a:t>
            </a:r>
          </a:p>
          <a:p>
            <a:pPr lvl="1"/>
            <a:r>
              <a:rPr lang="en-US" i="1" dirty="0" smtClean="0">
                <a:latin typeface="Arial" pitchFamily="34" charset="0"/>
                <a:cs typeface="Arial" pitchFamily="34" charset="0"/>
              </a:rPr>
              <a:t>Infection Prevention/Control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Success depends upon outcomes – best achieved through a team effort</a:t>
            </a:r>
          </a:p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905000" y="762000"/>
            <a:ext cx="5562600" cy="480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Pani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971800" y="1676400"/>
            <a:ext cx="3505200" cy="3048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886200" y="2514600"/>
            <a:ext cx="1676400" cy="1447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Comfort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Zone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19812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Growth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Zone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1066800"/>
            <a:ext cx="1038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Panic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Zone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7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 lIns="91440" rIns="91440" bIns="45720" anchor="t"/>
          <a:lstStyle/>
          <a:p>
            <a:endParaRPr lang="en-US" dirty="0" smtClean="0"/>
          </a:p>
        </p:txBody>
      </p:sp>
      <p:sp>
        <p:nvSpPr>
          <p:cNvPr id="16387" name="Content Placeholder 4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525963"/>
          </a:xfrm>
        </p:spPr>
        <p:txBody>
          <a:bodyPr>
            <a:normAutofit/>
          </a:bodyPr>
          <a:lstStyle/>
          <a:p>
            <a:pPr marL="514350" indent="-514350">
              <a:buFontTx/>
              <a:buNone/>
            </a:pPr>
            <a:r>
              <a:rPr lang="en-US" sz="2800" dirty="0" smtClean="0">
                <a:latin typeface="Arial" charset="0"/>
              </a:rPr>
              <a:t>     Change occurs when the consequences of change are less painful than the consequences of making no change</a:t>
            </a:r>
          </a:p>
          <a:p>
            <a:pPr lvl="1"/>
            <a:r>
              <a:rPr lang="en-US" sz="2800" dirty="0" smtClean="0">
                <a:latin typeface="Arial" charset="0"/>
              </a:rPr>
              <a:t>Must leave our comfort zone</a:t>
            </a:r>
          </a:p>
        </p:txBody>
      </p:sp>
      <p:sp>
        <p:nvSpPr>
          <p:cNvPr id="16388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13317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8777288" y="6408738"/>
            <a:ext cx="366712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5407000-184F-4638-A318-5B4631D07362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6390" name="Picture 5" descr="6a00d8341bfcd953ef00e54fd8e6be8834-800w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963738"/>
            <a:ext cx="4162425" cy="26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latin typeface="Arial" charset="0"/>
              </a:rPr>
              <a:t>In the past employees gained status by hoarding/protecting knowledge</a:t>
            </a:r>
          </a:p>
          <a:p>
            <a:endParaRPr lang="en-US" sz="2800" smtClean="0">
              <a:latin typeface="Arial" charset="0"/>
            </a:endParaRPr>
          </a:p>
          <a:p>
            <a:r>
              <a:rPr lang="en-US" sz="2800" smtClean="0">
                <a:latin typeface="Arial" charset="0"/>
              </a:rPr>
              <a:t>Today employees become more valuable by seeking opportunities to work with others and to exchange knowledge</a:t>
            </a:r>
          </a:p>
          <a:p>
            <a:endParaRPr lang="en-US" sz="2800" smtClean="0">
              <a:latin typeface="Arial" charset="0"/>
            </a:endParaRPr>
          </a:p>
          <a:p>
            <a:endParaRPr lang="en-US" sz="2800" smtClean="0">
              <a:latin typeface="Arial" charset="0"/>
            </a:endParaRPr>
          </a:p>
        </p:txBody>
      </p:sp>
      <p:sp>
        <p:nvSpPr>
          <p:cNvPr id="17411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 lIns="91440" rIns="91440" bIns="45720" anchor="t"/>
          <a:lstStyle/>
          <a:p>
            <a:r>
              <a:rPr lang="en-US" smtClean="0"/>
              <a:t>Paradigm Shift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6712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CDF2143-7355-47F0-BB90-076D6D550879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Content Placeholder 8" descr="teamwork_has_sweet_rewards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992188"/>
            <a:ext cx="4343400" cy="5789612"/>
          </a:xfrm>
          <a:noFill/>
        </p:spPr>
      </p:pic>
      <p:sp>
        <p:nvSpPr>
          <p:cNvPr id="18435" name="TextBox 9"/>
          <p:cNvSpPr txBox="1">
            <a:spLocks noChangeArrowheads="1"/>
          </p:cNvSpPr>
          <p:nvPr/>
        </p:nvSpPr>
        <p:spPr bwMode="auto">
          <a:xfrm>
            <a:off x="5105400" y="2514600"/>
            <a:ext cx="32131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Teamwork yields</a:t>
            </a: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sweet rewards</a:t>
            </a:r>
          </a:p>
        </p:txBody>
      </p:sp>
      <p:sp>
        <p:nvSpPr>
          <p:cNvPr id="18436" name="TextBox 10"/>
          <p:cNvSpPr txBox="1">
            <a:spLocks noChangeArrowheads="1"/>
          </p:cNvSpPr>
          <p:nvPr/>
        </p:nvSpPr>
        <p:spPr bwMode="auto">
          <a:xfrm>
            <a:off x="1235075" y="466725"/>
            <a:ext cx="2498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The New Way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6712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C9D7991-ACD8-43C8-BCDC-966A1BA572C6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" charset="0"/>
              </a:rPr>
              <a:t>Departments have poor understanding of each other’s work and responsibilities</a:t>
            </a:r>
          </a:p>
          <a:p>
            <a:r>
              <a:rPr lang="en-US" sz="2800" dirty="0" smtClean="0">
                <a:latin typeface="Arial" charset="0"/>
              </a:rPr>
              <a:t>Lack of appreciation for contribution</a:t>
            </a:r>
          </a:p>
          <a:p>
            <a:r>
              <a:rPr lang="en-US" sz="2800" dirty="0" smtClean="0">
                <a:latin typeface="Arial" charset="0"/>
              </a:rPr>
              <a:t>Image problem </a:t>
            </a:r>
          </a:p>
          <a:p>
            <a:r>
              <a:rPr lang="en-US" sz="2800" dirty="0" smtClean="0">
                <a:latin typeface="Arial" charset="0"/>
              </a:rPr>
              <a:t>Minimal face to face interactions</a:t>
            </a:r>
          </a:p>
          <a:p>
            <a:pPr lvl="1"/>
            <a:r>
              <a:rPr lang="en-US" dirty="0" smtClean="0">
                <a:latin typeface="Arial" charset="0"/>
              </a:rPr>
              <a:t>Interactions often negative</a:t>
            </a:r>
          </a:p>
          <a:p>
            <a:r>
              <a:rPr lang="en-US" sz="2800" dirty="0" smtClean="0">
                <a:latin typeface="Arial" charset="0"/>
              </a:rPr>
              <a:t>IP – dept of one or two</a:t>
            </a:r>
          </a:p>
          <a:p>
            <a:r>
              <a:rPr lang="en-US" sz="2800" dirty="0" smtClean="0">
                <a:latin typeface="Arial" charset="0"/>
              </a:rPr>
              <a:t>SPD – location and access</a:t>
            </a:r>
          </a:p>
          <a:p>
            <a:r>
              <a:rPr lang="en-US" sz="2800" dirty="0" smtClean="0">
                <a:latin typeface="Arial" charset="0"/>
              </a:rPr>
              <a:t>Human behavior is often unpredictable</a:t>
            </a:r>
          </a:p>
          <a:p>
            <a:pPr lvl="1">
              <a:buFontTx/>
              <a:buNone/>
            </a:pPr>
            <a:r>
              <a:rPr lang="en-US" dirty="0" smtClean="0">
                <a:latin typeface="Arial" charset="0"/>
              </a:rPr>
              <a:t> </a:t>
            </a:r>
          </a:p>
        </p:txBody>
      </p:sp>
      <p:sp>
        <p:nvSpPr>
          <p:cNvPr id="2048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 lIns="91440" rIns="91440" bIns="45720" anchor="t"/>
          <a:lstStyle/>
          <a:p>
            <a:r>
              <a:rPr lang="en-US" smtClean="0"/>
              <a:t>Barriers to Team 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6712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48CA16A-499E-4AF6-AFB7-D21953322C19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782669"/>
            <a:ext cx="5416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Collaborate in good times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838200"/>
            <a:ext cx="8229600" cy="1143000"/>
          </a:xfrm>
        </p:spPr>
        <p:txBody>
          <a:bodyPr/>
          <a:lstStyle/>
          <a:p>
            <a:r>
              <a:rPr lang="en-US" dirty="0" smtClean="0"/>
              <a:t>Critical Keys</a:t>
            </a:r>
            <a:endParaRPr lang="en-US" dirty="0"/>
          </a:p>
        </p:txBody>
      </p:sp>
      <p:pic>
        <p:nvPicPr>
          <p:cNvPr id="5" name="Picture 4" descr="imagesCAGHQ0U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2590800"/>
            <a:ext cx="2619375" cy="1743075"/>
          </a:xfrm>
          <a:prstGeom prst="rect">
            <a:avLst/>
          </a:prstGeom>
        </p:spPr>
      </p:pic>
      <p:pic>
        <p:nvPicPr>
          <p:cNvPr id="6" name="Picture 5" descr="coaching1_s600x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514600"/>
            <a:ext cx="2871011" cy="1905000"/>
          </a:xfrm>
          <a:prstGeom prst="rect">
            <a:avLst/>
          </a:prstGeom>
        </p:spPr>
      </p:pic>
      <p:pic>
        <p:nvPicPr>
          <p:cNvPr id="1026" name="Picture 2" descr="C:\Users\Owner\Pictures\Google Image Result for http--www_teclasap_com_br-blog-wp-content-uploads-2010-11-follow_up_jpg_files\follow_u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447800"/>
            <a:ext cx="2416685" cy="3937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0" y="4343400"/>
            <a:ext cx="2191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radley Hand ITC" pitchFamily="66" charset="0"/>
                <a:cs typeface="Courier New" pitchFamily="49" charset="0"/>
              </a:rPr>
              <a:t>Commitment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Bradley Hand ITC" pitchFamily="66" charset="0"/>
              <a:cs typeface="Courier New" pitchFamily="49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SPD part of what is happening in arena of quality reporting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Make SPD staff aware of requirements for reporting SSI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Start with abdominal hysterectomy and colon surgery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2012 reporting requirement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Total joints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High interest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Ensure IP/SSI data disseminated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Personalize an infection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Share what you know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Infection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What types of organisms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What causes infection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Who gets an infection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What are some preventive measures that can be quantified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Collaboration – Share What You Know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On the job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Get to know each other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Orientation – time with each other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Become comfortable in unfamiliar environment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Off the job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Invite to professional organization meetings and seminars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Annual workshop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Offer to speak or present poster at meetings</a:t>
            </a:r>
          </a:p>
          <a:p>
            <a:pPr lvl="2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Lobby for inclusion: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OR committee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Patient safety committee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Form joint committee for one project purpose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35480"/>
            <a:ext cx="8001000" cy="438912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Project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Choose something small enough to be able to achieve success but big enough to matter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Establish responsibilities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Establish communication protocols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Stay on top of this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Cancel meeting only for TRUE emergency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Demonstrate seriousness of purpose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Celebrate together		</a:t>
            </a:r>
          </a:p>
          <a:p>
            <a:pPr lvl="2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1C47-E0B2-42DA-B3CD-7149956912B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460</Words>
  <Application>Microsoft Office PowerPoint</Application>
  <PresentationFormat>On-screen Show (4:3)</PresentationFormat>
  <Paragraphs>113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Collaboration...</vt:lpstr>
      <vt:lpstr>It’s a new day</vt:lpstr>
      <vt:lpstr>Slide 3</vt:lpstr>
      <vt:lpstr>Slide 4</vt:lpstr>
      <vt:lpstr>Paradigm Shift</vt:lpstr>
      <vt:lpstr>Slide 6</vt:lpstr>
      <vt:lpstr>Barriers to Team </vt:lpstr>
      <vt:lpstr>Slide 8</vt:lpstr>
      <vt:lpstr>Critical Keys</vt:lpstr>
      <vt:lpstr>Collaboration</vt:lpstr>
      <vt:lpstr>Collaboration</vt:lpstr>
      <vt:lpstr>Collaboration – Share What You Know</vt:lpstr>
      <vt:lpstr>Collaboration</vt:lpstr>
      <vt:lpstr>Collaboration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Collaboration...</dc:title>
  <dc:creator>Owner</dc:creator>
  <cp:lastModifiedBy>Owner</cp:lastModifiedBy>
  <cp:revision>22</cp:revision>
  <dcterms:created xsi:type="dcterms:W3CDTF">2011-12-09T12:14:38Z</dcterms:created>
  <dcterms:modified xsi:type="dcterms:W3CDTF">2011-12-14T18:09:15Z</dcterms:modified>
</cp:coreProperties>
</file>