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63" r:id="rId6"/>
    <p:sldId id="262" r:id="rId7"/>
    <p:sldId id="264" r:id="rId8"/>
    <p:sldId id="273" r:id="rId9"/>
    <p:sldId id="272" r:id="rId10"/>
    <p:sldId id="286" r:id="rId11"/>
    <p:sldId id="266" r:id="rId12"/>
    <p:sldId id="259" r:id="rId13"/>
    <p:sldId id="267" r:id="rId14"/>
    <p:sldId id="260" r:id="rId15"/>
    <p:sldId id="270" r:id="rId16"/>
    <p:sldId id="268" r:id="rId17"/>
    <p:sldId id="274" r:id="rId18"/>
    <p:sldId id="283" r:id="rId19"/>
    <p:sldId id="269" r:id="rId20"/>
    <p:sldId id="285" r:id="rId21"/>
    <p:sldId id="275" r:id="rId22"/>
    <p:sldId id="276" r:id="rId23"/>
    <p:sldId id="284" r:id="rId24"/>
    <p:sldId id="277" r:id="rId25"/>
    <p:sldId id="278" r:id="rId26"/>
    <p:sldId id="279" r:id="rId27"/>
    <p:sldId id="280" r:id="rId28"/>
    <p:sldId id="281" r:id="rId29"/>
    <p:sldId id="282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784F-166B-4FFD-A6F3-22145FC717A4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3AF1-AA59-4E76-AFE0-E2730031DA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784F-166B-4FFD-A6F3-22145FC717A4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3AF1-AA59-4E76-AFE0-E2730031DA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784F-166B-4FFD-A6F3-22145FC717A4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3AF1-AA59-4E76-AFE0-E2730031DA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784F-166B-4FFD-A6F3-22145FC717A4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3AF1-AA59-4E76-AFE0-E2730031DA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784F-166B-4FFD-A6F3-22145FC717A4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3AF1-AA59-4E76-AFE0-E2730031DA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784F-166B-4FFD-A6F3-22145FC717A4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3AF1-AA59-4E76-AFE0-E2730031DA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784F-166B-4FFD-A6F3-22145FC717A4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3AF1-AA59-4E76-AFE0-E2730031DA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784F-166B-4FFD-A6F3-22145FC717A4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3AF1-AA59-4E76-AFE0-E2730031DA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784F-166B-4FFD-A6F3-22145FC717A4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2C93AF1-AA59-4E76-AFE0-E2730031DA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784F-166B-4FFD-A6F3-22145FC717A4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3AF1-AA59-4E76-AFE0-E2730031DA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784F-166B-4FFD-A6F3-22145FC717A4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3AF1-AA59-4E76-AFE0-E2730031DA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EA784F-166B-4FFD-A6F3-22145FC717A4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2C93AF1-AA59-4E76-AFE0-E2730031DAA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Hurricane Sandy</a:t>
            </a:r>
            <a:br>
              <a:rPr lang="en-US" dirty="0" smtClean="0"/>
            </a:br>
            <a:r>
              <a:rPr lang="en-US" dirty="0" smtClean="0"/>
              <a:t>The NYHHS Experience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</a:t>
            </a:r>
          </a:p>
          <a:p>
            <a:r>
              <a:rPr lang="en-US" dirty="0" smtClean="0"/>
              <a:t>Deborah Hirsch-Temple RN MA</a:t>
            </a:r>
          </a:p>
          <a:p>
            <a:r>
              <a:rPr lang="en-US" dirty="0" smtClean="0"/>
              <a:t>Elizabeth Maccario RN BSN CIC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371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Friday October 26</a:t>
            </a:r>
            <a:r>
              <a:rPr lang="en-US" sz="4000" baseline="30000" dirty="0" smtClean="0"/>
              <a:t>th</a:t>
            </a:r>
            <a:r>
              <a:rPr lang="en-US" sz="4000" dirty="0" smtClean="0"/>
              <a:t> 2012</a:t>
            </a:r>
            <a:br>
              <a:rPr lang="en-US" sz="4000" dirty="0" smtClean="0"/>
            </a:br>
            <a:r>
              <a:rPr lang="en-US" sz="4000" dirty="0" smtClean="0"/>
              <a:t>3 Days before Sandy Hits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Storm identified on radar as heading for NYC</a:t>
            </a:r>
          </a:p>
          <a:p>
            <a:r>
              <a:rPr lang="en-US" dirty="0" smtClean="0"/>
              <a:t>In 1992 during a massive Nor'easter the back parking lot was flooded. </a:t>
            </a:r>
            <a:r>
              <a:rPr lang="en-US" dirty="0"/>
              <a:t>B</a:t>
            </a:r>
            <a:r>
              <a:rPr lang="en-US" dirty="0" smtClean="0"/>
              <a:t>ack up generators damaged from that event.</a:t>
            </a:r>
          </a:p>
          <a:p>
            <a:r>
              <a:rPr lang="en-US" dirty="0" smtClean="0"/>
              <a:t>Based on the 1992 experience and Irene in 2011 the following was done:</a:t>
            </a:r>
          </a:p>
          <a:p>
            <a:pPr lvl="1"/>
            <a:r>
              <a:rPr lang="en-US" dirty="0" smtClean="0"/>
              <a:t>Incident Command Center opened.</a:t>
            </a:r>
          </a:p>
          <a:p>
            <a:pPr lvl="1"/>
            <a:r>
              <a:rPr lang="en-US" dirty="0" smtClean="0"/>
              <a:t>Director decided to cancel all elective surgery (CV, Neurosurgery etc.)</a:t>
            </a:r>
          </a:p>
          <a:p>
            <a:pPr lvl="1"/>
            <a:r>
              <a:rPr lang="en-US" dirty="0" smtClean="0"/>
              <a:t>Planning for possible evacuation began.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Saturday </a:t>
            </a:r>
            <a:br>
              <a:rPr lang="en-US" dirty="0" smtClean="0"/>
            </a:br>
            <a:r>
              <a:rPr lang="en-US" dirty="0" smtClean="0"/>
              <a:t>October 27</a:t>
            </a:r>
            <a:r>
              <a:rPr lang="en-US" baseline="30000" dirty="0" smtClean="0"/>
              <a:t>th</a:t>
            </a:r>
            <a:r>
              <a:rPr lang="en-US" dirty="0" smtClean="0"/>
              <a:t> 2012</a:t>
            </a:r>
            <a:br>
              <a:rPr lang="en-US" dirty="0" smtClean="0"/>
            </a:br>
            <a:r>
              <a:rPr lang="en-US" dirty="0" smtClean="0"/>
              <a:t>11am</a:t>
            </a:r>
            <a:endParaRPr lang="en-US" dirty="0"/>
          </a:p>
        </p:txBody>
      </p:sp>
      <p:pic>
        <p:nvPicPr>
          <p:cNvPr id="9" name="Picture 2" descr="http://www.racialicious.com/wp-content/uploads/2012/10/oct27_sandy-300x22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381000"/>
            <a:ext cx="4572000" cy="3429000"/>
          </a:xfrm>
          <a:prstGeom prst="rect">
            <a:avLst/>
          </a:prstGeom>
          <a:noFill/>
        </p:spPr>
      </p:pic>
      <p:pic>
        <p:nvPicPr>
          <p:cNvPr id="4100" name="Picture 4" descr="http://blogs.smithsonianmag.com/ideas/files/2012/10/hurricane-sandy-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3810000"/>
            <a:ext cx="4572000" cy="28716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Saturday October 27</a:t>
            </a:r>
            <a:r>
              <a:rPr lang="en-US" baseline="30000" dirty="0" smtClean="0"/>
              <a:t>th</a:t>
            </a:r>
            <a:r>
              <a:rPr lang="en-US" dirty="0" smtClean="0"/>
              <a:t> 2012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Saturday Evening all Incident Command Center members were notified to come into the NY Campus on Sunday at 7:30am to possibly evacuate patients.</a:t>
            </a:r>
          </a:p>
          <a:p>
            <a:pPr lvl="1"/>
            <a:r>
              <a:rPr lang="en-US" dirty="0" smtClean="0"/>
              <a:t>ICM is the </a:t>
            </a:r>
            <a:r>
              <a:rPr lang="en-US" dirty="0" err="1" smtClean="0"/>
              <a:t>Liason</a:t>
            </a:r>
            <a:r>
              <a:rPr lang="en-US" dirty="0" smtClean="0"/>
              <a:t> Officer for the NY campus.</a:t>
            </a:r>
          </a:p>
          <a:p>
            <a:r>
              <a:rPr lang="en-US" dirty="0" smtClean="0"/>
              <a:t>EMS notified as well as private ambulances to come to the NY Campus by 8:30am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Sunday October 28</a:t>
            </a:r>
            <a:r>
              <a:rPr lang="en-US" baseline="30000" dirty="0" smtClean="0"/>
              <a:t>th</a:t>
            </a:r>
            <a:r>
              <a:rPr lang="en-US" dirty="0" smtClean="0"/>
              <a:t> 2012</a:t>
            </a:r>
            <a:endParaRPr lang="en-US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Sunday October 28</a:t>
            </a:r>
            <a:r>
              <a:rPr lang="en-US" baseline="30000" dirty="0" smtClean="0"/>
              <a:t>th</a:t>
            </a:r>
            <a:r>
              <a:rPr lang="en-US" dirty="0" smtClean="0"/>
              <a:t> 2012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Director decided to evacuate patients at 8:30am and not wait until NYC recommended evacuation of Zone A.</a:t>
            </a:r>
          </a:p>
          <a:p>
            <a:r>
              <a:rPr lang="en-US" dirty="0" smtClean="0"/>
              <a:t>1:30pm Mayor Bloomberg announced that all of Zone A should evacuate by 7pm 10/28/12. NYU and Bellevue didn’t evacuate.</a:t>
            </a:r>
          </a:p>
          <a:p>
            <a:pPr lvl="1"/>
            <a:r>
              <a:rPr lang="en-US" dirty="0" smtClean="0"/>
              <a:t>NYHHS was ½ way completed with the evacuation of 125 patients and 25 mental health patients by 1:30pm.</a:t>
            </a:r>
          </a:p>
          <a:p>
            <a:pPr lvl="1"/>
            <a:r>
              <a:rPr lang="en-US" dirty="0" smtClean="0"/>
              <a:t>5:30pm all patients were evacuated from the NYVAHHS and sent to the BKVA, BXVA and Montrose VAMC.</a:t>
            </a:r>
          </a:p>
          <a:p>
            <a:pPr lvl="1"/>
            <a:r>
              <a:rPr lang="en-US" dirty="0" smtClean="0"/>
              <a:t>No fatalities or injuries occurred from the evacuation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Evacuation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Used our electronic Bed Board System with an Excel Spreadsheet.</a:t>
            </a:r>
          </a:p>
          <a:p>
            <a:r>
              <a:rPr lang="en-US" dirty="0" smtClean="0"/>
              <a:t> System enabled us to identify patients needing isolation, special needs(vents, drips, mobility issues, etc.) </a:t>
            </a:r>
          </a:p>
          <a:p>
            <a:r>
              <a:rPr lang="en-US" dirty="0" smtClean="0"/>
              <a:t>System also tracked what VA they were being transferred to. </a:t>
            </a:r>
          </a:p>
          <a:p>
            <a:r>
              <a:rPr lang="en-US" dirty="0" smtClean="0"/>
              <a:t>Electronic Medical Record followed the patient to other VA’s.</a:t>
            </a:r>
          </a:p>
          <a:p>
            <a:r>
              <a:rPr lang="en-US" dirty="0" smtClean="0"/>
              <a:t> It also specified what classification of ambulance(ALS or BLS) was needed for each patient.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Monday October 29</a:t>
            </a:r>
            <a:r>
              <a:rPr lang="en-US" baseline="30000" dirty="0" smtClean="0"/>
              <a:t>th</a:t>
            </a:r>
            <a:r>
              <a:rPr lang="en-US" dirty="0" smtClean="0"/>
              <a:t> 2012</a:t>
            </a:r>
            <a:br>
              <a:rPr lang="en-US" dirty="0" smtClean="0"/>
            </a:br>
            <a:r>
              <a:rPr lang="en-US" dirty="0" smtClean="0"/>
              <a:t>Sandy Hits!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15 ft wall of water hit the hospital. Pushed out metal doors from hinges.</a:t>
            </a:r>
          </a:p>
          <a:p>
            <a:r>
              <a:rPr lang="en-US" dirty="0"/>
              <a:t>R</a:t>
            </a:r>
            <a:r>
              <a:rPr lang="en-US" dirty="0" smtClean="0"/>
              <a:t>oaring water came into the ground floor of the building. A total of 6ft of water in an instant.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3322" y="0"/>
            <a:ext cx="9247322" cy="681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18320" cy="7063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Monday October 29</a:t>
            </a:r>
            <a:r>
              <a:rPr lang="en-US" baseline="30000" dirty="0" smtClean="0"/>
              <a:t>th</a:t>
            </a:r>
            <a:r>
              <a:rPr lang="en-US" dirty="0" smtClean="0"/>
              <a:t> 2012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Raw Sewage backed up into the flooded ground floor</a:t>
            </a:r>
          </a:p>
          <a:p>
            <a:r>
              <a:rPr lang="en-US" dirty="0" smtClean="0"/>
              <a:t>Sterilizers were pushed across the room from the force from the water.</a:t>
            </a:r>
          </a:p>
          <a:p>
            <a:r>
              <a:rPr lang="en-US" dirty="0" smtClean="0"/>
              <a:t>Toilet paper from the raw sewage was found at the base of the sterilizers.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sps 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381000"/>
            <a:ext cx="4572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Infection Control Issues Post Sandy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Mold</a:t>
            </a:r>
          </a:p>
          <a:p>
            <a:pPr lvl="1"/>
            <a:r>
              <a:rPr lang="en-US" dirty="0" smtClean="0"/>
              <a:t>Mold was a major problem </a:t>
            </a:r>
          </a:p>
          <a:p>
            <a:pPr lvl="1"/>
            <a:r>
              <a:rPr lang="en-US" dirty="0" smtClean="0"/>
              <a:t>All walls and insulation was removed( took 3 </a:t>
            </a:r>
            <a:r>
              <a:rPr lang="en-US" dirty="0" err="1" smtClean="0"/>
              <a:t>mths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/>
              <a:t>Pipes were sanitized with a bleach solution by a contracted company(Polygon)</a:t>
            </a:r>
          </a:p>
          <a:p>
            <a:pPr lvl="1"/>
            <a:r>
              <a:rPr lang="en-US" dirty="0" smtClean="0"/>
              <a:t>Machines in SPS were encased in mold over a very short period of time</a:t>
            </a:r>
          </a:p>
          <a:p>
            <a:pPr lvl="1"/>
            <a:r>
              <a:rPr lang="en-US" dirty="0" smtClean="0"/>
              <a:t>All SPS machines have been discarded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Z:\sps 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381000"/>
            <a:ext cx="4572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336963" cy="1085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Contaminated Air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Stagnant contaminated air - causes contamination on upper levels of the building through evaporation. </a:t>
            </a:r>
          </a:p>
          <a:p>
            <a:r>
              <a:rPr lang="en-US" dirty="0" smtClean="0"/>
              <a:t>Sterile instrument trays and supplies wrapped in absorbent materials on upper floors were now considered contaminated and needed to be removed. </a:t>
            </a:r>
          </a:p>
          <a:p>
            <a:r>
              <a:rPr lang="en-US" dirty="0" smtClean="0"/>
              <a:t>Mold and contaminants found in duct work on upper floors of building, 2 weeks post Sandy.</a:t>
            </a:r>
          </a:p>
          <a:p>
            <a:r>
              <a:rPr lang="en-US" dirty="0" smtClean="0"/>
              <a:t>The Industrial Hygienist with an outside contractor conducts air and water testing in all areas of the medical center to assure safety of the employees.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Temperature and Humidity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Temporary generators caused erratic swings in temperature in the building( high 90 -low 40)</a:t>
            </a:r>
          </a:p>
          <a:p>
            <a:r>
              <a:rPr lang="en-US" dirty="0" smtClean="0"/>
              <a:t> Swings in temperature yield issues with supplies on units</a:t>
            </a:r>
          </a:p>
          <a:p>
            <a:pPr lvl="1"/>
            <a:r>
              <a:rPr lang="en-US" dirty="0" smtClean="0"/>
              <a:t>Blood culture broth</a:t>
            </a:r>
          </a:p>
          <a:p>
            <a:pPr lvl="1"/>
            <a:r>
              <a:rPr lang="en-US" dirty="0" smtClean="0"/>
              <a:t>IV fluids</a:t>
            </a:r>
          </a:p>
          <a:p>
            <a:pPr lvl="1"/>
            <a:r>
              <a:rPr lang="en-US" dirty="0" smtClean="0"/>
              <a:t>Medications in pharmacy and on units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eagents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Numerous construction projects underway.</a:t>
            </a:r>
          </a:p>
          <a:p>
            <a:r>
              <a:rPr lang="en-US" dirty="0" smtClean="0"/>
              <a:t>IC involved in all phases from beginning of planning to blueprint development.</a:t>
            </a:r>
          </a:p>
          <a:p>
            <a:r>
              <a:rPr lang="en-US" dirty="0" smtClean="0"/>
              <a:t>IC is involved in ICRA development and contractor compliance.</a:t>
            </a:r>
          </a:p>
          <a:p>
            <a:r>
              <a:rPr lang="en-US" dirty="0" smtClean="0"/>
              <a:t> Construction site rounds daily to check for compliance issues.</a:t>
            </a:r>
          </a:p>
          <a:p>
            <a:r>
              <a:rPr lang="en-US" dirty="0" smtClean="0"/>
              <a:t>RTLS system for tracking instruments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March 1</a:t>
            </a:r>
            <a:r>
              <a:rPr lang="en-US" baseline="30000" dirty="0" smtClean="0"/>
              <a:t>st</a:t>
            </a:r>
            <a:r>
              <a:rPr lang="en-US" dirty="0" smtClean="0"/>
              <a:t> 2013</a:t>
            </a:r>
            <a:br>
              <a:rPr lang="en-US" dirty="0" smtClean="0"/>
            </a:br>
            <a:r>
              <a:rPr lang="en-US" dirty="0" smtClean="0"/>
              <a:t>Reopening of the NY Campus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Clean up process is still on going.</a:t>
            </a:r>
          </a:p>
          <a:p>
            <a:r>
              <a:rPr lang="en-US" dirty="0" smtClean="0"/>
              <a:t>All air ducts and filters changed and cleaned. Biological testing completed and all clear given.</a:t>
            </a:r>
          </a:p>
          <a:p>
            <a:r>
              <a:rPr lang="en-US" dirty="0" smtClean="0"/>
              <a:t>Medical gases forthcoming in next few weeks</a:t>
            </a:r>
          </a:p>
          <a:p>
            <a:r>
              <a:rPr lang="en-US" dirty="0" smtClean="0"/>
              <a:t>Opened Dermatology Clinic, Urgent Care, Walk in Clinic, </a:t>
            </a:r>
            <a:r>
              <a:rPr lang="en-US" dirty="0" err="1" smtClean="0"/>
              <a:t>Cysto</a:t>
            </a:r>
            <a:r>
              <a:rPr lang="en-US" dirty="0" smtClean="0"/>
              <a:t>, Dialysis, and PTSD clinics.  </a:t>
            </a:r>
          </a:p>
          <a:p>
            <a:r>
              <a:rPr lang="en-US" dirty="0" smtClean="0"/>
              <a:t>In next few weeks </a:t>
            </a:r>
          </a:p>
          <a:p>
            <a:pPr lvl="1"/>
            <a:r>
              <a:rPr lang="en-US" dirty="0" smtClean="0"/>
              <a:t>GI,ENT, EYE, Surgical Clinics, Mental Health, and Primary Care are scheduled to reopen 3/18-25</a:t>
            </a:r>
          </a:p>
          <a:p>
            <a:pPr lvl="1"/>
            <a:r>
              <a:rPr lang="en-US" dirty="0" smtClean="0"/>
              <a:t>Inpatients will return by July 2013 or sooner pending fire system certification for inpatients.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Hurricane Sandy </a:t>
            </a:r>
            <a:br>
              <a:rPr lang="en-US" dirty="0" smtClean="0"/>
            </a:br>
            <a:r>
              <a:rPr lang="en-US" dirty="0" smtClean="0"/>
              <a:t>The Brooklyn VA Experience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Elizabeth Maccario RN BSN CIC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Sunday Oct. 28, 2012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Accepting patients from the NY Campus</a:t>
            </a:r>
          </a:p>
          <a:p>
            <a:r>
              <a:rPr lang="en-US" dirty="0" smtClean="0"/>
              <a:t>Computerized medical record and bed board listed patient’s on precautions.</a:t>
            </a:r>
          </a:p>
          <a:p>
            <a:r>
              <a:rPr lang="en-US" dirty="0" smtClean="0"/>
              <a:t>Not enough isolation rooms so more patients needed to be co-</a:t>
            </a:r>
            <a:r>
              <a:rPr lang="en-US" dirty="0" err="1" smtClean="0"/>
              <a:t>horted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As day progressed more beds were needed</a:t>
            </a:r>
          </a:p>
          <a:p>
            <a:r>
              <a:rPr lang="en-US" dirty="0" smtClean="0"/>
              <a:t>ER placed on diversion.  Many pt’s were sent to East Orange and the Bronx VA’s.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Expansion of Patient Services at the Brooklyn Campus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Formally closed units were resurrected to accommodate increase in patient load.</a:t>
            </a:r>
          </a:p>
          <a:p>
            <a:r>
              <a:rPr lang="en-US" dirty="0" smtClean="0"/>
              <a:t>Cardiac catheterization trailer rented and placed outside of building to accommodate stent procedures</a:t>
            </a:r>
          </a:p>
          <a:p>
            <a:r>
              <a:rPr lang="en-US" dirty="0" smtClean="0"/>
              <a:t>Updated cardiac catheterization room to accommodate pacemaker insertions.</a:t>
            </a:r>
          </a:p>
          <a:p>
            <a:r>
              <a:rPr lang="en-US" dirty="0" smtClean="0"/>
              <a:t>7 bed </a:t>
            </a:r>
            <a:r>
              <a:rPr lang="en-US" dirty="0" err="1" smtClean="0"/>
              <a:t>hemodialysis</a:t>
            </a:r>
            <a:r>
              <a:rPr lang="en-US" dirty="0" smtClean="0"/>
              <a:t> unit opened to accommodate NY campus patients. </a:t>
            </a:r>
            <a:endParaRPr lang="en-US" dirty="0" smtClean="0"/>
          </a:p>
          <a:p>
            <a:r>
              <a:rPr lang="en-US" dirty="0" smtClean="0"/>
              <a:t>Extra supply rooms with check </a:t>
            </a:r>
            <a:r>
              <a:rPr lang="en-US" smtClean="0"/>
              <a:t>point system.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Renovations of Existing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 with Engineering Service to ensure unit meets infection control guidelines</a:t>
            </a:r>
          </a:p>
          <a:p>
            <a:r>
              <a:rPr lang="en-US" dirty="0" smtClean="0"/>
              <a:t>Walkthroughs daily to check progress and identify issues that may need to be completed prior to occupancy.</a:t>
            </a:r>
          </a:p>
          <a:p>
            <a:r>
              <a:rPr lang="en-US" dirty="0" smtClean="0"/>
              <a:t>IC involved in all phases from beginning of planning to occupancy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Changes in the 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Operating Rooms were updated to accommodate Neurosurgery and Open Heart Surgeries.</a:t>
            </a:r>
          </a:p>
          <a:p>
            <a:r>
              <a:rPr lang="en-US" dirty="0" smtClean="0"/>
              <a:t>Both services not performed previously  in the Brooklyn Campus</a:t>
            </a:r>
          </a:p>
          <a:p>
            <a:r>
              <a:rPr lang="en-US" dirty="0" smtClean="0"/>
              <a:t>Multiple modifications were needed to accommodate these services.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Other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Interventional Radiology</a:t>
            </a:r>
          </a:p>
          <a:p>
            <a:r>
              <a:rPr lang="en-US" dirty="0" smtClean="0"/>
              <a:t>Urgent Care</a:t>
            </a:r>
          </a:p>
          <a:p>
            <a:r>
              <a:rPr lang="en-US" dirty="0" smtClean="0"/>
              <a:t>Mental Health</a:t>
            </a:r>
          </a:p>
          <a:p>
            <a:r>
              <a:rPr lang="en-US" dirty="0" smtClean="0"/>
              <a:t>Step Down (Neurosurgery and Open Heart)</a:t>
            </a:r>
          </a:p>
          <a:p>
            <a:r>
              <a:rPr lang="en-US" dirty="0" smtClean="0"/>
              <a:t>Increase in Telemetry beds.</a:t>
            </a:r>
          </a:p>
          <a:p>
            <a:r>
              <a:rPr lang="en-US" dirty="0" smtClean="0"/>
              <a:t>Increase in clinics including Primary Care and Specialty clinics.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Staffing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different medical schools with residency programs.</a:t>
            </a:r>
          </a:p>
          <a:p>
            <a:r>
              <a:rPr lang="en-US" dirty="0" smtClean="0"/>
              <a:t>2x the nursing and clerical staff </a:t>
            </a:r>
          </a:p>
          <a:p>
            <a:r>
              <a:rPr lang="en-US" dirty="0" smtClean="0"/>
              <a:t>Increased supply demands and decreased space.</a:t>
            </a:r>
          </a:p>
          <a:p>
            <a:r>
              <a:rPr lang="en-US" dirty="0" smtClean="0"/>
              <a:t>Increase in equipment for patients.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SPS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Smaller space for </a:t>
            </a:r>
            <a:r>
              <a:rPr lang="en-US" dirty="0" err="1" smtClean="0"/>
              <a:t>decon</a:t>
            </a:r>
            <a:r>
              <a:rPr lang="en-US" dirty="0" smtClean="0"/>
              <a:t> and sterilization</a:t>
            </a:r>
          </a:p>
          <a:p>
            <a:r>
              <a:rPr lang="en-US" dirty="0" smtClean="0"/>
              <a:t>Increased procedures and instruments yielded an increase in SPS workload.</a:t>
            </a:r>
          </a:p>
          <a:p>
            <a:r>
              <a:rPr lang="en-US" dirty="0" smtClean="0"/>
              <a:t>In order to accommodate staffing and space issues in SPS, dental instruments were sent out for sterilization to an outside vendor. ( Dental service in the NYVA is the largest in the Nation with 20 chairs)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SharePoint for SOPs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All SOPs for RME are on a SharePoint site. </a:t>
            </a:r>
          </a:p>
          <a:p>
            <a:r>
              <a:rPr lang="en-US" dirty="0" smtClean="0"/>
              <a:t>Accessible through VA computer system to all staff. </a:t>
            </a:r>
          </a:p>
          <a:p>
            <a:r>
              <a:rPr lang="en-US" dirty="0" smtClean="0"/>
              <a:t>Standardized </a:t>
            </a:r>
            <a:r>
              <a:rPr lang="en-US" dirty="0" err="1" smtClean="0"/>
              <a:t>Harborwide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 reportable outbreaks</a:t>
            </a:r>
          </a:p>
          <a:p>
            <a:r>
              <a:rPr lang="en-US" dirty="0" smtClean="0"/>
              <a:t>No Cardiac Surgery or Neurosurgery infections.</a:t>
            </a:r>
          </a:p>
          <a:p>
            <a:r>
              <a:rPr lang="en-US" dirty="0" smtClean="0"/>
              <a:t>Increase in flu vaccinations of staff and patients.</a:t>
            </a:r>
          </a:p>
          <a:p>
            <a:r>
              <a:rPr lang="en-US" dirty="0" smtClean="0"/>
              <a:t>No increase noted in BBP exposures.</a:t>
            </a:r>
          </a:p>
          <a:p>
            <a:r>
              <a:rPr lang="en-US" dirty="0" smtClean="0"/>
              <a:t>Staff worked well together under crowded conditions.</a:t>
            </a:r>
          </a:p>
          <a:p>
            <a:r>
              <a:rPr lang="en-US" dirty="0" smtClean="0"/>
              <a:t>All looking forward to returning to NY and getting back to normal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232</TotalTime>
  <Words>1098</Words>
  <Application>Microsoft Office PowerPoint</Application>
  <PresentationFormat>On-screen Show (4:3)</PresentationFormat>
  <Paragraphs>124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Flow</vt:lpstr>
      <vt:lpstr>Hurricane Sandy The NYHHS Experience</vt:lpstr>
      <vt:lpstr>Friday October 26th 2012 3 Days before Sandy Hits</vt:lpstr>
      <vt:lpstr>Saturday  October 27th 2012 11am</vt:lpstr>
      <vt:lpstr>Saturday October 27th 2012</vt:lpstr>
      <vt:lpstr>Sunday October 28th 2012</vt:lpstr>
      <vt:lpstr>Sunday October 28th 2012</vt:lpstr>
      <vt:lpstr>Evacuation Process</vt:lpstr>
      <vt:lpstr>Monday October 29th 2012 Sandy Hits!</vt:lpstr>
      <vt:lpstr>Slide 9</vt:lpstr>
      <vt:lpstr>Slide 10</vt:lpstr>
      <vt:lpstr>Monday October 29th 2012</vt:lpstr>
      <vt:lpstr>Slide 12</vt:lpstr>
      <vt:lpstr>Infection Control Issues Post Sandy</vt:lpstr>
      <vt:lpstr>Slide 14</vt:lpstr>
      <vt:lpstr>Slide 15</vt:lpstr>
      <vt:lpstr>Contaminated Air</vt:lpstr>
      <vt:lpstr>Temperature and Humidity</vt:lpstr>
      <vt:lpstr>Reconstruction</vt:lpstr>
      <vt:lpstr>March 1st 2013 Reopening of the NY Campus</vt:lpstr>
      <vt:lpstr>Hurricane Sandy  The Brooklyn VA Experience</vt:lpstr>
      <vt:lpstr>Sunday Oct. 28, 2012</vt:lpstr>
      <vt:lpstr>Expansion of Patient Services at the Brooklyn Campus</vt:lpstr>
      <vt:lpstr>Renovations of Existing Areas</vt:lpstr>
      <vt:lpstr>Changes in the OR</vt:lpstr>
      <vt:lpstr>Other Services</vt:lpstr>
      <vt:lpstr>Staffing Challenges</vt:lpstr>
      <vt:lpstr>SPS Challenges</vt:lpstr>
      <vt:lpstr>SharePoint for SOPs</vt:lpstr>
      <vt:lpstr>Conclusions</vt:lpstr>
    </vt:vector>
  </TitlesOfParts>
  <Company>Department of Veterans Affairs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Hurricane Sandy The NYHHS Experience</dc:title>
  <dc:creator>vhanynhirscd</dc:creator>
  <cp:lastModifiedBy>vhabynmaccae</cp:lastModifiedBy>
  <cp:revision>31</cp:revision>
  <dcterms:created xsi:type="dcterms:W3CDTF">2013-03-11T16:16:19Z</dcterms:created>
  <dcterms:modified xsi:type="dcterms:W3CDTF">2013-03-13T17:21:36Z</dcterms:modified>
</cp:coreProperties>
</file>