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xls" ContentType="application/vnd.ms-exce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5"/>
  </p:notesMasterIdLst>
  <p:handoutMasterIdLst>
    <p:handoutMasterId r:id="rId56"/>
  </p:handoutMasterIdLst>
  <p:sldIdLst>
    <p:sldId id="256" r:id="rId2"/>
    <p:sldId id="328" r:id="rId3"/>
    <p:sldId id="300" r:id="rId4"/>
    <p:sldId id="345" r:id="rId5"/>
    <p:sldId id="330" r:id="rId6"/>
    <p:sldId id="332" r:id="rId7"/>
    <p:sldId id="362" r:id="rId8"/>
    <p:sldId id="363" r:id="rId9"/>
    <p:sldId id="346" r:id="rId10"/>
    <p:sldId id="334" r:id="rId11"/>
    <p:sldId id="344" r:id="rId12"/>
    <p:sldId id="364" r:id="rId13"/>
    <p:sldId id="360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7" r:id="rId23"/>
    <p:sldId id="343" r:id="rId24"/>
    <p:sldId id="278" r:id="rId25"/>
    <p:sldId id="370" r:id="rId26"/>
    <p:sldId id="369" r:id="rId27"/>
    <p:sldId id="371" r:id="rId28"/>
    <p:sldId id="372" r:id="rId29"/>
    <p:sldId id="373" r:id="rId30"/>
    <p:sldId id="366" r:id="rId31"/>
    <p:sldId id="285" r:id="rId32"/>
    <p:sldId id="265" r:id="rId33"/>
    <p:sldId id="374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6" r:id="rId42"/>
    <p:sldId id="358" r:id="rId43"/>
    <p:sldId id="355" r:id="rId44"/>
    <p:sldId id="357" r:id="rId45"/>
    <p:sldId id="361" r:id="rId46"/>
    <p:sldId id="367" r:id="rId47"/>
    <p:sldId id="368" r:id="rId48"/>
    <p:sldId id="375" r:id="rId49"/>
    <p:sldId id="359" r:id="rId50"/>
    <p:sldId id="325" r:id="rId51"/>
    <p:sldId id="326" r:id="rId52"/>
    <p:sldId id="304" r:id="rId53"/>
    <p:sldId id="307" r:id="rId54"/>
  </p:sldIdLst>
  <p:sldSz cx="9144000" cy="6858000" type="screen4x3"/>
  <p:notesSz cx="7010400" cy="9296400"/>
  <p:embeddedFontLst>
    <p:embeddedFont>
      <p:font typeface="Tahoma" pitchFamily="34" charset="0"/>
      <p:regular r:id="rId57"/>
      <p:bold r:id="rId58"/>
    </p:embeddedFont>
    <p:embeddedFont>
      <p:font typeface="Wingdings 3" pitchFamily="18" charset="2"/>
      <p:regular r:id="rId59"/>
    </p:embeddedFont>
    <p:embeddedFont>
      <p:font typeface="Calibri" pitchFamily="34" charset="0"/>
      <p:regular r:id="rId60"/>
      <p:bold r:id="rId61"/>
      <p:italic r:id="rId62"/>
      <p:boldItalic r:id="rId63"/>
    </p:embeddedFont>
    <p:embeddedFont>
      <p:font typeface="Georgia" pitchFamily="18" charset="0"/>
      <p:regular r:id="rId64"/>
      <p:bold r:id="rId65"/>
      <p:italic r:id="rId66"/>
      <p:boldItalic r:id="rId67"/>
    </p:embeddedFont>
    <p:embeddedFont>
      <p:font typeface="Bookman Old Style" pitchFamily="18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9" autoAdjust="0"/>
    <p:restoredTop sz="86148" autoAdjust="0"/>
  </p:normalViewPr>
  <p:slideViewPr>
    <p:cSldViewPr>
      <p:cViewPr varScale="1">
        <p:scale>
          <a:sx n="63" d="100"/>
          <a:sy n="63" d="100"/>
        </p:scale>
        <p:origin x="-51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880646A-9C4E-4238-8C25-A825F6590F5C}" type="datetimeFigureOut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2A240AA-A0A8-4A25-87C9-B56A6AACB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3173" tIns="46587" rIns="93173" bIns="465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3173" tIns="46587" rIns="93173" bIns="4658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3529C7-9A7B-494C-864E-37B2031F6F4A}" type="datetimeFigureOut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3" tIns="46587" rIns="93173" bIns="46587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3" tIns="46587" rIns="93173" bIns="4658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3173" tIns="46587" rIns="93173" bIns="465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3173" tIns="46587" rIns="93173" bIns="465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4D935C-8B7A-47A2-BA3D-06A1442834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24F6D6-00B6-4D3F-96CE-C6ABAAE7053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24F6D6-00B6-4D3F-96CE-C6ABAAE7053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000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Underreporting is in decreasing trend but still significant 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33C55F-A3BB-4174-832C-473C2DFA416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12674B-5C19-4DE4-A1AB-63E44858362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0D0701E2-55EC-465B-9E28-278D775FFA17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FF159-AD0F-4C6B-8C61-7B94598BE7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696CC-5A44-428A-B83C-4E2E76929ACD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287C6-A363-4A07-99F6-3041E21E59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472ED-4480-46C2-B4F2-5B0BA7501562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3173B-B273-4FC7-976E-A2FBC8CA9C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77F40-A478-4884-8318-10E20690DE08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2DA32-ED32-4FB8-8492-21A01E3814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D42AB-02C3-450F-9711-E4D15FD25A50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46DE1-0397-496D-B155-735F0E1846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644F-7A30-43D1-A935-BDE0EED1E888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90DFC-03B9-4A13-806C-DD7B59C7F0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E8992-7A2D-4297-9EC2-E16F78F68BB9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4204-3069-42B8-9425-30ED19D8AF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77764-61CD-4B3A-9281-F9E6895E5BF6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70361-7E52-4EC3-9336-98E3FB251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6F95E-7E53-4202-809B-BC35110A6C6C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C81B3-5E12-4DAD-A476-4BFE7D6B90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6F31-3E61-4DC0-999E-8D5CA67A6DED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F405-8FBE-418C-BF6C-970096216B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91024-CBC0-4934-AEFD-B34EC2E65005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66FD7-D43A-467D-9873-6E335AE109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EE44D96-236A-4737-B50E-82C5209BB449}" type="datetime1">
              <a:rPr lang="en-US"/>
              <a:pPr>
                <a:defRPr/>
              </a:pPr>
              <a:t>10/28/2011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NYS HAI Reporting Program - April, 2010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079BEA4-786A-4E96-970B-B5AA4CA80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39" r:id="rId2"/>
    <p:sldLayoutId id="2147484044" r:id="rId3"/>
    <p:sldLayoutId id="2147484040" r:id="rId4"/>
    <p:sldLayoutId id="2147484041" r:id="rId5"/>
    <p:sldLayoutId id="2147484045" r:id="rId6"/>
    <p:sldLayoutId id="2147484046" r:id="rId7"/>
    <p:sldLayoutId id="2147484047" r:id="rId8"/>
    <p:sldLayoutId id="2147484048" r:id="rId9"/>
    <p:sldLayoutId id="2147484042" r:id="rId10"/>
    <p:sldLayoutId id="2147484049" r:id="rId11"/>
    <p:sldLayoutId id="2147484050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dc.gov/HAI/pdfs/stateplans/state-specific-hai-sir-july-dec2009r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2.xls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4.xls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.state.ny.us/statistics/facilities/hospital/hospital_acquired_infections/New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371600"/>
            <a:ext cx="7315200" cy="1524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2010 New York State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Hospital Acquired Infection  (HAI)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Public Report and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National Trends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dirty="0" smtClean="0">
                <a:latin typeface="Tahoma" pitchFamily="34" charset="0"/>
                <a:cs typeface="Tahoma" pitchFamily="34" charset="0"/>
              </a:rPr>
            </a:br>
            <a:endParaRPr 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53000"/>
            <a:ext cx="7848600" cy="1352550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latin typeface="+mn-lt"/>
              </a:rPr>
              <a:t>Carole Van Antwerpen, Assistant Bureau Director </a:t>
            </a:r>
          </a:p>
          <a:p>
            <a:pPr algn="l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latin typeface="+mn-lt"/>
              </a:rPr>
              <a:t>New York State Bureau of Healthcare Associated Infections  Hospital Acquired Infection Reporting Program</a:t>
            </a:r>
            <a:endParaRPr lang="en-US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0" y="3733800"/>
            <a:ext cx="693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HAI Public Reporting Update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APIC-GNY–November  9, 2011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Objectives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937760"/>
          </a:xfrm>
        </p:spPr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State the NYS mandate for public reporting or HAIs</a:t>
            </a:r>
          </a:p>
          <a:p>
            <a:pPr>
              <a:buClr>
                <a:schemeClr val="bg2">
                  <a:lumMod val="25000"/>
                </a:schemeClr>
              </a:buClr>
            </a:pPr>
            <a:endParaRPr lang="en-US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Identify scope of other States’ public reporting mandates</a:t>
            </a:r>
          </a:p>
          <a:p>
            <a:pPr>
              <a:buClr>
                <a:schemeClr val="bg2">
                  <a:lumMod val="25000"/>
                </a:schemeClr>
              </a:buClr>
            </a:pPr>
            <a:endParaRPr lang="en-US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Describe National HAI public reports.</a:t>
            </a:r>
          </a:p>
          <a:p>
            <a:pPr>
              <a:buClr>
                <a:schemeClr val="bg2">
                  <a:lumMod val="25000"/>
                </a:schemeClr>
              </a:buClr>
            </a:pPr>
            <a:endParaRPr lang="en-US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Identify impact of public reporting of HAIs in NYS</a:t>
            </a:r>
          </a:p>
          <a:p>
            <a:pPr>
              <a:buClr>
                <a:schemeClr val="bg2">
                  <a:lumMod val="25000"/>
                </a:schemeClr>
              </a:buClr>
            </a:pPr>
            <a:endParaRPr lang="en-US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Impact of HAI prevention </a:t>
            </a:r>
            <a:r>
              <a:rPr lang="en-US" dirty="0" err="1" smtClean="0"/>
              <a:t>collaboratives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991600" cy="617220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50000"/>
              <a:buFont typeface="Wingdings" pitchFamily="2" charset="2"/>
              <a:buNone/>
            </a:pPr>
            <a:r>
              <a:rPr lang="en-US" sz="2800" dirty="0" smtClean="0">
                <a:solidFill>
                  <a:srgbClr val="FFFF66"/>
                </a:solidFill>
                <a:latin typeface="Tahoma" pitchFamily="34" charset="0"/>
              </a:rPr>
              <a:t>  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Elements of 2005 NYS Legislation (PHL 2819)</a:t>
            </a:r>
          </a:p>
          <a:p>
            <a:pPr lvl="1" eaLnBrk="1" hangingPunct="1">
              <a:buClr>
                <a:srgbClr val="FF0000"/>
              </a:buClr>
              <a:buSzPct val="150000"/>
              <a:buFont typeface="Arial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Consultation with Technical Advisors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None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 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Hospitals to report surgical site infections (SSIs) and 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None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   central line associated bloodstream infections (CLABSIs)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None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 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Select and provide training to hospitals on reporting system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None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 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Audit (internal/external) to validate accurate reporting 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None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 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Meaningful and risk adjusted comparisons-public report</a:t>
            </a: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endParaRPr lang="en-US" sz="2400" dirty="0" smtClean="0">
              <a:solidFill>
                <a:schemeClr val="tx1"/>
              </a:solidFill>
              <a:cs typeface="Tahoma" pitchFamily="34" charset="0"/>
            </a:endParaRPr>
          </a:p>
          <a:p>
            <a:pPr lvl="1" eaLnBrk="1" hangingPunct="1">
              <a:buClr>
                <a:schemeClr val="bg2">
                  <a:lumMod val="25000"/>
                </a:schemeClr>
              </a:buClr>
              <a:buSzPct val="150000"/>
              <a:buFont typeface="Wingdings 3" pitchFamily="18" charset="2"/>
              <a:buChar char="}"/>
            </a:pPr>
            <a:r>
              <a:rPr lang="en-US" sz="2400" dirty="0" smtClean="0">
                <a:solidFill>
                  <a:schemeClr val="tx1"/>
                </a:solidFill>
                <a:cs typeface="Tahoma" pitchFamily="34" charset="0"/>
              </a:rPr>
              <a:t>Annual Public HAI report on or before September 1(2010).</a:t>
            </a:r>
          </a:p>
          <a:p>
            <a:pPr lvl="1" eaLnBrk="1" hangingPunct="1">
              <a:buClr>
                <a:srgbClr val="FF0000"/>
              </a:buClr>
              <a:buSzPct val="150000"/>
              <a:buFont typeface="Wingdings" pitchFamily="2" charset="2"/>
              <a:buNone/>
            </a:pPr>
            <a:endParaRPr lang="en-US" sz="2400" dirty="0" smtClean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Reporting of HAIs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498" name="AutoShape 2" descr="data:image/jpg;base64,/9j/4AAQSkZJRgABAQAAAQABAAD/2wCEAAkGBhQSERUUExQVFRUWFxgZGBgYGBgcHRgYGBcZFxgaGBgXHCcfFxwjGhQXIS8gIycpLCwsFx8xNTAqNyYrLSkBCQoKDgwOGg8PGiolHx8sLCwsLCwsLCwsLCwtLSwsLC0sLCw0LCosLCwsLCwuLCwsLCwsLCwsLCwsLCwsLCwsLP/AABEIALoBDwMBIgACEQEDEQH/xAAbAAACAgMBAAAAAAAAAAAAAAAABQQGAQIDB//EAEEQAAIBAgQDBgIHBgUDBQAAAAECEQADBBIhMQUiQQYTMlFhcYGRI0JSobHB0RQVM2Jy8AeSsuHxFiSCNENTosL/xAAbAQACAwEBAQAAAAAAAAAAAAAABAIDBQEGB//EADMRAAICAQMCAwYGAQUBAAAAAAABAhEDBCExEkEFE1EUIjJxgdFhkaGxwfBCI1Ji4fEV/9oADAMBAAIRAxEAPwD3GoPGsa1qxcuIAWUSJ23A19pmp1K+1H/pL/8AQa6uTj4FlrtxbNpiwKXQpgQSpaDEH1MaGKV4XtxfXxqlz5qfmJH3VU7mKIc5iiAExLiSuUnNB20DiP5SZqUzgbkD394/EgfGr+hGdLUTpUy+YXtxYbx57Z/mWR80mnWFx9u6JturD0IP/FeUhgdjt+I3rNgAvOmk6j3jcba1zyk+C/BnlkmoNcnrlFeX4XjV+34Lrga6E5h8nn7qZ2e2+IHiFpvgyn5gkfdUHjZZ7Rjtqy+0VUrPb8fXssP6WU/6stTrPbbDHxF0/qQ/isio9DJrLB8ND+illrtNhm2v2x7nL/qipiY+2driH2YfrXKZZyd6KwDWa4AUUUUAFFFFABRRRQAUUUUAFFFFABRRRQAUUUUAFFFIu1HGHsi2LZUMxJMieVR5eRJGv9jqTbpHYpydIe0VV+zvH7ly93d1gwYEqcoEEaxpuInf7NWiuyi4umdlFxdMKKKKiRCqt28xsWlsg/xDLCdcq+20tHyNWmvL+0+J/aL1wycs5FKMRyoxghh5mfnUZOkV5ZdMSv47hVu6wN0mV0GsSoYNJ09CPZ2HWua9mrJkyzZixOqkNmZXMwNdVHzNYXjlzIWNhzAJhQw+xKwygkg3CCRpyMRMRWlvjqs7KLDnK4RtBpM7gDTaYmI69KkszrdCHRLswxPZS26MFZgxAXNo2mYNEHfUVJsdk7LFic2pIiRGrd4fq68x22+IBqRgL3eIGNs2zryncR6iKYYQaHyn/mrsWSM5VQ3oot5alvsziLWTl6Aae1ZrriunxP5fnXKr2qYtrcax5XXD3M1ilOP4EbvdzdfkEEmJfVW5ssDdBsKw3BLhBBxFwyHHX66FQfFuCQ3uNMo2hbFaXqN617oeQ+QpWnCLoaf2h92IHNAzAACC5kCCfj0qfg7DJbVWcuyjVjud95J/HpXQaS4ZPsWRlEDoKV4ftamYrN5CH7vxNqcxE6NqDAOknm20aGOJsFrTIrZSyFQ2uhKwDprodaT4nht9EYnErbRVmTmIQi6Lk5mMlQgKanY61Yz1dUkTcP2tzXVQHEAtBDFz9ZUdZhyRIcfEVYMBjbucKbt2IP8A7jb6evvVXvcLxJLFcQBJfJy6KGjLsObKBAn36xT3BSGtyZIgE+ZIg/ea7FK90VZot4pfIeC9cBBFy5IiJZiPipMEGp3/AFBe05bcDcS2vnB+r8jUCirpYYS7Hno58i7jtO0tuBK3A3UZZj1kaEe1T8Fj0uglDMGDIIg+WtVLD4i2X+kzZFMEBW5vUn7A6xJPlEzO4l2xtW1KWFzEaAxCL+ZjyAj1rMySxJuMHdc7mlFzUerIqTLPRVR7PdrEVMt9nDeLO3NJO4GUcoHQeXyrviO3dsGEtu4nfQSOpA3+YFV2jvXHmyz0VE4dxO3fXNbMgGDIgg+oO1S66TCiiuOKxaW1zOcolVk7SxCrPlJIEnzoA7UUuXtHhiubv7QETzOqkcmfmDEFSE5iDBAqPiO2eCRcxxViIJ0uI0gamApM0AOapHa5ycTGmltYjpzNv61KP+JFh57lWuRAmVAkqGXczqCDt1qmcfsX8SUuJeKMyyxkiZAWBlH1SrR71fii07J4ckeulyNsJiTbuI4ElGBjaehE9JBNX/hnE0vpnQnyIIgg7wR8a8n4VwjGYq5cW1ftjK1zUq0KFKwpBtwdTv5TBMTXovZPgNzDLdF11uM9wlWUEfRjwKR0Ik/Pc13M4v5l2ZxfzH1FFFLiwm7V49rWHJUwzEL8DMx6wDXnYEVeO3DA27adS8/BVIJ9NWHzqmNhT0b5j8xQ8M5q0Qnp8mRdUTlRFbMhG4+Wv+/3Vr6dfI6H5HWl5QlHlCU4ShtJUYc6ab/nU1VAAG3Qf7VFQcy+8/IVri+FK6lczrLM8hiSCyMnLM5QA0gDSntIqi2amhjUHL1ZLuLIid9j61Fg/ZPyNQB2UXT6W7CqoAkAAoCAwjrLE0xwWBFoPzM2Zi3MZiegppq+S3Ppo566tqO68PcqGCyCJEEfga5thnG6N8j+VWHDLCKPJR+FdKt8lHm2lexVSY3099PxrB10HXT56VayJqPibSxqo3HQaajWqcuPohKV8JsniipTjH1aOH7sH2j936VqeGfzfd/vWMPx6w6qwurDBiuY5SQviIDQYHtWlzj1ok27Vy214g5FZiAzZVYAsAejqdJMHbSvGrW6tbdTPcdOM6fu0/aHy/3rRsCywcw8S9D5it7fG7JJXOAQwTmlZYsyAKWAD86MsidRXK9x7Dm1m75IZMw11KzExvvptvPkatx+IavrXU3VrsvsQyQg4NL0ZHxDY79obKENjMseCcpyBt9dIuHzOYeQrRuIY5UlrNnMEYxmiXhmAHPsMqgjrMyIp5h8StwZkZWEkSpBEgwRI6g1E4tibCZO+KqZPdlgTDGLZIMaH6UCdNGPSa9q1StM8VF7pNEC1isYCo7m3Ga3JzDwss3Pr/VaROvSA2pBwyzeuMf2m0qwic6wCzxz6K7aDpMVNsccslZNxFGXNq0cs5c3OAQJ01Fdf3rZnL3tuc2WM6zm3yxO+u1fP8jywm1KNSPaQWOcVTtENuDzdt20J+kMSdcvVj6wsn4U84jwnDYOyxYC7cYQguwZOg0UaCJ1I19dag4HH2WxNiLyyWGXmENmBIyn6xOQiAT99cu2d8/tTZjAVVA12BEn5kn5VtaObeHqlyY2sxwwzbiuTXhHad7GmS1kJGbKgUwPVd4E6EV6FbuBgCDIIBB8wdRXktp1JGZoX6xXUgazAHXSPf2q89le0Jvs1tlVcqqUCzovhgk7xA19achJvkVxTb2ZYncAEnQDUn0pdevYbF2Sha3dtXBBhgQwOU6EH+ZdR5ip920GUqdmBB9iIOtUHifBsFhrnd28KSVRl1uMoC3TmOQ6kakkERBOm2lsYuTpDMYuTpDfjmHweHt3biraFy9PXxs7JbJgHXV10Hn6mqMeG4UEEhJPUv4jGWd9ToRPTWIk03xrpcs27AspbtWnLqoZmOYhxuQIEXG+7aKUp2bsBcuUxKnxGZRiymZ6MxPy8qaxwcVuhrHjcVujmeG21zDIIDKw3MFVAVhOxAET6VK7a4ebakG5bWzDZ0AIYPNvu4DAnp0+sI1qHxfGvbth2UZohlQk73FUZSQOjTt0pdjO1ee0c6uGyqQHEqs3e6WRKyZg6CdesVCWaMLj3Zl5Mcsedyjwn+5aOD8RSzat5sfeBAF64osHMyO4ADZJKwouT1GdToEAq4/9d4SYLsDCEzbcRnZVEyNILrM7TrSDB9v8MxX/ALe4AFvK4NtDrYXNo08wInU6aictT7XavCqbjth2SWtc2W2c+ZM1vUNEgpljaSIJmaoe4zd7jDD9trDx/EEsywUaQytbGw3EXVMjSJppwfi9rFWVvWWzW3nKYImCVOh13Bqu4jtth0zZbFwuovmBbQCbBAfnLQNgQfKJjQUy4B2jt32a0lp7RQMYITLAuvb0KMRMoTGm/vXDgj7V22GJJbUFQV9BsQPLVSfiKUU47WowxMnYouX4TP3n76T09j+FGjj+BG1pJZR5kfLc/cKc3LQbxAH3E/jSnB3VF1czKJ5VkgZmaYAncwrmPQ1vhu1OGfa6o1ZYMgyolhB8h+I8xV8Wq3MTxGTllpdkS/3Xb3CwfMSP9q5vwvyY/ET+EVpiO0WHQEtdXQTAkkjUaAb+E7eVSUxyMHKMG7ssrR0ZRJB9dR86lUOEKQz5sfwtiRsRBIiYMSP0NZS8GIWDJgbeenSo9ZwGKBKXIaN4IKt8VaCD70qpbjMfEcy5plpAoqscaspiSp725ZIVhosySRlJg/V5vfN6V1/dVxpjFsgzXYVWJhG0tiSV1UeYO+kEBqZ67ewmoWrLFUbiF3Kk76jTz12pLe4C6ozHGXQFDtm5iQsId82Ygd3MdZNbLhrqW7hu3O8Fy9mt6sYtkSo5vCfQaDpVWd3jkmuU/wBjuP3ZKSfDOKYfCwB+z6AMN58UgzLa+JoJ1EmImu1lcMpUiyQViDvGUKB9fyRf8opZi+I27RQO0FzC6HUyBH/2FcxxuwdrqbTM6ESV0PXVTpXmXpIP1/M1V4hm9F+Q5/ZsIWk29c4uSc/jBZgd9IZ2MbSZitjwrCZCES3yoQACdBJOgnzY6jUZjrqaTPxe0M30i8uaQDJGQS+npI+ddFvpclVYEiCYOozCVPpO4qHsaTTUmWx8Sl/nBfQbYJu5XJbVFWSYAbc7nViZNa49FvgC6iOBmiQdM6lG2bqrEVraeQD5ilt/E4kOwW0rpLEEkAwBKjxaEkRqPraxGvqerYv9mw89JMv8PtNqbS/AuIBcOYhuU5oaRrppUq9w2wBmtLaL5gy5nYCc4foTGoLAARPuaWYHE4guBdtIqZCSwYGHDQAOaSCsttpp6x0gAnLt+fWPSsjxDSrK1k6qrb5kpZY6bH7sUOuB8Nwi4iyERSc3LBYkEZrgOp6NrXX/ABK4Ylwqp07xCGjfkdSDr7xSSxiWtsrr4kOYe46ex2+NMOLY1sQ4d9IEALsBudxJJP4Co6XA+hxTv5ijlLV20kqKhb7OqDkBuhQJzSsElrhII3n6QmY+O9WTsr2BLtbvJfa2tm6nLE5lRjcIBkRq+XY6ClPFLd9bg7qCgtsSGjmfXKoMafV10G+/Ttw/tTxKzbyotsAAQpymCQWfWQScxgEz6zV6xSi9xR/6U6m+C74fg9jANbY371y4FZEVmBLhndzoAABmffQDKtQOIpdvXC7ldoA6AbwNJOvU/dVOv8WxbXMxSbhZzmJnlQjId8ozTAXSIJiKsF/GYwGFsWyPpNSwgQYQ+OTmgtHQMNQQadwwit3yReqmncKRLXhZ6sPgP1NZu8NhSQxka6xH+1R8Hi8UbiC5ZUIQS5DLynu0IAhpP0mcbHSDPntjeNWrYtpiSLT3lPLMgHlVhngDTvBqY0BPQ017tEPa87fxfkRMLjVFxSd4O411j7tNYmmXZvs6MThAChVDZhHJEZ3XxLbGsAmQS24+Ve4HfS/cNtbtlmuBu6Oq8odIE6kMeZcwHLnmJWrHjOJYi1mtLjLFnJbCqr8xDW0RmgtalxDRm+sCAFUqS2M4RlPzGve+3oantEskKZCwRWyClvG3lhCmVlOim9eYOYcCBlKE24IEQATA5njQVWvfvK8wX9nuH6BwXS2jM9sAkIC3eqTERAzTM0wxGLuC4YxeDCtdxAh7YnJbViLeiCe7zAtrMk8x2Pe1wPF3Lea3dw7K1pQBCFc6uuaIw4WMqGGKkTEIIqwrLuKzSLC4PG9+rXLqd0tx+VdM1sq+XN9HuGKaA9Jk7F7UThT/APEPiC2xZUznZmKmUAiUUjnIzGbimBJgMemtBbtNabLcQXXgHKoIAbMxXVSYJBt6E9DpXrPae2DhbnLmgSP5SD4h/SJPwqiZR5U1htxG8FuIsw/a+ysuM5C+KF6SACNd+YHz3Bg6Uy4diMHcvBEtJ3gD3Acg2Vu4JnoSEG/QDyrOWpvDb0HKf/H8SPz+flTUbvcT1+C15i57mz8Bw53s2zoq+EeFRCj2AAFYxeHS1afu1VM7ScoiWaJJjqQPuphSzjj6KPMk/If71ZNJRbMW2IsZaZkIQw0qQTMaMGgxrBiD70qPCcRGUYjQqQd5nuVtiD05wX3nWndFJUCk0aYNGAQMczA6nz3109IphUWwOYegJ/L86gi3ixsUJL6liCMmvgCoMojoSxke82R2RveHqsN+rY3C1pbvLdUMCHU6ggyD00++lllcZ9Y2tAI8yRbbc9JfJJj7UaRXFVx0EnuZyKAOmbTMfnPpG2tSv8B50+xPx+BtsFLIpIYRPQyG0+KKfgKhpwqwIi2gjQR01LafEn50+wg+kT4/6T+tNco8qwPEdX5OXoS7fchPQLM+pSr6FN/dVnX6NNc06dXEN8xp7Vm1gVRg1sIgPj01YAQkGdI9j8KuOUeQrXuV+yPkKz//AKPrH9St+Ev/AH/p/wBldsYiJWNvbrr+vyrZ2UsrFZZZynSRmiY8pgUzxVpLgdUyF0IDbSsgPBjYlSD8aUA1u6LWefDimv6hXV5M+kajaa9a9Da5iukb6b+nt70l4jZuhiwvBFJCqCxGrBFUbblg3+am7LNaq3Q7/wB7VPUdTafYz3qZ5fj7Cz9mxX/yIRmbp9UxA0XWObyMkGTEFrwtLqqe+ZW2y5fs5RIOgkzPnQaxjcE7qnd3DbgESPXJ8JhSP/KpaTuaOhfxfT+TXiGKbuhcRSSRIVlIOonVTBBAnl30ilK4u8XUtZJgaMM6+K5kaUJgTbAYZjK61NPZ/EPmJxQXMQEZhpmh1CqsiTLdNTlHwkDsriwR/wBypGZCZUjRZzKIGgYEee1NOMm7oT1rjLLaoX3eM5bGe4j22JjKBJG8HUA6xAkCSR70xs9uUaSbi7bZSN2yAzroTHwI865NZLAeHxywZc0hSdBqIMgQekbUuscGuFspFor4Tyr/AAw6ldAo1jvDGwMRSXmTlLpi6IYcSlJJLcsnDuMG6ufUoSYBlTykqY9JB333qPx9EuKVdBbUr9HdZVYSQrg6+CGUABok/ClfDRjMikrbt83MhUDTO5eAp0LSpmfWpnAMRdN2LjI9potEK0kuOW4vpDbeRHlUM+kc3GcW7Xq3+ZuRUYY+mv0RM7OkYRO9TC27jq6ohAeQO7vuMgW2ShYym5E3OnV3c4ph1LH92uBbe6o+h5ixu21YoFU6MGLTI8Fb4Dszil7l7V3uLYIZ7JZgDlvM0QJABTIPYRtU+xg+IqtsPfR3LoHyhIW3NzvG1RSWylAIESo0AJNSV9xKlHZEG/xDDm5B4fdDteZDcFvUNem1cuK4G30ZBaRoqnqsuuzfGA/0C4e7YW1aslcw5YdAQinqVEKfUEdKi4ThnEQVDYm3lVrPQMWVVAuhi1ueY67zP1hMBn2ewl+3aIxNwXbhdjmG0GIA5VgekaT13PTg0ooorgGroCCDqCIPsa83xeF7q49uZyNE+Y3H3EV6VVZ452XZme7aMk6lD1PXK3Q6bH5irsM1F7l2Gai9yrUT5aEbe9YnpsRuDoR7g7VmnR7Zob4bEBlnbz9DUfE4Vbp32Agj11+OkVDs3CDA+tCn4mPzpsqgbCKx/F9dLFBY48ve/l9xLS+GxWVylvHsvn9hW/BT0cfEfoa4Nwu4OgPsf1inlFYUPE9RHvfzQ5PwvTS7V8mV1FyMcwymBv7n9K7BwdiKOKvNw+gA+6fzqDcYAEtAABJJjQDcknYRW/p9bKWNOS5M1546aTwxVqP4jCil6wRI2OsjqOm1ZJIG5GnmaZWrj3RNa+HdMbYEfSD2P5D86l8Rwhu2nthihdSuYbrIiR6il9rHW1MhLk/1D9ak4XiKuwXnBO05fInp7Vna7w7LqM3mQku3N/Yuh4rgSpp/p9xeezd6Mq4u4qhAoABmQ2bOxz6sepAEyZ8h1fgl8tP7U4Ge60ZTs65VWc8QhkjTy2jVybR6MR8vzFBtH7R+Q/SlX4TrP+P9+hJeJ6X8f79ThhrDJaVWfOwSCx0zEDeJMT71R73aDJdNru2MfWnT+GH8vMxV9eyYPMdvJf0qtIDA5W+VPaHQ5tN1eZW9cfUR12ohqunyot1f619hQ/aBJVvpAAtwlcqa5WCaknlIOu4EGSdKD2iQyVVyQASCANCj3NZOnLbPzG9Ocp+yf7+NYbTfT3rRcbVMzXinHdwewYdO8KgfWj5HU/dTq3wv7TfAD8zSnhvF1RSiZS4n6wLKG1XMBzR7x0rpe43d5QBuYJUDlEEycx2kAaAnWoYZ4sKpu2WRy5YpqDqzZOGYtTAuW2XvgwzCcloPcIVQR4gChzaHUiRlBOGw2PCz3tosEjXKFzRuYtdCfksESZrVsfcO7t9w/AVHv3p8bE+5J+QqT1cP8Uyum3uQsdhsS1wuHQLN2QANQf4ZVSoEiNiTOvNrpOwF3LbXvGXvCAXAI0Y7gR0G0+lc+7ncCPL9a6AV2HPVVMajrYYvghv8zucUPIn4frSzi2EF0ozSuXMOhnMNJ8srBWGu49TWMZjAly2CW5gwyjIB4kXMSxB0LAQpk5joarli9ltDLjLka6lGO6m2ok+RsXD7Cd9T2U2d9tzZPRfT/wBPQOzHBLl65kOJOW2j5lDFi3eFo1zZRlkLBBgJbirLc7ESsDFYhTmBzZpOjKxAJ1ALJMbcx0jSqt2TFizft3jiLozC5yOrHlNpbrB2BKrl721G3hiJNejcN4imItJdtGUcSpII9NQdRqKWlyMK63JVFFFROhRRRQAUUUUAIe1PB1dGvDR0WfRlWSQR7TBqnV6XiLAdGRtVYEH2Ig7Uku9jLJ8LXF+IP+oGmMeVRVMYxZVFUyoJazEKOvXyA1mt7nEcQL7oLBNsd2EfaSSveEwSYAeRoJ7ttfJ3f7NvYYuCbiRGg5h7geIadPlXFWBEjUV57xbK5Zt17qW38mnganG4sR2eN4klQcK2ptgnmEZlUudVjlJYbxyGSCVnvw/it93trcwzWwyMXaSQjAkKslRMgT03FMrGGVM2WeZixkk6neJJgeg0rpWS5R7R/cvUZd2V3H3edz0BP3aflVdxHE2uOhsXbRtxzq5jMSveCJEkZSsgdGOxFPH5pn60z8f+aXp2fsAgi2ARMGW0zCD1r0eJKMUvRHkcklLJKT7tkbA8Qu5k7x8Ply82VhMhMxy6wQBlJIkQ3pTbvAyyCCCNCDIM+RG9RP3JZ+x0I3bYqEjfbKoA8o0qSlkIgVRAEAfPXU6k7nWrFTaKpNHat7WKW0wuNOVZJjU+E7DzrSsj4ddwCCCIIIOhBBIrUTp2JoYntLabMgZkuQBBUEoWuthwSAYOW6uusHpNa4btXhyv8UtCqS3duM2oQ5VAmc5Ay7iaj4fEIoUGzaIAAkKoIUGYiI0OoAgTUlLmFjL3KBSIjukiJBggCIkAx6CmFO+6LPdN/wDqvDc/0uiAsxyvEAgEg5YYSek9fI0r4lxRLCqxkhnCiPIyS3sFBJ9qaNdwzGDbQgnUm2sHXNrI89deutcGiTEaEjSP72ok2+6NPw74pJCi92ntJmzZwFQvMDUC41oxrvmXQdZrW/2htMCozSWyAlYE6yZJ2hW18xTS3aILScwJ0GUDKIGk/W1kyfOmfDMOIzwNdBp06n5zUVFy2s0NTl8rG5Mp+GwlrGOCgeYt3hqFkIzIvXXUmfhBrmOzVqAArwAwGqiA6lW+cz6nzr0HKB0G1VcUtPSxhW7PPvK+wqs9nkzLGcQbZHON7S5Rss6g6/lXbh3ZVLLBlZsyqVEmRBOYzpqZP9kTW3EeLLZKZp5j5gQMyqdyJ1uDQSd6F7TWWZWW6SpUwotnmObQzEzyNA6/KiGOCNTRRhkg3NblowOEtFdFkjQ5tTP4fKut3BWiYIWYmAYMbTAO3rVXPauzbzMHZQuYMcpiVKiCCOb+INvWnWMxDk23tosyUuNlQsqypCyzrCEySQTsNDNOKUWqoT1OleJ2nt/eSJiBhriq9u5b6lQxicuhKh+YHWNB1HnTvshg8KlzLcbDm82iW5QlQoS5pGmeLitAnQyOtV/A9mr7obi4AKEnIrXGzXVcssz3ukIxgkyM5KxEGxYPhF63dRhg1IVyAe8aVRWREKy8FsiWySd+711NJZZp8FuHCo+8+S4/sVv7Cf5R1AB6eQA+FdLVoKAqgKBsAIA9gNqh8DxN65YRsRa7q6c2ZJBiGIGoJGqgGJMTE1PpcZCiiigAooooAKKKKACiiigApZxDgS3JZORz1A0b+pevuINM6KjOEZrpkrRKMnF2mUzFWmtGLgy+RnlPs35GD6VwxF3kYg7A/hV5ZQd9ahYjgdh/Fatn/wAQD8xrWXPwuLdxlS9B5a51TR5fIHwrHfDzHw1/CvVOH8Kt2ARbXKGMnUmTtuxNQe0fZ9cRblQBdWSh2nzVvQ/cda0ljXcxXg22e55z3g86GO3uP1royEEhgQQYIO4PkRWuUeVXLT007EXPs0Zoopc3HEVirgqe8NtdjmYKraZdhDrvG/oaZK0m+BjRSv8A6msROYwUV9j4WYKCfLUjfYGmlFg01yLeL8Ru2ind2u8zBp8XKRljYdQW+IFYt8ccGO5fdJIUxzkrPwimdatv76fp/frUMjkk2i7Dk6JJrkXpx+5oDZeSbYJCmBnBJO31SIPvU3hfa9gmU4e4zB0UxOrXEN0gDLoQOmvqVGtdKc4HGWkRRm13OjbnfpUdNllKT6pUX5c0pxqW52weMZ15rbIcgaSABJzAqNZkZQTI+sN6QLsKtFtwyyDIOx/5qrP9n3Gn96U5mdJMT5IlriFu4dSkA8jEqc2uUkT4SHlfPT1qXhMVZKAhrUDMBquymW9o0J+ZpaOAWcoUW4URoHYREHp6iY60HheHtgF0PibXM0E3eTYtuZCgRpSscsb5Rp6GShN26+Y0w1mxqLYtHOzMQMpzNpmPr0n4U94Bhe8xCqfD4mj+Qgr7cxH3jrVYw/D7Nt1dLRBWY5jAlcp5ZiYETVm7I8Ry4kBoAuAp7HxLr8CPdqlLNGqT3NDJnxuPTa3L+BWaKKVFwooooAKKKKACiiigArnexCoJZgo2kkDX410qJctWmJRsrEtOViDBAGwO2kfP1oAl0VC4w14WXOHCtdAlFYwGPlPT3rT98IoQv1AzFSGVWy5iCw9Nfau0AworSzeVxKkMPMGR91b1wAooooAKKjY3iCWlJY7fVBEnyAE0lftbzCLfL1k83wjQfP5VVPNCG0mXY8GTIrihZ26wJW4l0LysuVj/ADA8s+4JE+keVVy1aZmCqpZjsAJJ0n8Aa9It8XsXVgssECVeBv0IbQ/fXDhnZ3D27ne2pJ1A5syrOhy+VMQyprYQzaRudvb1KBiMI9uM9t0kwCysBO8SRE1wNsHcA/AeUfhXq+Mwa3UZHEqwgj8x5EbzXlt6yUZkbxIxU+4MT8d/jVsZdQpnweXTXBx7lfsr8h5z+OtFq1lB1ZpJPMZiTMD0GwHlW9ABJAAkkgAe5ipi6t7I4YzEFApClpdQQqsxgmCQqySdulQrOOxFwxbwt1iGccqs0ZQILQukyfTTQmrxwfsdcZw14ZFUg5ZBZiDMaGFGm+/tvV2VANgB7etU5JXsPYdPtckeH3uJ31zD9muZ1zDJDZmIKZYGWRIZun1d9CawuNuG6PoHEs1vNmYqEBkOVjLMgb6x1O1e5ZaXY3s7YuvndJaIOpE6RJA3IGx9vIUv0LsXvCuxVexmHF0slwyE1AD5TqZ8KmSPUnfSKsw7K4bSbSnLO8mSfOTzfGtx2dsC5buBMrWxAjSdIGaNyBTOrep1TZZGCS4FeL7NYe4uU2lWBAKgKR10jyOutLcD2Itq5a4xuCTlWIEdM32j8h6VZqKhVnXFPdnmPGf8LO5RWwr3AFUd4AeYkFmLDXrm8PQquhGlVv8AcZzIwvXBlZX3OpU5lO/QjTcDy2j23EqSjBYzFTE7TGk/GvKDaKkqwgqSpEzquh1HtUJ7boozLp3R6D2Mb/s7YNxrrLmDM/izZixBknQZgBrtFO6oHZHiws3crGEuQPQPsp9J2/y+VX+pp2rLoS6lYUUUV0mFFFFABRRRQAUi4p2Ns33uOxuK9xCjFWHhIUEAEEbL5dTT2igCsX/8PsOwYF7wzZZ5xplIbSVMSyySNZJ2pxw3gyWVZVlgzZjmIOuUJpptC/ean0UAV7F8XTCXBaS2MkAmDqCSfPfQDenmGxC3FDqZVhIqFxDgVu9cV3nQEETE9RqNREmp9q0FAVQABsBsKnJppepOTi0q5N61u3QoJYgAbk7Csn0qC1p7ll0ugISCuYEEER4hOw9D5VW2cS9SvcdVHbvrZzKTlY+TACNxMEfDSlVS+IcPFoiLiXJ+zuPfU+YqJWBqL691TPTaWvLSTtdgqydkG0uD1U/MEf8A5FVun3ZK8A9xepAI+BIP+ofOrNG6yoq16vA/oWeqp234SMvfroywr6eJSQAT6gnfyPtVrrlisMtxGRtVZSp9iIrdTp2eanFSTTPKKu/YjharZ74gF7nX7Kj6u2hmZpNjuxl9CckXV6QQG+IYgfI1Y+x9t1wwV0ZCruAGBBgmdj6k/KrZytbCenxShN9SHdFFFUjwUUUUAFFFFABRRRQAVUO13Z3e/bmZm4o2jbMBEzME/E+9vorjVnJRUlTPIW2+FesYJybaEzJVSZ3kgb0k4h2Pt3b3eTkUgZlUAZmk6z0kHXTpVhqMY9JXjg4WFFFFTLQooooAKKKKACiiigAornftllIBKnzG41rYN06igDaiiigAqv8AafGyhRS2jDPoYggkc2xE/hVgrS5bDCCAR5ESNNqhki5RcV3LMU1Cak1dHnoopjxDgdyyuYlWHWNIJPkd614dw7vVciC2yA6AnTMZ65QdvOPSsLyJ9fRR6T2nH0daexApx2W/jn+hv9S/pXLBnB5CXxCENnGaMgU2nS20O2wz3VH8wYEab7Ktq0/0eMRWIu7gQe5ym4J2GWVzfHyIpvFpcmOSk0JZtZjyQlBMuFFVq32tOZcyrlyhiVYHMG1DprzJBB0nQ71Y0cEAjUHUVpRmpcGPPHKFX3NqKKKmQCiiigAooooAKKKKACiiigAooooAKKKKACiiigAooooAKKKKACiiigArlcs6hhuPvHlPvFdaKAOC3WHiXz1XUR+PwiuhuiJJgeunznat6CKAI7cQthguYFiSIGpkDMRpsYrjcxlwg93aJIaOchRA6jcx5aVNyis1ymStegm/cr3WzYh8wB5UTRY9ZE/n61LscJVLhuAtqMoWeVR1CgbDQVOoqKxxW5J5JPYTHsdg8mT9nthPsgEDXuwdj17m3Pnl161vc7KYVpJsrJNwk6zN4BbhmZ5gqg/0jyptRUysU4rs1ZYW8qKrWgqIQNRbBUm3O+U5RpO8GoPDcbct3zaOXJnIgDw5pKxr4TBPpJ9KslYiq5Qt2ti2OSk4vf8AgzRRRVhUFFFFABRRRQAUUUUAFFFFABRRRQAUUUUAFFFFABRRRQAUUUUAf//Z"/>
          <p:cNvSpPr>
            <a:spLocks noChangeAspect="1" noChangeArrowheads="1"/>
          </p:cNvSpPr>
          <p:nvPr/>
        </p:nvSpPr>
        <p:spPr bwMode="auto">
          <a:xfrm>
            <a:off x="120650" y="-993775"/>
            <a:ext cx="2581275" cy="1771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6500" name="AutoShape 4" descr="data:image/jpg;base64,/9j/4AAQSkZJRgABAQAAAQABAAD/2wCEAAkGBhQSERUUExQVFRUWFxgZGBgYGBgcHRgYGBcZFxgaGBgXHCcfFxwjGhQXIS8gIycpLCwsFx8xNTAqNyYrLSkBCQoKDgwOGg8PGiolHx8sLCwsLCwsLCwsLCwtLSwsLC0sLCw0LCosLCwsLCwuLCwsLCwsLCwsLCwsLCwsLCwsLP/AABEIALoBDwMBIgACEQEDEQH/xAAbAAACAgMBAAAAAAAAAAAAAAAABQQGAQIDB//EAEEQAAIBAgQDBgIHBgUDBQAAAAECEQADBBIhMQUiQQYTMlFhcYGRI0JSobHB0RQVM2Jy8AeSsuHxFiSCNENTosL/xAAbAQACAwEBAQAAAAAAAAAAAAAABAIDBQEGB//EADMRAAICAQMCAwYGAQUBAAAAAAABAhEDBCExEkEFE1EUIjJxgdFhkaGxwfBCI1Ji4fEV/9oADAMBAAIRAxEAPwD3GoPGsa1qxcuIAWUSJ23A19pmp1K+1H/pL/8AQa6uTj4FlrtxbNpiwKXQpgQSpaDEH1MaGKV4XtxfXxqlz5qfmJH3VU7mKIc5iiAExLiSuUnNB20DiP5SZqUzgbkD394/EgfGr+hGdLUTpUy+YXtxYbx57Z/mWR80mnWFx9u6JturD0IP/FeUhgdjt+I3rNgAvOmk6j3jcba1zyk+C/BnlkmoNcnrlFeX4XjV+34Lrga6E5h8nn7qZ2e2+IHiFpvgyn5gkfdUHjZZ7Rjtqy+0VUrPb8fXssP6WU/6stTrPbbDHxF0/qQ/isio9DJrLB8ND+illrtNhm2v2x7nL/qipiY+2driH2YfrXKZZyd6KwDWa4AUUUUAFFFFABRRRQAUUUUAFFFFABRRRQAUUUUAFFFIu1HGHsi2LZUMxJMieVR5eRJGv9jqTbpHYpydIe0VV+zvH7ly93d1gwYEqcoEEaxpuInf7NWiuyi4umdlFxdMKKKKiRCqt28xsWlsg/xDLCdcq+20tHyNWmvL+0+J/aL1wycs5FKMRyoxghh5mfnUZOkV5ZdMSv47hVu6wN0mV0GsSoYNJ09CPZ2HWua9mrJkyzZixOqkNmZXMwNdVHzNYXjlzIWNhzAJhQw+xKwygkg3CCRpyMRMRWlvjqs7KLDnK4RtBpM7gDTaYmI69KkszrdCHRLswxPZS26MFZgxAXNo2mYNEHfUVJsdk7LFic2pIiRGrd4fq68x22+IBqRgL3eIGNs2zryncR6iKYYQaHyn/mrsWSM5VQ3oot5alvsziLWTl6Aae1ZrriunxP5fnXKr2qYtrcax5XXD3M1ilOP4EbvdzdfkEEmJfVW5ssDdBsKw3BLhBBxFwyHHX66FQfFuCQ3uNMo2hbFaXqN617oeQ+QpWnCLoaf2h92IHNAzAACC5kCCfj0qfg7DJbVWcuyjVjud95J/HpXQaS4ZPsWRlEDoKV4ftamYrN5CH7vxNqcxE6NqDAOknm20aGOJsFrTIrZSyFQ2uhKwDprodaT4nht9EYnErbRVmTmIQi6Lk5mMlQgKanY61Yz1dUkTcP2tzXVQHEAtBDFz9ZUdZhyRIcfEVYMBjbucKbt2IP8A7jb6evvVXvcLxJLFcQBJfJy6KGjLsObKBAn36xT3BSGtyZIgE+ZIg/ea7FK90VZot4pfIeC9cBBFy5IiJZiPipMEGp3/AFBe05bcDcS2vnB+r8jUCirpYYS7Hno58i7jtO0tuBK3A3UZZj1kaEe1T8Fj0uglDMGDIIg+WtVLD4i2X+kzZFMEBW5vUn7A6xJPlEzO4l2xtW1KWFzEaAxCL+ZjyAj1rMySxJuMHdc7mlFzUerIqTLPRVR7PdrEVMt9nDeLO3NJO4GUcoHQeXyrviO3dsGEtu4nfQSOpA3+YFV2jvXHmyz0VE4dxO3fXNbMgGDIgg+oO1S66TCiiuOKxaW1zOcolVk7SxCrPlJIEnzoA7UUuXtHhiubv7QETzOqkcmfmDEFSE5iDBAqPiO2eCRcxxViIJ0uI0gamApM0AOapHa5ycTGmltYjpzNv61KP+JFh57lWuRAmVAkqGXczqCDt1qmcfsX8SUuJeKMyyxkiZAWBlH1SrR71fii07J4ckeulyNsJiTbuI4ElGBjaehE9JBNX/hnE0vpnQnyIIgg7wR8a8n4VwjGYq5cW1ftjK1zUq0KFKwpBtwdTv5TBMTXovZPgNzDLdF11uM9wlWUEfRjwKR0Ik/Pc13M4v5l2ZxfzH1FFFLiwm7V49rWHJUwzEL8DMx6wDXnYEVeO3DA27adS8/BVIJ9NWHzqmNhT0b5j8xQ8M5q0Qnp8mRdUTlRFbMhG4+Wv+/3Vr6dfI6H5HWl5QlHlCU4ShtJUYc6ab/nU1VAAG3Qf7VFQcy+8/IVri+FK6lczrLM8hiSCyMnLM5QA0gDSntIqi2amhjUHL1ZLuLIid9j61Fg/ZPyNQB2UXT6W7CqoAkAAoCAwjrLE0xwWBFoPzM2Zi3MZiegppq+S3Ppo566tqO68PcqGCyCJEEfga5thnG6N8j+VWHDLCKPJR+FdKt8lHm2lexVSY3099PxrB10HXT56VayJqPibSxqo3HQaajWqcuPohKV8JsniipTjH1aOH7sH2j936VqeGfzfd/vWMPx6w6qwurDBiuY5SQviIDQYHtWlzj1ok27Vy214g5FZiAzZVYAsAejqdJMHbSvGrW6tbdTPcdOM6fu0/aHy/3rRsCywcw8S9D5it7fG7JJXOAQwTmlZYsyAKWAD86MsidRXK9x7Dm1m75IZMw11KzExvvptvPkatx+IavrXU3VrsvsQyQg4NL0ZHxDY79obKENjMseCcpyBt9dIuHzOYeQrRuIY5UlrNnMEYxmiXhmAHPsMqgjrMyIp5h8StwZkZWEkSpBEgwRI6g1E4tibCZO+KqZPdlgTDGLZIMaH6UCdNGPSa9q1StM8VF7pNEC1isYCo7m3Ga3JzDwss3Pr/VaROvSA2pBwyzeuMf2m0qwic6wCzxz6K7aDpMVNsccslZNxFGXNq0cs5c3OAQJ01Fdf3rZnL3tuc2WM6zm3yxO+u1fP8jywm1KNSPaQWOcVTtENuDzdt20J+kMSdcvVj6wsn4U84jwnDYOyxYC7cYQguwZOg0UaCJ1I19dag4HH2WxNiLyyWGXmENmBIyn6xOQiAT99cu2d8/tTZjAVVA12BEn5kn5VtaObeHqlyY2sxwwzbiuTXhHad7GmS1kJGbKgUwPVd4E6EV6FbuBgCDIIBB8wdRXktp1JGZoX6xXUgazAHXSPf2q89le0Jvs1tlVcqqUCzovhgk7xA19achJvkVxTb2ZYncAEnQDUn0pdevYbF2Sha3dtXBBhgQwOU6EH+ZdR5ip920GUqdmBB9iIOtUHifBsFhrnd28KSVRl1uMoC3TmOQ6kakkERBOm2lsYuTpDMYuTpDfjmHweHt3biraFy9PXxs7JbJgHXV10Hn6mqMeG4UEEhJPUv4jGWd9ToRPTWIk03xrpcs27AspbtWnLqoZmOYhxuQIEXG+7aKUp2bsBcuUxKnxGZRiymZ6MxPy8qaxwcVuhrHjcVujmeG21zDIIDKw3MFVAVhOxAET6VK7a4ebakG5bWzDZ0AIYPNvu4DAnp0+sI1qHxfGvbth2UZohlQk73FUZSQOjTt0pdjO1ee0c6uGyqQHEqs3e6WRKyZg6CdesVCWaMLj3Zl5Mcsedyjwn+5aOD8RSzat5sfeBAF64osHMyO4ADZJKwouT1GdToEAq4/9d4SYLsDCEzbcRnZVEyNILrM7TrSDB9v8MxX/ALe4AFvK4NtDrYXNo08wInU6aictT7XavCqbjth2SWtc2W2c+ZM1vUNEgpljaSIJmaoe4zd7jDD9trDx/EEsywUaQytbGw3EXVMjSJppwfi9rFWVvWWzW3nKYImCVOh13Bqu4jtth0zZbFwuovmBbQCbBAfnLQNgQfKJjQUy4B2jt32a0lp7RQMYITLAuvb0KMRMoTGm/vXDgj7V22GJJbUFQV9BsQPLVSfiKUU47WowxMnYouX4TP3n76T09j+FGjj+BG1pJZR5kfLc/cKc3LQbxAH3E/jSnB3VF1czKJ5VkgZmaYAncwrmPQ1vhu1OGfa6o1ZYMgyolhB8h+I8xV8Wq3MTxGTllpdkS/3Xb3CwfMSP9q5vwvyY/ET+EVpiO0WHQEtdXQTAkkjUaAb+E7eVSUxyMHKMG7ssrR0ZRJB9dR86lUOEKQz5sfwtiRsRBIiYMSP0NZS8GIWDJgbeenSo9ZwGKBKXIaN4IKt8VaCD70qpbjMfEcy5plpAoqscaspiSp725ZIVhosySRlJg/V5vfN6V1/dVxpjFsgzXYVWJhG0tiSV1UeYO+kEBqZ67ewmoWrLFUbiF3Kk76jTz12pLe4C6ozHGXQFDtm5iQsId82Ygd3MdZNbLhrqW7hu3O8Fy9mt6sYtkSo5vCfQaDpVWd3jkmuU/wBjuP3ZKSfDOKYfCwB+z6AMN58UgzLa+JoJ1EmImu1lcMpUiyQViDvGUKB9fyRf8opZi+I27RQO0FzC6HUyBH/2FcxxuwdrqbTM6ESV0PXVTpXmXpIP1/M1V4hm9F+Q5/ZsIWk29c4uSc/jBZgd9IZ2MbSZitjwrCZCES3yoQACdBJOgnzY6jUZjrqaTPxe0M30i8uaQDJGQS+npI+ddFvpclVYEiCYOozCVPpO4qHsaTTUmWx8Sl/nBfQbYJu5XJbVFWSYAbc7nViZNa49FvgC6iOBmiQdM6lG2bqrEVraeQD5ilt/E4kOwW0rpLEEkAwBKjxaEkRqPraxGvqerYv9mw89JMv8PtNqbS/AuIBcOYhuU5oaRrppUq9w2wBmtLaL5gy5nYCc4foTGoLAARPuaWYHE4guBdtIqZCSwYGHDQAOaSCsttpp6x0gAnLt+fWPSsjxDSrK1k6qrb5kpZY6bH7sUOuB8Nwi4iyERSc3LBYkEZrgOp6NrXX/ABK4Ylwqp07xCGjfkdSDr7xSSxiWtsrr4kOYe46ex2+NMOLY1sQ4d9IEALsBudxJJP4Co6XA+hxTv5ijlLV20kqKhb7OqDkBuhQJzSsElrhII3n6QmY+O9WTsr2BLtbvJfa2tm6nLE5lRjcIBkRq+XY6ClPFLd9bg7qCgtsSGjmfXKoMafV10G+/Ttw/tTxKzbyotsAAQpymCQWfWQScxgEz6zV6xSi9xR/6U6m+C74fg9jANbY371y4FZEVmBLhndzoAABmffQDKtQOIpdvXC7ldoA6AbwNJOvU/dVOv8WxbXMxSbhZzmJnlQjId8ozTAXSIJiKsF/GYwGFsWyPpNSwgQYQ+OTmgtHQMNQQadwwit3yReqmncKRLXhZ6sPgP1NZu8NhSQxka6xH+1R8Hi8UbiC5ZUIQS5DLynu0IAhpP0mcbHSDPntjeNWrYtpiSLT3lPLMgHlVhngDTvBqY0BPQ017tEPa87fxfkRMLjVFxSd4O411j7tNYmmXZvs6MThAChVDZhHJEZ3XxLbGsAmQS24+Ve4HfS/cNtbtlmuBu6Oq8odIE6kMeZcwHLnmJWrHjOJYi1mtLjLFnJbCqr8xDW0RmgtalxDRm+sCAFUqS2M4RlPzGve+3oantEskKZCwRWyClvG3lhCmVlOim9eYOYcCBlKE24IEQATA5njQVWvfvK8wX9nuH6BwXS2jM9sAkIC3eqTERAzTM0wxGLuC4YxeDCtdxAh7YnJbViLeiCe7zAtrMk8x2Pe1wPF3Lea3dw7K1pQBCFc6uuaIw4WMqGGKkTEIIqwrLuKzSLC4PG9+rXLqd0tx+VdM1sq+XN9HuGKaA9Jk7F7UThT/APEPiC2xZUznZmKmUAiUUjnIzGbimBJgMemtBbtNabLcQXXgHKoIAbMxXVSYJBt6E9DpXrPae2DhbnLmgSP5SD4h/SJPwqiZR5U1htxG8FuIsw/a+ysuM5C+KF6SACNd+YHz3Bg6Uy4diMHcvBEtJ3gD3Acg2Vu4JnoSEG/QDyrOWpvDb0HKf/H8SPz+flTUbvcT1+C15i57mz8Bw53s2zoq+EeFRCj2AAFYxeHS1afu1VM7ScoiWaJJjqQPuphSzjj6KPMk/If71ZNJRbMW2IsZaZkIQw0qQTMaMGgxrBiD70qPCcRGUYjQqQd5nuVtiD05wX3nWndFJUCk0aYNGAQMczA6nz3109IphUWwOYegJ/L86gi3ixsUJL6liCMmvgCoMojoSxke82R2RveHqsN+rY3C1pbvLdUMCHU6ggyD00++lllcZ9Y2tAI8yRbbc9JfJJj7UaRXFVx0EnuZyKAOmbTMfnPpG2tSv8B50+xPx+BtsFLIpIYRPQyG0+KKfgKhpwqwIi2gjQR01LafEn50+wg+kT4/6T+tNco8qwPEdX5OXoS7fchPQLM+pSr6FN/dVnX6NNc06dXEN8xp7Vm1gVRg1sIgPj01YAQkGdI9j8KuOUeQrXuV+yPkKz//AKPrH9St+Ev/AH/p/wBldsYiJWNvbrr+vyrZ2UsrFZZZynSRmiY8pgUzxVpLgdUyF0IDbSsgPBjYlSD8aUA1u6LWefDimv6hXV5M+kajaa9a9Da5iukb6b+nt70l4jZuhiwvBFJCqCxGrBFUbblg3+am7LNaq3Q7/wB7VPUdTafYz3qZ5fj7Cz9mxX/yIRmbp9UxA0XWObyMkGTEFrwtLqqe+ZW2y5fs5RIOgkzPnQaxjcE7qnd3DbgESPXJ8JhSP/KpaTuaOhfxfT+TXiGKbuhcRSSRIVlIOonVTBBAnl30ilK4u8XUtZJgaMM6+K5kaUJgTbAYZjK61NPZ/EPmJxQXMQEZhpmh1CqsiTLdNTlHwkDsriwR/wBypGZCZUjRZzKIGgYEee1NOMm7oT1rjLLaoX3eM5bGe4j22JjKBJG8HUA6xAkCSR70xs9uUaSbi7bZSN2yAzroTHwI865NZLAeHxywZc0hSdBqIMgQekbUuscGuFspFor4Tyr/AAw6ldAo1jvDGwMRSXmTlLpi6IYcSlJJLcsnDuMG6ufUoSYBlTykqY9JB333qPx9EuKVdBbUr9HdZVYSQrg6+CGUABok/ClfDRjMikrbt83MhUDTO5eAp0LSpmfWpnAMRdN2LjI9potEK0kuOW4vpDbeRHlUM+kc3GcW7Xq3+ZuRUYY+mv0RM7OkYRO9TC27jq6ohAeQO7vuMgW2ShYym5E3OnV3c4ph1LH92uBbe6o+h5ixu21YoFU6MGLTI8Fb4Dszil7l7V3uLYIZ7JZgDlvM0QJABTIPYRtU+xg+IqtsPfR3LoHyhIW3NzvG1RSWylAIESo0AJNSV9xKlHZEG/xDDm5B4fdDteZDcFvUNem1cuK4G30ZBaRoqnqsuuzfGA/0C4e7YW1aslcw5YdAQinqVEKfUEdKi4ThnEQVDYm3lVrPQMWVVAuhi1ueY67zP1hMBn2ewl+3aIxNwXbhdjmG0GIA5VgekaT13PTg0ooorgGroCCDqCIPsa83xeF7q49uZyNE+Y3H3EV6VVZ452XZme7aMk6lD1PXK3Q6bH5irsM1F7l2Gai9yrUT5aEbe9YnpsRuDoR7g7VmnR7Zob4bEBlnbz9DUfE4Vbp32Agj11+OkVDs3CDA+tCn4mPzpsqgbCKx/F9dLFBY48ve/l9xLS+GxWVylvHsvn9hW/BT0cfEfoa4Nwu4OgPsf1inlFYUPE9RHvfzQ5PwvTS7V8mV1FyMcwymBv7n9K7BwdiKOKvNw+gA+6fzqDcYAEtAABJJjQDcknYRW/p9bKWNOS5M1546aTwxVqP4jCil6wRI2OsjqOm1ZJIG5GnmaZWrj3RNa+HdMbYEfSD2P5D86l8Rwhu2nthihdSuYbrIiR6il9rHW1MhLk/1D9ak4XiKuwXnBO05fInp7Vna7w7LqM3mQku3N/Yuh4rgSpp/p9xeezd6Mq4u4qhAoABmQ2bOxz6sepAEyZ8h1fgl8tP7U4Ge60ZTs65VWc8QhkjTy2jVybR6MR8vzFBtH7R+Q/SlX4TrP+P9+hJeJ6X8f79ThhrDJaVWfOwSCx0zEDeJMT71R73aDJdNru2MfWnT+GH8vMxV9eyYPMdvJf0qtIDA5W+VPaHQ5tN1eZW9cfUR12ohqunyot1f619hQ/aBJVvpAAtwlcqa5WCaknlIOu4EGSdKD2iQyVVyQASCANCj3NZOnLbPzG9Ocp+yf7+NYbTfT3rRcbVMzXinHdwewYdO8KgfWj5HU/dTq3wv7TfAD8zSnhvF1RSiZS4n6wLKG1XMBzR7x0rpe43d5QBuYJUDlEEycx2kAaAnWoYZ4sKpu2WRy5YpqDqzZOGYtTAuW2XvgwzCcloPcIVQR4gChzaHUiRlBOGw2PCz3tosEjXKFzRuYtdCfksESZrVsfcO7t9w/AVHv3p8bE+5J+QqT1cP8Uyum3uQsdhsS1wuHQLN2QANQf4ZVSoEiNiTOvNrpOwF3LbXvGXvCAXAI0Y7gR0G0+lc+7ncCPL9a6AV2HPVVMajrYYvghv8zucUPIn4frSzi2EF0ozSuXMOhnMNJ8srBWGu49TWMZjAly2CW5gwyjIB4kXMSxB0LAQpk5joarli9ltDLjLka6lGO6m2ok+RsXD7Cd9T2U2d9tzZPRfT/wBPQOzHBLl65kOJOW2j5lDFi3eFo1zZRlkLBBgJbirLc7ESsDFYhTmBzZpOjKxAJ1ALJMbcx0jSqt2TFizft3jiLozC5yOrHlNpbrB2BKrl721G3hiJNejcN4imItJdtGUcSpII9NQdRqKWlyMK63JVFFFROhRRRQAUUUUAIe1PB1dGvDR0WfRlWSQR7TBqnV6XiLAdGRtVYEH2Ig7Uku9jLJ8LXF+IP+oGmMeVRVMYxZVFUyoJazEKOvXyA1mt7nEcQL7oLBNsd2EfaSSveEwSYAeRoJ7ttfJ3f7NvYYuCbiRGg5h7geIadPlXFWBEjUV57xbK5Zt17qW38mnganG4sR2eN4klQcK2ptgnmEZlUudVjlJYbxyGSCVnvw/it93trcwzWwyMXaSQjAkKslRMgT03FMrGGVM2WeZixkk6neJJgeg0rpWS5R7R/cvUZd2V3H3edz0BP3aflVdxHE2uOhsXbRtxzq5jMSveCJEkZSsgdGOxFPH5pn60z8f+aXp2fsAgi2ARMGW0zCD1r0eJKMUvRHkcklLJKT7tkbA8Qu5k7x8Ply82VhMhMxy6wQBlJIkQ3pTbvAyyCCCNCDIM+RG9RP3JZ+x0I3bYqEjfbKoA8o0qSlkIgVRAEAfPXU6k7nWrFTaKpNHat7WKW0wuNOVZJjU+E7DzrSsj4ddwCCCIIIOhBBIrUTp2JoYntLabMgZkuQBBUEoWuthwSAYOW6uusHpNa4btXhyv8UtCqS3duM2oQ5VAmc5Ay7iaj4fEIoUGzaIAAkKoIUGYiI0OoAgTUlLmFjL3KBSIjukiJBggCIkAx6CmFO+6LPdN/wDqvDc/0uiAsxyvEAgEg5YYSek9fI0r4lxRLCqxkhnCiPIyS3sFBJ9qaNdwzGDbQgnUm2sHXNrI89deutcGiTEaEjSP72ok2+6NPw74pJCi92ntJmzZwFQvMDUC41oxrvmXQdZrW/2htMCozSWyAlYE6yZJ2hW18xTS3aILScwJ0GUDKIGk/W1kyfOmfDMOIzwNdBp06n5zUVFy2s0NTl8rG5Mp+GwlrGOCgeYt3hqFkIzIvXXUmfhBrmOzVqAArwAwGqiA6lW+cz6nzr0HKB0G1VcUtPSxhW7PPvK+wqs9nkzLGcQbZHON7S5Rss6g6/lXbh3ZVLLBlZsyqVEmRBOYzpqZP9kTW3EeLLZKZp5j5gQMyqdyJ1uDQSd6F7TWWZWW6SpUwotnmObQzEzyNA6/KiGOCNTRRhkg3NblowOEtFdFkjQ5tTP4fKut3BWiYIWYmAYMbTAO3rVXPauzbzMHZQuYMcpiVKiCCOb+INvWnWMxDk23tosyUuNlQsqypCyzrCEySQTsNDNOKUWqoT1OleJ2nt/eSJiBhriq9u5b6lQxicuhKh+YHWNB1HnTvshg8KlzLcbDm82iW5QlQoS5pGmeLitAnQyOtV/A9mr7obi4AKEnIrXGzXVcssz3ukIxgkyM5KxEGxYPhF63dRhg1IVyAe8aVRWREKy8FsiWySd+711NJZZp8FuHCo+8+S4/sVv7Cf5R1AB6eQA+FdLVoKAqgKBsAIA9gNqh8DxN65YRsRa7q6c2ZJBiGIGoJGqgGJMTE1PpcZCiiigAooooAKKKKACiiigApZxDgS3JZORz1A0b+pevuINM6KjOEZrpkrRKMnF2mUzFWmtGLgy+RnlPs35GD6VwxF3kYg7A/hV5ZQd9ahYjgdh/Fatn/wAQD8xrWXPwuLdxlS9B5a51TR5fIHwrHfDzHw1/CvVOH8Kt2ARbXKGMnUmTtuxNQe0fZ9cRblQBdWSh2nzVvQ/cda0ljXcxXg22e55z3g86GO3uP1royEEhgQQYIO4PkRWuUeVXLT007EXPs0Zoopc3HEVirgqe8NtdjmYKraZdhDrvG/oaZK0m+BjRSv8A6msROYwUV9j4WYKCfLUjfYGmlFg01yLeL8Ru2ind2u8zBp8XKRljYdQW+IFYt8ccGO5fdJIUxzkrPwimdatv76fp/frUMjkk2i7Dk6JJrkXpx+5oDZeSbYJCmBnBJO31SIPvU3hfa9gmU4e4zB0UxOrXEN0gDLoQOmvqVGtdKc4HGWkRRm13OjbnfpUdNllKT6pUX5c0pxqW52weMZ15rbIcgaSABJzAqNZkZQTI+sN6QLsKtFtwyyDIOx/5qrP9n3Gn96U5mdJMT5IlriFu4dSkA8jEqc2uUkT4SHlfPT1qXhMVZKAhrUDMBquymW9o0J+ZpaOAWcoUW4URoHYREHp6iY60HheHtgF0PibXM0E3eTYtuZCgRpSscsb5Rp6GShN26+Y0w1mxqLYtHOzMQMpzNpmPr0n4U94Bhe8xCqfD4mj+Qgr7cxH3jrVYw/D7Nt1dLRBWY5jAlcp5ZiYETVm7I8Ry4kBoAuAp7HxLr8CPdqlLNGqT3NDJnxuPTa3L+BWaKKVFwooooAKKKKACiiigArnexCoJZgo2kkDX410qJctWmJRsrEtOViDBAGwO2kfP1oAl0VC4w14WXOHCtdAlFYwGPlPT3rT98IoQv1AzFSGVWy5iCw9Nfau0AworSzeVxKkMPMGR91b1wAooooAKKjY3iCWlJY7fVBEnyAE0lftbzCLfL1k83wjQfP5VVPNCG0mXY8GTIrihZ26wJW4l0LysuVj/ADA8s+4JE+keVVy1aZmCqpZjsAJJ0n8Aa9It8XsXVgssECVeBv0IbQ/fXDhnZ3D27ne2pJ1A5syrOhy+VMQyprYQzaRudvb1KBiMI9uM9t0kwCysBO8SRE1wNsHcA/AeUfhXq+Mwa3UZHEqwgj8x5EbzXlt6yUZkbxIxU+4MT8d/jVsZdQpnweXTXBx7lfsr8h5z+OtFq1lB1ZpJPMZiTMD0GwHlW9ABJAAkkgAe5ipi6t7I4YzEFApClpdQQqsxgmCQqySdulQrOOxFwxbwt1iGccqs0ZQILQukyfTTQmrxwfsdcZw14ZFUg5ZBZiDMaGFGm+/tvV2VANgB7etU5JXsPYdPtckeH3uJ31zD9muZ1zDJDZmIKZYGWRIZun1d9CawuNuG6PoHEs1vNmYqEBkOVjLMgb6x1O1e5ZaXY3s7YuvndJaIOpE6RJA3IGx9vIUv0LsXvCuxVexmHF0slwyE1AD5TqZ8KmSPUnfSKsw7K4bSbSnLO8mSfOTzfGtx2dsC5buBMrWxAjSdIGaNyBTOrep1TZZGCS4FeL7NYe4uU2lWBAKgKR10jyOutLcD2Itq5a4xuCTlWIEdM32j8h6VZqKhVnXFPdnmPGf8LO5RWwr3AFUd4AeYkFmLDXrm8PQquhGlVv8AcZzIwvXBlZX3OpU5lO/QjTcDy2j23EqSjBYzFTE7TGk/GvKDaKkqwgqSpEzquh1HtUJ7boozLp3R6D2Mb/s7YNxrrLmDM/izZixBknQZgBrtFO6oHZHiws3crGEuQPQPsp9J2/y+VX+pp2rLoS6lYUUUV0mFFFFABRRRQAUi4p2Ns33uOxuK9xCjFWHhIUEAEEbL5dTT2igCsX/8PsOwYF7wzZZ5xplIbSVMSyySNZJ2pxw3gyWVZVlgzZjmIOuUJpptC/ean0UAV7F8XTCXBaS2MkAmDqCSfPfQDenmGxC3FDqZVhIqFxDgVu9cV3nQEETE9RqNREmp9q0FAVQABsBsKnJppepOTi0q5N61u3QoJYgAbk7Csn0qC1p7ll0ugISCuYEEER4hOw9D5VW2cS9SvcdVHbvrZzKTlY+TACNxMEfDSlVS+IcPFoiLiXJ+zuPfU+YqJWBqL691TPTaWvLSTtdgqydkG0uD1U/MEf8A5FVun3ZK8A9xepAI+BIP+ofOrNG6yoq16vA/oWeqp234SMvfroywr6eJSQAT6gnfyPtVrrlisMtxGRtVZSp9iIrdTp2eanFSTTPKKu/YjharZ74gF7nX7Kj6u2hmZpNjuxl9CckXV6QQG+IYgfI1Y+x9t1wwV0ZCruAGBBgmdj6k/KrZytbCenxShN9SHdFFFUjwUUUUAFFFFABRRRQAVUO13Z3e/bmZm4o2jbMBEzME/E+9vorjVnJRUlTPIW2+FesYJybaEzJVSZ3kgb0k4h2Pt3b3eTkUgZlUAZmk6z0kHXTpVhqMY9JXjg4WFFFFTLQooooAKKKKACiiigAornftllIBKnzG41rYN06igDaiiigAqv8AafGyhRS2jDPoYggkc2xE/hVgrS5bDCCAR5ESNNqhki5RcV3LMU1Cak1dHnoopjxDgdyyuYlWHWNIJPkd614dw7vVciC2yA6AnTMZ65QdvOPSsLyJ9fRR6T2nH0daexApx2W/jn+hv9S/pXLBnB5CXxCENnGaMgU2nS20O2wz3VH8wYEab7Ktq0/0eMRWIu7gQe5ym4J2GWVzfHyIpvFpcmOSk0JZtZjyQlBMuFFVq32tOZcyrlyhiVYHMG1DprzJBB0nQ71Y0cEAjUHUVpRmpcGPPHKFX3NqKKKmQCiiigAooooAKKKKACiiigAooooAKKKKACiiigAooooAKKKKACiiigArlcs6hhuPvHlPvFdaKAOC3WHiXz1XUR+PwiuhuiJJgeunznat6CKAI7cQthguYFiSIGpkDMRpsYrjcxlwg93aJIaOchRA6jcx5aVNyis1ymStegm/cr3WzYh8wB5UTRY9ZE/n61LscJVLhuAtqMoWeVR1CgbDQVOoqKxxW5J5JPYTHsdg8mT9nthPsgEDXuwdj17m3Pnl161vc7KYVpJsrJNwk6zN4BbhmZ5gqg/0jyptRUysU4rs1ZYW8qKrWgqIQNRbBUm3O+U5RpO8GoPDcbct3zaOXJnIgDw5pKxr4TBPpJ9KslYiq5Qt2ti2OSk4vf8AgzRRRVhUFFFFABRRRQAUUUUAFFFFABRRRQAUUUUAFFFFABRRRQAUUUUAf//Z"/>
          <p:cNvSpPr>
            <a:spLocks noChangeAspect="1" noChangeArrowheads="1"/>
          </p:cNvSpPr>
          <p:nvPr/>
        </p:nvSpPr>
        <p:spPr bwMode="auto">
          <a:xfrm>
            <a:off x="120650" y="-993775"/>
            <a:ext cx="2581275" cy="1771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6502" name="Picture 6" descr="http://i.infopls.com/images/states_img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219200"/>
            <a:ext cx="70104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Scope of HAI Public Reports by States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dirty="0" smtClean="0"/>
              <a:t>28 States with mandates for HAI public reporting</a:t>
            </a:r>
          </a:p>
          <a:p>
            <a:r>
              <a:rPr lang="en-US" dirty="0" smtClean="0"/>
              <a:t>12 States with public reports released (2006-2010)</a:t>
            </a:r>
          </a:p>
          <a:p>
            <a:pPr lvl="1">
              <a:buNone/>
            </a:pPr>
            <a:r>
              <a:rPr lang="en-US" dirty="0" smtClean="0"/>
              <a:t> </a:t>
            </a:r>
            <a:r>
              <a:rPr lang="en-US" u="sng" dirty="0" smtClean="0"/>
              <a:t>First report</a:t>
            </a:r>
          </a:p>
          <a:p>
            <a:pPr lvl="1"/>
            <a:r>
              <a:rPr lang="en-US" dirty="0" smtClean="0"/>
              <a:t>2006: Missouri, Pennsylvania</a:t>
            </a:r>
          </a:p>
          <a:p>
            <a:pPr lvl="1"/>
            <a:r>
              <a:rPr lang="en-US" dirty="0" smtClean="0"/>
              <a:t>2008: Vermont</a:t>
            </a:r>
          </a:p>
          <a:p>
            <a:pPr lvl="1"/>
            <a:r>
              <a:rPr lang="en-US" dirty="0" smtClean="0"/>
              <a:t>2008: NYS, South Carolina</a:t>
            </a:r>
          </a:p>
          <a:p>
            <a:pPr lvl="1"/>
            <a:r>
              <a:rPr lang="en-US" dirty="0" smtClean="0"/>
              <a:t>2010: Tennessee</a:t>
            </a:r>
          </a:p>
          <a:p>
            <a:pPr lvl="1"/>
            <a:r>
              <a:rPr lang="en-US" dirty="0" smtClean="0"/>
              <a:t>2010: Illinois, Oregon, New Hampshire, California*, Colorado, Washington, </a:t>
            </a:r>
          </a:p>
          <a:p>
            <a:r>
              <a:rPr lang="en-US" dirty="0" smtClean="0"/>
              <a:t>Data Validation (excluding NYS)</a:t>
            </a:r>
          </a:p>
          <a:p>
            <a:pPr lvl="1"/>
            <a:r>
              <a:rPr lang="en-US" dirty="0" smtClean="0"/>
              <a:t>Internal “point of entry” – 3 states</a:t>
            </a:r>
          </a:p>
          <a:p>
            <a:pPr lvl="1"/>
            <a:r>
              <a:rPr lang="en-US" dirty="0" smtClean="0"/>
              <a:t>On-site audit – 5 states (2010) but only for CLABSI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 rates reported by states - continued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937760"/>
          </a:xfrm>
        </p:spPr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Ventilator associated pneumonia-ICU/LTAC-</a:t>
            </a:r>
            <a:r>
              <a:rPr lang="en-US" dirty="0" smtClean="0">
                <a:solidFill>
                  <a:srgbClr val="C00000"/>
                </a:solidFill>
              </a:rPr>
              <a:t>(1)</a:t>
            </a:r>
            <a:r>
              <a:rPr lang="en-US" dirty="0" smtClean="0"/>
              <a:t> state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MRSA or VRE bacteremia facility-wide – </a:t>
            </a:r>
            <a:r>
              <a:rPr lang="en-US" dirty="0" smtClean="0">
                <a:solidFill>
                  <a:srgbClr val="C00000"/>
                </a:solidFill>
              </a:rPr>
              <a:t>(1)</a:t>
            </a:r>
            <a:r>
              <a:rPr lang="en-US" dirty="0" smtClean="0"/>
              <a:t> state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MRSA facility-wide- aggregate rate only – </a:t>
            </a:r>
            <a:r>
              <a:rPr lang="en-US" dirty="0" smtClean="0">
                <a:solidFill>
                  <a:srgbClr val="C00000"/>
                </a:solidFill>
              </a:rPr>
              <a:t>(2)</a:t>
            </a:r>
            <a:r>
              <a:rPr lang="en-US" dirty="0" smtClean="0"/>
              <a:t> states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Use ICD-9 discharge codes 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i="1" dirty="0" smtClean="0"/>
              <a:t>C. difficile </a:t>
            </a:r>
            <a:r>
              <a:rPr lang="en-US" dirty="0" smtClean="0"/>
              <a:t>facility – </a:t>
            </a:r>
            <a:r>
              <a:rPr lang="en-US" dirty="0" smtClean="0">
                <a:solidFill>
                  <a:srgbClr val="C00000"/>
                </a:solidFill>
              </a:rPr>
              <a:t>(3)</a:t>
            </a:r>
            <a:r>
              <a:rPr lang="en-US" dirty="0" smtClean="0"/>
              <a:t> states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Use ICD-9 discharge code-aggregate rate – </a:t>
            </a:r>
            <a:r>
              <a:rPr lang="en-US" dirty="0" smtClean="0">
                <a:solidFill>
                  <a:srgbClr val="C00000"/>
                </a:solidFill>
              </a:rPr>
              <a:t>(1)</a:t>
            </a:r>
            <a:r>
              <a:rPr lang="en-US" dirty="0" smtClean="0"/>
              <a:t> state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Paper/fax/ NHSN LabID facility wide- </a:t>
            </a:r>
            <a:r>
              <a:rPr lang="en-US" dirty="0" smtClean="0">
                <a:solidFill>
                  <a:srgbClr val="C00000"/>
                </a:solidFill>
              </a:rPr>
              <a:t>(1)</a:t>
            </a:r>
            <a:r>
              <a:rPr lang="en-US" dirty="0" smtClean="0"/>
              <a:t> state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April 2010 changed to NHSN LabID event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NHSN LabID facility-wide – </a:t>
            </a:r>
            <a:r>
              <a:rPr lang="en-US" dirty="0" smtClean="0">
                <a:solidFill>
                  <a:srgbClr val="C00000"/>
                </a:solidFill>
              </a:rPr>
              <a:t>(1)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NYS</a:t>
            </a:r>
            <a:r>
              <a:rPr lang="en-US" dirty="0" smtClean="0"/>
              <a:t> (data validation)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0"/>
          <a:ext cx="8915400" cy="6460350"/>
        </p:xfrm>
        <a:graphic>
          <a:graphicData uri="http://schemas.openxmlformats.org/drawingml/2006/table">
            <a:tbl>
              <a:tblPr/>
              <a:tblGrid>
                <a:gridCol w="2524715"/>
                <a:gridCol w="2524715"/>
                <a:gridCol w="2209126"/>
                <a:gridCol w="1656844"/>
              </a:tblGrid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First</a:t>
                      </a:r>
                      <a:r>
                        <a:rPr lang="en-US" sz="1600" b="1" baseline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Public Report: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State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(#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Hospitals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 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Procedures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Data Validation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2008:New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York (177)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HPRO, CABG, Colon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C.dfficile Lab ID event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Internal-yes,        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2007:on-site-yes</a:t>
                      </a:r>
                      <a:endParaRPr lang="en-US" sz="1600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2008: South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Carolina (62)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HPRO, KPRO, CABG, Colon*,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Abd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HYST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MRSA Lab ID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bacteremia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aggregate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rate only).  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Internal-yes,        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2009:on-site-yes</a:t>
                      </a:r>
                      <a:endParaRPr lang="en-US" sz="1600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2011: Vermont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(13)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HPRO, KPRO,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Abd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HYST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2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2006: Missouri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(69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Inpatient: HPRO, CABG,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Abd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HYST;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ASC:Breast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Hernia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[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not NHSN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]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2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2009:Pennsylvania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(266)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HPRO, KPRO, CABG,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Abd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HYST, CARD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All infections, CAUTI-hosp-wide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some for CLABSI and SSI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2011: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Tennessee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(76)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ICU-CLABSI, CABG-aggregate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rates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Internal-yes,       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on-site-yes, 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CLABSI only</a:t>
                      </a:r>
                      <a:endParaRPr lang="en-US" sz="1600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2010:Oregon(48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HPRO, KPRO, CABG, Colon, Abd. HYST, LAMI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CLABSI-ICU overall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on-site-yes 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2010:CLABSI</a:t>
                      </a:r>
                      <a:endParaRPr lang="en-US" sz="1600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2009:Colorado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(59)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HPRO,KPRO,CABG,Abd/Vag HYST, Hernia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Dialysis treatment 2010), ASC (2008) 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2010:on-site-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2010:New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Hampshire (26)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KPRO, CABG, Colon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CLIP,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HCW Flu </a:t>
                      </a:r>
                      <a:r>
                        <a:rPr lang="en-US" sz="1600" baseline="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vac.rates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Internal-yes,       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2011: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on-site</a:t>
                      </a:r>
                      <a:endParaRPr lang="en-US" sz="1600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301" marR="44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1371600"/>
          <a:ext cx="8077200" cy="3554476"/>
        </p:xfrm>
        <a:graphic>
          <a:graphicData uri="http://schemas.openxmlformats.org/drawingml/2006/table">
            <a:tbl>
              <a:tblPr/>
              <a:tblGrid>
                <a:gridCol w="2209800"/>
                <a:gridCol w="2350796"/>
                <a:gridCol w="2142930"/>
                <a:gridCol w="1373674"/>
              </a:tblGrid>
              <a:tr h="4146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First Public Report: State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(# Hospitals)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Procedures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Other Indicators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Data validation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4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2011:Illinois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(86)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ICU CLABSI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C.diff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and MRSA aggregate rates using ICD9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disch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codes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4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2010:Washington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(62)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VAP and CLABSI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all ICU and LTAC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internal-yes,   2011:on-site-random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4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2010:California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(383)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(2012-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29 procedures)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MRSA and VRE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Bacteremia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C.diff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.-facility-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wide; ICU CLABSI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 internal, 2011:on-site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voluntary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63" marR="497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81000" y="137160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Reporting of HAI Rates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5714" name="Picture 2" descr="http://thedestinationcenter.com/images/tourimages/27099200_1237843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143000"/>
            <a:ext cx="7848600" cy="506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Reporting of HAIs* (4000 Hospitals)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013960"/>
          </a:xfrm>
        </p:spPr>
        <p:txBody>
          <a:bodyPr/>
          <a:lstStyle/>
          <a:p>
            <a:pPr algn="ctr"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Centers for Medicaid and Medicare Services (</a:t>
            </a:r>
            <a:r>
              <a:rPr lang="en-US" sz="2000" dirty="0" smtClean="0"/>
              <a:t>CMS) vs. NY State</a:t>
            </a:r>
            <a:endParaRPr lang="en-US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1676400"/>
          <a:ext cx="8763000" cy="465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50"/>
                <a:gridCol w="2686050"/>
                <a:gridCol w="1447800"/>
                <a:gridCol w="2438400"/>
              </a:tblGrid>
              <a:tr h="8508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HAI Event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Facility</a:t>
                      </a:r>
                      <a:r>
                        <a:rPr lang="en-US" sz="1600" baseline="0" dirty="0" smtClean="0"/>
                        <a:t> Type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 for Reporting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NYS Mandated Reporting</a:t>
                      </a:r>
                      <a:endParaRPr lang="en-US" sz="1600" dirty="0"/>
                    </a:p>
                  </a:txBody>
                  <a:tcPr/>
                </a:tc>
              </a:tr>
              <a:tr h="7778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CLABSI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Acute Care Hospitals</a:t>
                      </a:r>
                    </a:p>
                    <a:p>
                      <a:r>
                        <a:rPr lang="en-US" sz="1600" dirty="0" smtClean="0"/>
                        <a:t>Adult,</a:t>
                      </a:r>
                      <a:r>
                        <a:rPr lang="en-US" sz="1600" baseline="0" dirty="0" smtClean="0"/>
                        <a:t> Peds, Neonatal ICUs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 2011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61480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CAUTI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Acute Care Hospitals</a:t>
                      </a:r>
                    </a:p>
                    <a:p>
                      <a:r>
                        <a:rPr lang="en-US" sz="1600" dirty="0" smtClean="0"/>
                        <a:t>Adult and Peds. ICU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 2012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No, TBD later in 2012</a:t>
                      </a:r>
                      <a:endParaRPr lang="en-US" sz="1600" dirty="0"/>
                    </a:p>
                  </a:txBody>
                  <a:tcPr/>
                </a:tc>
              </a:tr>
              <a:tr h="61480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SSI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Acute</a:t>
                      </a:r>
                      <a:r>
                        <a:rPr lang="en-US" sz="1600" baseline="0" dirty="0" smtClean="0"/>
                        <a:t> Care Hospitals</a:t>
                      </a:r>
                    </a:p>
                    <a:p>
                      <a:r>
                        <a:rPr lang="en-US" sz="1600" baseline="0" dirty="0" smtClean="0"/>
                        <a:t>Colon and Abd Hyst.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 2012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Yes, plus</a:t>
                      </a:r>
                      <a:r>
                        <a:rPr lang="en-US" sz="1600" baseline="0" dirty="0" smtClean="0"/>
                        <a:t> CABG and HPRO</a:t>
                      </a:r>
                      <a:endParaRPr lang="en-US" sz="1600" dirty="0"/>
                    </a:p>
                  </a:txBody>
                  <a:tcPr/>
                </a:tc>
              </a:tr>
              <a:tr h="59872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MRSA Bacteremia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Acute Care Hospitals</a:t>
                      </a:r>
                      <a:r>
                        <a:rPr lang="en-US" sz="1600" baseline="0" dirty="0" smtClean="0"/>
                        <a:t> Facility-wide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 2013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TBD</a:t>
                      </a:r>
                      <a:r>
                        <a:rPr lang="en-US" sz="1600" baseline="0" dirty="0" smtClean="0"/>
                        <a:t> later in 2012</a:t>
                      </a:r>
                      <a:endParaRPr lang="en-US" sz="1600" dirty="0"/>
                    </a:p>
                  </a:txBody>
                  <a:tcPr/>
                </a:tc>
              </a:tr>
              <a:tr h="59872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C. Difficile LabID event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Acute Care Hospitals Facility-wide, </a:t>
                      </a:r>
                      <a:r>
                        <a:rPr lang="en-US" sz="1600" dirty="0" err="1" smtClean="0"/>
                        <a:t>Inpt.Rehab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 2013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Yes, acute care, </a:t>
                      </a:r>
                      <a:r>
                        <a:rPr lang="en-US" sz="1600" dirty="0" err="1" smtClean="0"/>
                        <a:t>Inpt</a:t>
                      </a:r>
                      <a:r>
                        <a:rPr lang="en-US" sz="1600" dirty="0" smtClean="0"/>
                        <a:t>.</a:t>
                      </a:r>
                      <a:r>
                        <a:rPr lang="en-US" sz="1600" baseline="0" dirty="0" smtClean="0"/>
                        <a:t> Rehab (NHSN discuss)</a:t>
                      </a:r>
                      <a:endParaRPr lang="en-US" sz="1600" dirty="0"/>
                    </a:p>
                  </a:txBody>
                  <a:tcPr/>
                </a:tc>
              </a:tr>
              <a:tr h="59872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Healthcare</a:t>
                      </a:r>
                      <a:r>
                        <a:rPr lang="en-US" sz="1600" baseline="0" dirty="0" smtClean="0"/>
                        <a:t> worker Flu vaccination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Acute</a:t>
                      </a:r>
                      <a:r>
                        <a:rPr lang="en-US" sz="1600" baseline="0" dirty="0" smtClean="0"/>
                        <a:t> Care Hospitals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</a:t>
                      </a:r>
                      <a:r>
                        <a:rPr lang="en-US" sz="1600" baseline="0" dirty="0" smtClean="0"/>
                        <a:t> 2013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? Not part of HAI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63246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CMS reporting via National Healthcare Safety Network (NHSN)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and When Will CMS Report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  ICU CLABSI Rates in 2011?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458200" cy="50292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Reporting Standard Infection Ratio (SIR)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Reported as SIR for all adult/pediatric ICUs combined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Reported as SIR for NICU all birth weights combined 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Individual Hospital SIRs calculated by NHSN and transmitted to CMS for posting on “hospital compare”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First quarter SIR sometime in November 2011?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SIR Updated quarterly thereafter</a:t>
            </a:r>
          </a:p>
          <a:p>
            <a:pPr>
              <a:buNone/>
            </a:pPr>
            <a:r>
              <a:rPr lang="en-US" u="sng" dirty="0" smtClean="0"/>
              <a:t>Data Validation</a:t>
            </a:r>
            <a:r>
              <a:rPr lang="en-US" dirty="0" smtClean="0"/>
              <a:t>: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Hospitals to “self-validate” data entry errors (NHSN tools)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CMS Audit CLABSI events-TBD at a later date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Will CMS Report SSIs?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5257800"/>
          </a:xfrm>
        </p:spPr>
        <p:txBody>
          <a:bodyPr/>
          <a:lstStyle/>
          <a:p>
            <a:pPr>
              <a:buFont typeface="Wingdings 3" pitchFamily="18" charset="2"/>
              <a:buChar char="}"/>
            </a:pPr>
            <a:r>
              <a:rPr lang="en-US" sz="2400" i="1" u="sng" dirty="0" smtClean="0">
                <a:solidFill>
                  <a:srgbClr val="C00000"/>
                </a:solidFill>
              </a:rPr>
              <a:t>ALL</a:t>
            </a:r>
            <a:r>
              <a:rPr lang="en-US" sz="2400" dirty="0" smtClean="0"/>
              <a:t> colon and </a:t>
            </a:r>
            <a:r>
              <a:rPr lang="en-US" sz="2400" dirty="0" err="1" smtClean="0"/>
              <a:t>abd</a:t>
            </a:r>
            <a:r>
              <a:rPr lang="en-US" sz="2400" dirty="0" smtClean="0"/>
              <a:t>. </a:t>
            </a:r>
            <a:r>
              <a:rPr lang="en-US" sz="2400" dirty="0" err="1" smtClean="0"/>
              <a:t>hyst</a:t>
            </a:r>
            <a:r>
              <a:rPr lang="en-US" sz="2400" dirty="0" smtClean="0"/>
              <a:t>. Procedures and </a:t>
            </a:r>
            <a:r>
              <a:rPr lang="en-US" sz="2400" i="1" u="sng" dirty="0" smtClean="0">
                <a:solidFill>
                  <a:srgbClr val="C00000"/>
                </a:solidFill>
              </a:rPr>
              <a:t>ALL</a:t>
            </a:r>
            <a:r>
              <a:rPr lang="en-US" sz="2400" dirty="0" smtClean="0"/>
              <a:t> SSIs reported to NHSN</a:t>
            </a:r>
          </a:p>
          <a:p>
            <a:pPr>
              <a:buNone/>
            </a:pPr>
            <a:r>
              <a:rPr lang="en-US" sz="2400" u="sng" dirty="0" smtClean="0"/>
              <a:t>Reporting Standard Infection Ratio (SIR)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Reported combined SIR for colon and </a:t>
            </a:r>
            <a:r>
              <a:rPr lang="en-US" sz="2400" dirty="0" err="1" smtClean="0"/>
              <a:t>abd</a:t>
            </a:r>
            <a:r>
              <a:rPr lang="en-US" sz="2400" dirty="0" smtClean="0"/>
              <a:t>. </a:t>
            </a:r>
            <a:r>
              <a:rPr lang="en-US" sz="2400" dirty="0" err="1" smtClean="0"/>
              <a:t>hyst</a:t>
            </a:r>
            <a:r>
              <a:rPr lang="en-US" sz="2400" dirty="0" smtClean="0"/>
              <a:t>.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i="1" u="sng" dirty="0" smtClean="0">
                <a:solidFill>
                  <a:srgbClr val="C00000"/>
                </a:solidFill>
              </a:rPr>
              <a:t>Only</a:t>
            </a:r>
            <a:r>
              <a:rPr lang="en-US" sz="2400" dirty="0" smtClean="0"/>
              <a:t> deep and organ space SSIs in SIR calculations 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Individual Hospital SIRs calculated by NHSN and transmitted to CMS for posting on “hospital compare”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First quarter SIR sometime in November 2012?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SIR Updated quarterly thereafter</a:t>
            </a:r>
          </a:p>
          <a:p>
            <a:pPr>
              <a:buNone/>
            </a:pPr>
            <a:r>
              <a:rPr lang="en-US" sz="2400" u="sng" dirty="0" smtClean="0"/>
              <a:t>Data Validation</a:t>
            </a:r>
            <a:r>
              <a:rPr lang="en-US" sz="2400" dirty="0" smtClean="0"/>
              <a:t>: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Hospitals to “self-validate” data entry errors (NHSN tools)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CMS Audit SSI events-TBD at a later date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Remember: Compare Apples to Apples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2.gstatic.com/images?q=tbn:ANd9GcT2SrPQXZr_WZTBcw2r3MzlMpfLku_4QI9FLuflDizqCp8i5FJ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44300"/>
            <a:ext cx="4572000" cy="371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Centers for Disease Control (CDC)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NHSN State-Specific Report Cards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4937760"/>
          </a:xfrm>
        </p:spPr>
        <p:txBody>
          <a:bodyPr/>
          <a:lstStyle/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i="1" u="sng" dirty="0" smtClean="0"/>
              <a:t>First </a:t>
            </a:r>
            <a:r>
              <a:rPr lang="en-US" dirty="0" smtClean="0"/>
              <a:t>State Report Card- January –June 2009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Includes </a:t>
            </a:r>
            <a:r>
              <a:rPr lang="en-US" i="1" u="sng" dirty="0" smtClean="0">
                <a:solidFill>
                  <a:srgbClr val="FF0000"/>
                </a:solidFill>
              </a:rPr>
              <a:t>ALL</a:t>
            </a:r>
            <a:r>
              <a:rPr lang="en-US" dirty="0" smtClean="0"/>
              <a:t> CLABSIs from non-neonatal patient care locations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CLABSI reported as a SIR 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SIR actual CLABSI divided </a:t>
            </a:r>
            <a:r>
              <a:rPr lang="en-US" sz="2400" i="1" u="sng" dirty="0" smtClean="0"/>
              <a:t>statistically</a:t>
            </a:r>
            <a:r>
              <a:rPr lang="en-US" sz="2400" dirty="0" smtClean="0"/>
              <a:t> expected CLABSI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SIR for the 17 States with a mandate </a:t>
            </a:r>
            <a:r>
              <a:rPr lang="en-US" sz="2400" i="1" u="sng" dirty="0" smtClean="0">
                <a:solidFill>
                  <a:srgbClr val="FF0000"/>
                </a:solidFill>
              </a:rPr>
              <a:t>and</a:t>
            </a:r>
            <a:r>
              <a:rPr lang="en-US" sz="2400" dirty="0" smtClean="0"/>
              <a:t> using NHSN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Interpreting the SIR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SIR: &gt;1 means higher than National SIR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SIR &lt; 1 means lower than national SIR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2009 National CLABSI SIR = 0.85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States with SIR &gt;1.0  also with audit validation process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Impact of CMS CLABSI Reporting on National Rate?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2775" y="6248400"/>
            <a:ext cx="1981200" cy="4730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CDC Published Report May 2010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0"/>
            <a:ext cx="8839200" cy="620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" y="3886200"/>
            <a:ext cx="76962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447800" y="2209800"/>
            <a:ext cx="228600" cy="304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95400" y="2895600"/>
            <a:ext cx="228600" cy="304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95400" y="3886200"/>
            <a:ext cx="228600" cy="304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76400" y="4724400"/>
            <a:ext cx="228600" cy="304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95400" y="4953000"/>
            <a:ext cx="228600" cy="304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8382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81000" y="5957500"/>
            <a:ext cx="8153400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http://www.cdc.gov/HAI/pdfs/stateplans/state-specific-hai-sir-july-dec2009r.pdf</a:t>
            </a: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3581400"/>
            <a:ext cx="8153400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6324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CDC published MMWR March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87915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4953000"/>
            <a:ext cx="8077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Only deep incision and OS SSIs identified on admission and readmission included in SIR calculations (</a:t>
            </a:r>
            <a:r>
              <a:rPr lang="en-US" u="sng" dirty="0" smtClean="0"/>
              <a:t>note</a:t>
            </a:r>
            <a:r>
              <a:rPr lang="en-US" dirty="0" smtClean="0"/>
              <a:t>: NHSN rates include superficial and PDS)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SCIP procedures are: vascular, CABG, Cardiac, colon, HPRO, KPRO, Abd.and Vag. Hysterectomy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Reference Period: Facilities reporting between 2006-2008 (baseline)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Centers for Disease Control and Prevention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228600" y="4114800"/>
            <a:ext cx="9296400" cy="914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95400"/>
            <a:ext cx="7467600" cy="497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38200" y="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Healthcare-Associated Infections Standardized Infection Ratio Report: July 2009-December 2009, Released by CDC March 2011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1219200"/>
          </a:xfrm>
        </p:spPr>
        <p:txBody>
          <a:bodyPr/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Healthcare-Associated Infections Standardized Infection Ration Report: July 2009-December 2009,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Released by CDC March 2011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95400"/>
            <a:ext cx="7315200" cy="475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and Human Services: 2010-2015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5 year national HAI prevention targets (reductions)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Included in 2010 State HAI Plans – all 50 states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dirty="0" smtClean="0"/>
              <a:t>Template of HAI </a:t>
            </a:r>
            <a:r>
              <a:rPr lang="en-US" i="1" dirty="0" smtClean="0"/>
              <a:t>Prevention Targets </a:t>
            </a:r>
            <a:r>
              <a:rPr lang="en-US" dirty="0" smtClean="0"/>
              <a:t>to monitor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CLABSI –NHSN facility–wide or location specific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CLIP adherence percentage- NHSN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SSIs – CMS SCIP and/or other procedures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CMS SCIP measures adherence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i="1" dirty="0" smtClean="0"/>
              <a:t>C. difficile </a:t>
            </a:r>
            <a:r>
              <a:rPr lang="en-US" dirty="0" smtClean="0"/>
              <a:t>– discharges, NHSN LabID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CAUTI- NHSN facility–wide or location specific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MRSA  incidence rates (CDC EIP/ABC)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MRSA Bacteremia- NHSN MDRO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HHS-NYS HAI Prevention Targets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304800" y="1752600"/>
          <a:ext cx="8458200" cy="32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5433"/>
                <a:gridCol w="2662767"/>
              </a:tblGrid>
              <a:tr h="722671">
                <a:tc>
                  <a:txBody>
                    <a:bodyPr/>
                    <a:lstStyle/>
                    <a:p>
                      <a:r>
                        <a:rPr lang="en-US" dirty="0" smtClean="0"/>
                        <a:t>HAI Indicator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Reduction</a:t>
                      </a:r>
                      <a:r>
                        <a:rPr lang="en-US" baseline="0" dirty="0" smtClean="0"/>
                        <a:t> from Baseline</a:t>
                      </a:r>
                      <a:endParaRPr lang="en-US" dirty="0"/>
                    </a:p>
                  </a:txBody>
                  <a:tcPr/>
                </a:tc>
              </a:tr>
              <a:tr h="51619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CLABSI- adult, pediatric, neonatal</a:t>
                      </a:r>
                      <a:r>
                        <a:rPr lang="en-US" sz="2400" baseline="0" dirty="0" smtClean="0"/>
                        <a:t> ICUs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50%</a:t>
                      </a:r>
                      <a:endParaRPr lang="en-US" sz="2400" dirty="0"/>
                    </a:p>
                  </a:txBody>
                  <a:tcPr/>
                </a:tc>
              </a:tr>
              <a:tr h="516194">
                <a:tc>
                  <a:txBody>
                    <a:bodyPr/>
                    <a:lstStyle/>
                    <a:p>
                      <a:r>
                        <a:rPr lang="en-US" sz="2400" i="1" dirty="0" smtClean="0"/>
                        <a:t>C.</a:t>
                      </a:r>
                      <a:r>
                        <a:rPr lang="en-US" sz="2400" i="1" baseline="0" dirty="0" smtClean="0"/>
                        <a:t> difficile </a:t>
                      </a:r>
                      <a:r>
                        <a:rPr lang="en-US" sz="2400" baseline="0" dirty="0" smtClean="0"/>
                        <a:t>facility wide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30%</a:t>
                      </a:r>
                      <a:endParaRPr lang="en-US" sz="2400" dirty="0"/>
                    </a:p>
                  </a:txBody>
                  <a:tcPr/>
                </a:tc>
              </a:tr>
              <a:tr h="51619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SSI- HPRO,</a:t>
                      </a:r>
                      <a:r>
                        <a:rPr lang="en-US" sz="2400" baseline="0" dirty="0" smtClean="0"/>
                        <a:t> colon CABG,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25%</a:t>
                      </a:r>
                      <a:endParaRPr lang="en-US" sz="2400" dirty="0"/>
                    </a:p>
                  </a:txBody>
                  <a:tcPr/>
                </a:tc>
              </a:tr>
              <a:tr h="92914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SCIP adherence (NYSDOH Patient Safety Center)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TBD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geology.com/state-map/maps/new-york-state-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95400"/>
            <a:ext cx="6940532" cy="50170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95400" y="381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How is NYS Doing?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25" y="304800"/>
            <a:ext cx="8359775" cy="633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NYS Audit/Validation Process is Key to “Realized” Reductions in HAIs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>
              <a:buClr>
                <a:srgbClr val="C00000"/>
              </a:buClr>
              <a:defRPr/>
            </a:pPr>
            <a:endParaRPr lang="en-US" b="1" dirty="0" smtClean="0">
              <a:solidFill>
                <a:srgbClr val="0070C0"/>
              </a:solidFill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en-US" sz="2800" dirty="0" smtClean="0"/>
              <a:t>Ensure accurate/fair reporting and more reliable HAI rate comparisons by identifying</a:t>
            </a:r>
            <a:r>
              <a:rPr lang="en-US" dirty="0" smtClean="0"/>
              <a:t>: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en-US" sz="2800" dirty="0" smtClean="0"/>
              <a:t>Internal and external validation efforts   </a:t>
            </a:r>
          </a:p>
          <a:p>
            <a:pPr lvl="2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/>
              <a:t>Timeliness of data submission</a:t>
            </a:r>
          </a:p>
          <a:p>
            <a:pPr lvl="2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/>
              <a:t>Accuracy of data reported</a:t>
            </a:r>
          </a:p>
          <a:p>
            <a:pPr lvl="2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/>
              <a:t>Users understanding of NHSN protocols</a:t>
            </a:r>
          </a:p>
          <a:p>
            <a:pPr lvl="2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/>
              <a:t>Provide feedback to hospitals</a:t>
            </a:r>
          </a:p>
          <a:p>
            <a:pPr lvl="2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/>
              <a:t>Hospital surveillance “system” issues</a:t>
            </a:r>
          </a:p>
          <a:p>
            <a:pPr lvl="2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/>
              <a:t>NHSN protocol inconsistencies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52538"/>
          </a:xfrm>
        </p:spPr>
        <p:txBody>
          <a:bodyPr/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2009/2010 - Sample of Charts Selected for Review for Each Surgical Procedure Type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447800" y="5367338"/>
            <a:ext cx="6324600" cy="423862"/>
          </a:xfrm>
        </p:spPr>
        <p:txBody>
          <a:bodyPr/>
          <a:lstStyle/>
          <a:p>
            <a:pPr algn="ctr"/>
            <a:r>
              <a:rPr lang="en-US" dirty="0" smtClean="0"/>
              <a:t>Note:  Additional records can be requested by the HAI regional staff for review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19200" y="1447800"/>
          <a:ext cx="6553200" cy="3733800"/>
        </p:xfrm>
        <a:graphic>
          <a:graphicData uri="http://schemas.openxmlformats.org/drawingml/2006/table">
            <a:tbl>
              <a:tblPr/>
              <a:tblGrid>
                <a:gridCol w="1447800"/>
                <a:gridCol w="1229052"/>
                <a:gridCol w="1127096"/>
                <a:gridCol w="1127096"/>
                <a:gridCol w="1622156"/>
              </a:tblGrid>
              <a:tr h="1600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Number of NHSN Procedures 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Number Charts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Review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Number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C</a:t>
                      </a:r>
                      <a:r>
                        <a:rPr lang="en-US" sz="2000" i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ases</a:t>
                      </a:r>
                      <a:endParaRPr lang="en-US" sz="2000" i="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Number of Controls</a:t>
                      </a:r>
                      <a:endParaRPr lang="en-US" sz="2000" i="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Percent of  NHSN Data Reviewed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 to 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9%  to 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 to 299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4%  to 15%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300 to 999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2%  to 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1000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0.6% to 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09600" y="3048000"/>
            <a:ext cx="8077200" cy="1143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31838"/>
          </a:xfrm>
        </p:spPr>
        <p:txBody>
          <a:bodyPr/>
          <a:lstStyle/>
          <a:p>
            <a:r>
              <a:rPr lang="en-US" dirty="0" smtClean="0"/>
              <a:t>Order of Surgical Record Selection</a:t>
            </a:r>
            <a:endParaRPr lang="en-US" dirty="0"/>
          </a:p>
        </p:txBody>
      </p:sp>
      <p:pic>
        <p:nvPicPr>
          <p:cNvPr id="5" name="Content Placeholder 4" descr="graduated cylinder4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600200"/>
            <a:ext cx="2057400" cy="43434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24400" y="2362200"/>
            <a:ext cx="3429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Georgia" pitchFamily="18" charset="0"/>
              <a:buAutoNum type="arabicPeriod"/>
            </a:pPr>
            <a:r>
              <a:rPr lang="en-US" sz="2000" dirty="0"/>
              <a:t>Reported </a:t>
            </a:r>
            <a:r>
              <a:rPr lang="en-US" sz="2000" dirty="0" smtClean="0"/>
              <a:t>SSI</a:t>
            </a:r>
            <a:endParaRPr lang="en-US" sz="2000" dirty="0"/>
          </a:p>
          <a:p>
            <a:pPr marL="342900" indent="-342900">
              <a:buFont typeface="Georgia" pitchFamily="18" charset="0"/>
              <a:buAutoNum type="arabicPeriod"/>
            </a:pPr>
            <a:endParaRPr lang="en-US" sz="2000" dirty="0"/>
          </a:p>
          <a:p>
            <a:pPr marL="342900" indent="-342900">
              <a:buFont typeface="Georgia" pitchFamily="18" charset="0"/>
              <a:buAutoNum type="arabicPeriod"/>
            </a:pPr>
            <a:r>
              <a:rPr lang="en-US" sz="2000" dirty="0"/>
              <a:t>Possible missed SSI from SPARCS or CSRS</a:t>
            </a:r>
          </a:p>
          <a:p>
            <a:pPr marL="342900" indent="-342900">
              <a:buFont typeface="Georgia" pitchFamily="18" charset="0"/>
              <a:buAutoNum type="arabicPeriod"/>
            </a:pPr>
            <a:endParaRPr lang="en-US" sz="2000" dirty="0"/>
          </a:p>
          <a:p>
            <a:pPr marL="342900" indent="-342900">
              <a:buFont typeface="Georgia" pitchFamily="18" charset="0"/>
              <a:buAutoNum type="arabicPeriod"/>
            </a:pPr>
            <a:r>
              <a:rPr lang="en-US" sz="2000" dirty="0"/>
              <a:t>Possible wrong procedure</a:t>
            </a:r>
          </a:p>
          <a:p>
            <a:pPr marL="342900" indent="-342900">
              <a:buFont typeface="Georgia" pitchFamily="18" charset="0"/>
              <a:buAutoNum type="arabicPeriod"/>
            </a:pPr>
            <a:endParaRPr lang="en-US" sz="2000" dirty="0" smtClean="0"/>
          </a:p>
          <a:p>
            <a:pPr marL="342900" indent="-342900">
              <a:buFont typeface="Georgia" pitchFamily="18" charset="0"/>
              <a:buAutoNum type="arabicPeriod"/>
            </a:pPr>
            <a:r>
              <a:rPr lang="en-US" sz="2000" dirty="0" smtClean="0"/>
              <a:t>No Problem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5105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4114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35052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3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2286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30C0D"/>
                </a:solidFill>
              </a:rPr>
              <a:t>4</a:t>
            </a:r>
            <a:endParaRPr lang="en-US" b="1" dirty="0">
              <a:solidFill>
                <a:srgbClr val="030C0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Denominator Audit Findings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HPRO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914400" y="1600200"/>
          <a:ext cx="7442200" cy="4572000"/>
        </p:xfrm>
        <a:graphic>
          <a:graphicData uri="http://schemas.openxmlformats.org/presentationml/2006/ole">
            <p:oleObj spid="_x0000_s1026" name="Worksheet" r:id="rId4" imgW="4000500" imgH="24574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Denominator Audit Findings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CABG Procedure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457200" y="1371600"/>
          <a:ext cx="8277225" cy="4343400"/>
        </p:xfrm>
        <a:graphic>
          <a:graphicData uri="http://schemas.openxmlformats.org/presentationml/2006/ole">
            <p:oleObj spid="_x0000_s2050" name="Worksheet" r:id="rId4" imgW="4914900" imgH="18097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Denominator Audit Findings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 Procedure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381000" y="1600200"/>
          <a:ext cx="8250238" cy="4191000"/>
        </p:xfrm>
        <a:graphic>
          <a:graphicData uri="http://schemas.openxmlformats.org/presentationml/2006/ole">
            <p:oleObj spid="_x0000_s3074" name="Worksheet" r:id="rId3" imgW="4914900" imgH="2133600" progId="Excel.Sheet.8">
              <p:embed/>
            </p:oleObj>
          </a:graphicData>
        </a:graphic>
      </p:graphicFrame>
      <p:sp>
        <p:nvSpPr>
          <p:cNvPr id="5" name="Oval 4"/>
          <p:cNvSpPr/>
          <p:nvPr/>
        </p:nvSpPr>
        <p:spPr>
          <a:xfrm>
            <a:off x="2514600" y="3886200"/>
            <a:ext cx="1371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162800" y="3962400"/>
            <a:ext cx="1371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4600" y="3200400"/>
            <a:ext cx="1371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086600" y="3276600"/>
            <a:ext cx="1371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0"/>
            <a:ext cx="8001000" cy="1100138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Audit Results in Identifying</a:t>
            </a:r>
            <a:b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Missed  SSIs Reported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57200" y="3810000"/>
            <a:ext cx="5486400" cy="1066800"/>
          </a:xfrm>
        </p:spPr>
        <p:txBody>
          <a:bodyPr/>
          <a:lstStyle/>
          <a:p>
            <a:r>
              <a:rPr lang="en-US" dirty="0" smtClean="0"/>
              <a:t>Excludes records not primarily closed/not NHSN procedures</a:t>
            </a:r>
          </a:p>
          <a:p>
            <a:r>
              <a:rPr lang="en-US" dirty="0" smtClean="0">
                <a:sym typeface="Symbol"/>
              </a:rPr>
              <a:t>†  Case control study- internal/external controls</a:t>
            </a:r>
          </a:p>
          <a:p>
            <a:r>
              <a:rPr lang="en-US" dirty="0" smtClean="0">
                <a:sym typeface="Symbol"/>
              </a:rPr>
              <a:t>*  Cases/controls from NHSN same hospital</a:t>
            </a:r>
          </a:p>
          <a:p>
            <a:r>
              <a:rPr lang="en-US" dirty="0" smtClean="0">
                <a:sym typeface="Symbol"/>
              </a:rPr>
              <a:t>‡  Change in record selection</a:t>
            </a:r>
            <a:endParaRPr lang="en-US" dirty="0" smtClean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457200" y="1143000"/>
          <a:ext cx="82296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362200"/>
                <a:gridCol w="2286000"/>
                <a:gridCol w="228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Audit Year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CABG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(n=missed SSI/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records audited)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Colon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bg2"/>
                          </a:solidFill>
                        </a:rPr>
                        <a:t>(n=missed SSI/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bg2"/>
                          </a:solidFill>
                        </a:rPr>
                        <a:t>records audited)</a:t>
                      </a:r>
                      <a:endParaRPr lang="en-US" sz="1800" dirty="0" smtClean="0">
                        <a:solidFill>
                          <a:schemeClr val="bg2"/>
                        </a:solidFill>
                      </a:endParaRPr>
                    </a:p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2"/>
                          </a:solidFill>
                        </a:rPr>
                        <a:t>Hip Replacement 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bg2"/>
                          </a:solidFill>
                        </a:rPr>
                        <a:t>(n=missed SSI/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bg2"/>
                          </a:solidFill>
                        </a:rPr>
                        <a:t>records audited)</a:t>
                      </a:r>
                      <a:endParaRPr lang="en-US" sz="1800" dirty="0" smtClean="0">
                        <a:solidFill>
                          <a:schemeClr val="bg2"/>
                        </a:solidFill>
                      </a:endParaRPr>
                    </a:p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2007 †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0.9% (2/213)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3.0%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(19/642)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NA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2008 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sym typeface="Symbol"/>
                        </a:rPr>
                        <a:t>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0.6% (3/462)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0.7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%(12/1762)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0.5% (8/1544)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2009 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sym typeface="Symbol"/>
                        </a:rPr>
                        <a:t>‡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2.5%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(14/558) 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6.1% (93/1519)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0.4%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(7/1572)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2010 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sym typeface="Symbol"/>
                        </a:rPr>
                        <a:t>‡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5.4% (20/368) 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7.3% (83/1140)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1.1% (15/1321)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676400" y="5029200"/>
            <a:ext cx="5867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 smtClean="0"/>
              <a:t> Missed by surveillance			83%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Misinterpretation of SSI criteria		12%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Data entry/reporting error		   3%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Diagnosis readmit another hospital 	   3%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External Data Review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Central Line Audit- Intensive Care Unit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937125"/>
          </a:xfrm>
        </p:spPr>
        <p:txBody>
          <a:bodyPr/>
          <a:lstStyle/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en-US" dirty="0" smtClean="0"/>
              <a:t>Compliance with NHSN protocols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en-US" dirty="0" smtClean="0"/>
              <a:t>Evaluate under/over reporting of CLABSI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Reviewer - Line list of NHSN CLABSI 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IP- Laboratory list of </a:t>
            </a:r>
            <a:r>
              <a:rPr lang="en-US" sz="2400" u="sng" dirty="0" smtClean="0">
                <a:solidFill>
                  <a:schemeClr val="tx1"/>
                </a:solidFill>
              </a:rPr>
              <a:t>positive ICU blood cultures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 3" pitchFamily="18" charset="2"/>
              <a:buChar char="}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Patient records for the most recent ICU positive bloods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n-US" sz="2400" dirty="0" smtClean="0"/>
              <a:t> Sample of records per ICU (adult[20],pediatric [10], neonatal [20])</a:t>
            </a:r>
          </a:p>
          <a:p>
            <a:pPr lvl="2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n-US" sz="2400" dirty="0" smtClean="0"/>
              <a:t>Additional records if low reporting or % of ICU beds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en-US" dirty="0" smtClean="0"/>
              <a:t>Assess internal denominator collection process     (CL days)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External Data Review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Adult/Pediatric ICU Medical Record Audit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381000" y="2057400"/>
          <a:ext cx="822959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526"/>
                <a:gridCol w="1526018"/>
                <a:gridCol w="1526018"/>
                <a:gridCol w="1526018"/>
                <a:gridCol w="152601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2007 </a:t>
                      </a:r>
                    </a:p>
                    <a:p>
                      <a:pPr algn="ctr"/>
                      <a:r>
                        <a:rPr lang="en-US" dirty="0" smtClean="0"/>
                        <a:t>(N=</a:t>
                      </a:r>
                      <a:r>
                        <a:rPr lang="en-US" baseline="0" dirty="0" smtClean="0"/>
                        <a:t> 147 /184 hospitals)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2008 </a:t>
                      </a:r>
                    </a:p>
                    <a:p>
                      <a:pPr algn="ctr"/>
                      <a:r>
                        <a:rPr lang="en-US" dirty="0" smtClean="0"/>
                        <a:t>(N=</a:t>
                      </a:r>
                      <a:r>
                        <a:rPr lang="en-US" baseline="0" dirty="0" smtClean="0"/>
                        <a:t>130/184 hospitals)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 (N=157/178</a:t>
                      </a:r>
                      <a:r>
                        <a:rPr lang="en-US" baseline="0" dirty="0" smtClean="0"/>
                        <a:t>  hospitals)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</a:p>
                    <a:p>
                      <a:pPr algn="ctr"/>
                      <a:r>
                        <a:rPr lang="en-US" dirty="0" smtClean="0"/>
                        <a:t>(N=127/172 hospitals)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CLABSI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disagree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pPr algn="ctr"/>
                      <a:r>
                        <a:rPr lang="en-US" dirty="0" smtClean="0"/>
                        <a:t>(n=615)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disagree</a:t>
                      </a:r>
                    </a:p>
                    <a:p>
                      <a:pPr algn="ctr"/>
                      <a:r>
                        <a:rPr lang="en-US" dirty="0" smtClean="0"/>
                        <a:t> (n=459)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disagree</a:t>
                      </a:r>
                      <a:r>
                        <a:rPr lang="en-US" baseline="0" dirty="0" smtClean="0"/>
                        <a:t> (n=827)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 disagree</a:t>
                      </a:r>
                    </a:p>
                    <a:p>
                      <a:pPr algn="ctr"/>
                      <a:r>
                        <a:rPr lang="en-US" dirty="0" smtClean="0"/>
                        <a:t>(n=1106)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 Over</a:t>
                      </a:r>
                      <a:r>
                        <a:rPr lang="en-US" i="1" baseline="0" dirty="0" smtClean="0"/>
                        <a:t> Reporting </a:t>
                      </a:r>
                    </a:p>
                    <a:p>
                      <a:pPr algn="l"/>
                      <a:r>
                        <a:rPr lang="en-US" i="1" baseline="0" dirty="0" smtClean="0"/>
                        <a:t>(total = 74)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7.2% </a:t>
                      </a:r>
                    </a:p>
                    <a:p>
                      <a:pPr algn="ctr"/>
                      <a:r>
                        <a:rPr lang="en-US" dirty="0" smtClean="0"/>
                        <a:t>(44)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1.5%</a:t>
                      </a:r>
                    </a:p>
                    <a:p>
                      <a:pPr algn="ctr"/>
                      <a:r>
                        <a:rPr lang="en-US" dirty="0" smtClean="0"/>
                        <a:t>(7)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1.2%</a:t>
                      </a:r>
                    </a:p>
                    <a:p>
                      <a:pPr algn="ctr"/>
                      <a:r>
                        <a:rPr lang="en-US" dirty="0" smtClean="0"/>
                        <a:t>(10)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1.1%</a:t>
                      </a:r>
                    </a:p>
                    <a:p>
                      <a:pPr algn="ctr"/>
                      <a:r>
                        <a:rPr lang="en-US" dirty="0" smtClean="0"/>
                        <a:t>(13)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Missed CLABSI Reporting</a:t>
                      </a:r>
                    </a:p>
                    <a:p>
                      <a:r>
                        <a:rPr lang="en-US" i="1" dirty="0" smtClean="0"/>
                        <a:t>(total</a:t>
                      </a:r>
                      <a:r>
                        <a:rPr lang="en-US" i="1" baseline="0" dirty="0" smtClean="0"/>
                        <a:t> = 187)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7.0%</a:t>
                      </a:r>
                    </a:p>
                    <a:p>
                      <a:pPr algn="ctr"/>
                      <a:r>
                        <a:rPr lang="en-US" dirty="0" smtClean="0"/>
                        <a:t>(43)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8.9%</a:t>
                      </a:r>
                    </a:p>
                    <a:p>
                      <a:pPr algn="ctr"/>
                      <a:r>
                        <a:rPr lang="en-US" dirty="0" smtClean="0"/>
                        <a:t>(41)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5.6%</a:t>
                      </a:r>
                    </a:p>
                    <a:p>
                      <a:pPr algn="ctr"/>
                      <a:r>
                        <a:rPr lang="en-US" dirty="0" smtClean="0"/>
                        <a:t>(46)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4.8%</a:t>
                      </a:r>
                    </a:p>
                    <a:p>
                      <a:pPr algn="ctr"/>
                      <a:r>
                        <a:rPr lang="en-US" dirty="0" smtClean="0"/>
                        <a:t>(57)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Percent agreement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81400" y="1676400"/>
            <a:ext cx="3124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Percent Differences</a:t>
            </a:r>
          </a:p>
        </p:txBody>
      </p:sp>
      <p:sp>
        <p:nvSpPr>
          <p:cNvPr id="25637" name="TextBox 6"/>
          <p:cNvSpPr txBox="1">
            <a:spLocks noChangeArrowheads="1"/>
          </p:cNvSpPr>
          <p:nvPr/>
        </p:nvSpPr>
        <p:spPr bwMode="auto">
          <a:xfrm>
            <a:off x="685800" y="1219200"/>
            <a:ext cx="670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+mn-lt"/>
              </a:rPr>
              <a:t>Over and </a:t>
            </a:r>
            <a:r>
              <a:rPr lang="en-US" sz="2800" dirty="0" smtClean="0">
                <a:latin typeface="+mn-lt"/>
              </a:rPr>
              <a:t>Missed Reporting </a:t>
            </a:r>
            <a:r>
              <a:rPr lang="en-US" sz="2800" dirty="0">
                <a:latin typeface="+mn-lt"/>
              </a:rPr>
              <a:t>of CLABSI</a:t>
            </a:r>
          </a:p>
        </p:txBody>
      </p:sp>
      <p:sp>
        <p:nvSpPr>
          <p:cNvPr id="33829" name="TextBox 6"/>
          <p:cNvSpPr txBox="1">
            <a:spLocks noChangeArrowheads="1"/>
          </p:cNvSpPr>
          <p:nvPr/>
        </p:nvSpPr>
        <p:spPr bwMode="auto">
          <a:xfrm>
            <a:off x="533400" y="5867400"/>
            <a:ext cx="7620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n = number of patients with a positive blood culture </a:t>
            </a:r>
            <a:r>
              <a:rPr lang="en-US" sz="1400" b="1" u="sng" dirty="0"/>
              <a:t>and</a:t>
            </a:r>
            <a:r>
              <a:rPr lang="en-US" sz="1400" dirty="0"/>
              <a:t> Central line while in ICU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8600" y="6211669"/>
            <a:ext cx="891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Infection at another site meets NHSN Surveillance criteria </a:t>
            </a:r>
          </a:p>
          <a:p>
            <a:r>
              <a:rPr lang="en-US" b="1" dirty="0">
                <a:solidFill>
                  <a:srgbClr val="C00000"/>
                </a:solidFill>
              </a:rPr>
              <a:t>(AJIC-June 2008)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CLABSI Audit Findings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NICU</a:t>
            </a:r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457200" y="1600200"/>
          <a:ext cx="8137525" cy="4191000"/>
        </p:xfrm>
        <a:graphic>
          <a:graphicData uri="http://schemas.openxmlformats.org/presentationml/2006/ole">
            <p:oleObj spid="_x0000_s4098" name="Worksheet" r:id="rId4" imgW="5724525" imgH="23050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 of the 2010 NYS HAI Public Report- Released September 20, 2011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7762" name="Picture 2" descr="http://www.health.state.ny.us/statistics/cancer/registry/nycounty_610x4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6400800" cy="4637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 in Colon Surgical Site Infection Rates, New York State 2007-2010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878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271" y="1295400"/>
            <a:ext cx="794272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 in Coronary Artery Bypass Graft Chest Site Infection Rates, New York State 2007-2010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98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95400"/>
            <a:ext cx="716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 in Hip Surgical Site Infection Rates, New York State 2008-2010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083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73152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 in CLABIS Rates in Adult and Pediatric Intensive Care Units, New York State 2007-2010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NYS HAI Reporting Program - April, 2010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287C6-A363-4A07-99F6-3041E21E5964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121858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Utilization Remains Unchanged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43200" y="6324600"/>
            <a:ext cx="4187825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NYS HAI Reporting Program –September 2011</a:t>
            </a:r>
            <a:endParaRPr lang="en-US" dirty="0"/>
          </a:p>
        </p:txBody>
      </p:sp>
      <p:pic>
        <p:nvPicPr>
          <p:cNvPr id="122882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7848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Trend in all NYS CLABSI and SSI Data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1219200"/>
          <a:ext cx="70104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820"/>
                <a:gridCol w="2628900"/>
                <a:gridCol w="315468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Actual 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CLABSI reduction since</a:t>
                      </a:r>
                      <a:r>
                        <a:rPr lang="en-US" baseline="0" dirty="0" smtClean="0"/>
                        <a:t> 2007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1439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700" marR="1270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NYS baseline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700" marR="1270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5%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1310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700" marR="1270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20%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700" marR="1270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37%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3810000"/>
          <a:ext cx="70104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376"/>
                <a:gridCol w="2600011"/>
                <a:gridCol w="31200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Actual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SSI  reduction since 2007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NYS</a:t>
                      </a:r>
                      <a:r>
                        <a:rPr lang="en-US" sz="2400" baseline="0" dirty="0" smtClean="0"/>
                        <a:t> Baseline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1640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14%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1699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 8%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Clostridium difficile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6978" name="Picture 2" descr="http://www.steadyhealth.com/130837/Image/bacteri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3333750" cy="28575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67200" y="1524000"/>
            <a:ext cx="4648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2">
                  <a:lumMod val="25000"/>
                </a:schemeClr>
              </a:buClr>
              <a:buFont typeface="Wingdings 3" pitchFamily="18" charset="2"/>
              <a:buChar char="}"/>
            </a:pPr>
            <a:r>
              <a:rPr lang="en-US" sz="3200" dirty="0" smtClean="0"/>
              <a:t> </a:t>
            </a:r>
            <a:r>
              <a:rPr lang="en-US" sz="2800" dirty="0" smtClean="0"/>
              <a:t>Facts about reporting </a:t>
            </a:r>
            <a:r>
              <a:rPr lang="en-US" sz="2800" i="1" dirty="0" smtClean="0"/>
              <a:t>C. difficile </a:t>
            </a:r>
            <a:r>
              <a:rPr lang="en-US" sz="2800" dirty="0" smtClean="0"/>
              <a:t>rates.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 3" pitchFamily="18" charset="2"/>
              <a:buChar char="}"/>
            </a:pPr>
            <a:endParaRPr lang="en-US" sz="2800" dirty="0" smtClean="0"/>
          </a:p>
          <a:p>
            <a:pPr>
              <a:buClr>
                <a:schemeClr val="bg2">
                  <a:lumMod val="25000"/>
                </a:schemeClr>
              </a:buClr>
              <a:buFont typeface="Wingdings 3" pitchFamily="18" charset="2"/>
              <a:buChar char="}"/>
            </a:pPr>
            <a:r>
              <a:rPr lang="en-US" sz="2800" dirty="0" smtClean="0"/>
              <a:t> </a:t>
            </a:r>
            <a:r>
              <a:rPr lang="en-US" sz="2800" i="1" dirty="0" smtClean="0"/>
              <a:t>C. difficile </a:t>
            </a:r>
            <a:r>
              <a:rPr lang="en-US" sz="2800" dirty="0" smtClean="0"/>
              <a:t>categories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 3" pitchFamily="18" charset="2"/>
              <a:buChar char="}"/>
            </a:pPr>
            <a:endParaRPr lang="en-US" sz="2800" dirty="0" smtClean="0"/>
          </a:p>
          <a:p>
            <a:pPr>
              <a:buClr>
                <a:schemeClr val="bg2">
                  <a:lumMod val="25000"/>
                </a:schemeClr>
              </a:buClr>
              <a:buFont typeface="Wingdings 3" pitchFamily="18" charset="2"/>
              <a:buChar char="}"/>
            </a:pPr>
            <a:r>
              <a:rPr lang="en-US" sz="2800" dirty="0" smtClean="0"/>
              <a:t> Definitions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800" dirty="0" smtClean="0"/>
              <a:t>  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 3" pitchFamily="18" charset="2"/>
              <a:buChar char="}"/>
            </a:pPr>
            <a:r>
              <a:rPr lang="en-US" sz="2800" dirty="0" smtClean="0"/>
              <a:t>Rate Calculations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Considerations in Public Reporting of 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Difficile 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sz="2400" b="1" i="1" u="sng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b="1" i="1" u="sng" dirty="0" smtClean="0"/>
              <a:t>First</a:t>
            </a:r>
            <a:r>
              <a:rPr lang="en-US" sz="2400" dirty="0" smtClean="0"/>
              <a:t> State to report </a:t>
            </a:r>
            <a:r>
              <a:rPr lang="en-US" sz="2400" i="1" dirty="0" smtClean="0"/>
              <a:t>C. difficile </a:t>
            </a:r>
            <a:r>
              <a:rPr lang="en-US" sz="2400" dirty="0" smtClean="0"/>
              <a:t>rates using a systematic method including validation of hospital data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Significant limitations in risk adjustment of data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Anticipated misunderstanding by the public about the role hospitals play in </a:t>
            </a:r>
            <a:r>
              <a:rPr lang="en-US" sz="2400" i="1" dirty="0" smtClean="0"/>
              <a:t>C. difficile </a:t>
            </a:r>
            <a:r>
              <a:rPr lang="en-US" sz="2400" dirty="0" smtClean="0"/>
              <a:t>acquisition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Discharge ICD-9 coding may result in inflated HAI rates (AHRQ)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Inconclusive;  more sensitive </a:t>
            </a:r>
            <a:r>
              <a:rPr lang="en-US" sz="2400" i="1" dirty="0" smtClean="0"/>
              <a:t>C. diff</a:t>
            </a:r>
            <a:r>
              <a:rPr lang="en-US" sz="2400" dirty="0" smtClean="0"/>
              <a:t>. testing methods inflate HO, CO, or CO-PMY rates 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Many more lessons still to be learned about HAI rates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NYS Reporting of Clostridium difficile Rates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b="1" dirty="0" smtClean="0"/>
              <a:t>Community Onset-Not-My-Hospital (CO-NMH):</a:t>
            </a:r>
            <a:r>
              <a:rPr lang="en-US" sz="2400" dirty="0" smtClean="0"/>
              <a:t> Documented infection occurring within 3 days of hospital admission or more than 4 weeks after discharge from the same hospital. Not associated with being acquired while hospitalized.</a:t>
            </a:r>
          </a:p>
          <a:p>
            <a:pPr lvl="2">
              <a:buNone/>
            </a:pPr>
            <a:r>
              <a:rPr lang="en-US" sz="1800" dirty="0" smtClean="0"/>
              <a:t> </a:t>
            </a:r>
            <a:endParaRPr lang="en-US" sz="2400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b="1" dirty="0" smtClean="0"/>
              <a:t>Community Onset-Possibly-My-Hospital (CO-PMH):  </a:t>
            </a:r>
            <a:r>
              <a:rPr lang="en-US" sz="2400" dirty="0" smtClean="0"/>
              <a:t>Documented new infection within three days of readmission to the same hospital when a discharge from the same hospital occurred within the last 4-weeks.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difficile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 b="1" dirty="0" smtClean="0"/>
              <a:t>Hospital-Onset(HO)</a:t>
            </a:r>
            <a:r>
              <a:rPr lang="en-US" dirty="0" smtClean="0"/>
              <a:t>: cases in which the positive stool sample was obtained on day four or later during the hospital stay. </a:t>
            </a:r>
          </a:p>
          <a:p>
            <a:pPr lvl="2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i="1" dirty="0" smtClean="0"/>
          </a:p>
          <a:p>
            <a:pPr>
              <a:buNone/>
            </a:pPr>
            <a:endParaRPr lang="en-US" b="1" dirty="0" smtClean="0"/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b="1" dirty="0" smtClean="0"/>
              <a:t>Hospital-Associated (HA):  </a:t>
            </a:r>
            <a:r>
              <a:rPr lang="en-US" dirty="0" smtClean="0"/>
              <a:t>includes HO and CO-PMH.</a:t>
            </a:r>
          </a:p>
          <a:p>
            <a:pPr lvl="2">
              <a:buNone/>
            </a:pPr>
            <a:r>
              <a:rPr lang="en-US" i="1" u="sng" dirty="0" smtClean="0"/>
              <a:t>Rate</a:t>
            </a:r>
            <a:r>
              <a:rPr lang="en-US" i="1" dirty="0" smtClean="0"/>
              <a:t> = number of HO cases and the number of CO-PMH cases, divided by the number of hospital inpatient days and multiplied by 1000</a:t>
            </a:r>
            <a:r>
              <a:rPr lang="en-US" dirty="0" smtClean="0"/>
              <a:t>. 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33400"/>
            <a:ext cx="7467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457200" y="3488065"/>
            <a:ext cx="8382000" cy="3369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12" tIns="457056" rIns="914112" bIns="22852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SzTx/>
              <a:buFont typeface="Wingdings 3" pitchFamily="18" charset="2"/>
              <a:buChar char="}"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Hospital 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low CO-NMH rate and a low HO rate. HO rate is equal to the HA rate.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SzTx/>
              <a:buFont typeface="Wingdings 3" pitchFamily="18" charset="2"/>
              <a:buChar char="}"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Hospital B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higher HA rate than HO rate, more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cases of 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C. difficile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within 4 weeks of the last discharge to this specific hospital (CO-PMH).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SzTx/>
              <a:buFont typeface="Wingdings 3" pitchFamily="18" charset="2"/>
              <a:buChar char="}"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Hospital C</a:t>
            </a:r>
            <a:r>
              <a:rPr kumimoji="0" lang="en-US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high HO rate and high CO-NMH rate. Rates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higher (? )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more sensitive test or test more frequently, or  high risk population such as elderly from nursing homes.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3352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State HO = 8.2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of Hysterectomy Procedures and SSIs……..What to anticipate?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Iroquois HAI Public Reporting Project</a:t>
            </a:r>
          </a:p>
          <a:p>
            <a:pPr>
              <a:buNone/>
            </a:pPr>
            <a:r>
              <a:rPr lang="en-US" dirty="0" smtClean="0"/>
              <a:t>Surgical Site Surveillance Abdominal and Vaginal Hysterectomy- 10/01/1999-09/30/2000</a:t>
            </a:r>
          </a:p>
          <a:p>
            <a:pPr algn="ctr">
              <a:buNone/>
            </a:pPr>
            <a:r>
              <a:rPr lang="en-US" dirty="0" smtClean="0"/>
              <a:t>How SSIs were Identified</a:t>
            </a:r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33528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SSIs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Admission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17.9%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Post-Discharge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47.8%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Readmission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34.3%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of Hysterectomy Procedures and SSIs……..What to anticipate?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Iroquois HAI Public Reporting Project</a:t>
            </a:r>
          </a:p>
          <a:p>
            <a:pPr algn="ctr">
              <a:buNone/>
            </a:pPr>
            <a:r>
              <a:rPr lang="en-US" dirty="0" smtClean="0"/>
              <a:t>Abdominal Hysterectomy SSIs – </a:t>
            </a:r>
          </a:p>
          <a:p>
            <a:pPr algn="ctr">
              <a:buNone/>
            </a:pPr>
            <a:r>
              <a:rPr lang="en-US" dirty="0" smtClean="0"/>
              <a:t>10/01/1999 - 09/30/2000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2819400"/>
          <a:ext cx="60960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18288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Culture Results/Infection Site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Culture 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49.1%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Culture 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9.1%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culture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41.8%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Skin </a:t>
                      </a:r>
                      <a:r>
                        <a:rPr lang="en-US" smtClean="0"/>
                        <a:t>(superficial)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65.5%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Soft Tissue</a:t>
                      </a:r>
                      <a:r>
                        <a:rPr lang="en-US" baseline="0" dirty="0" smtClean="0"/>
                        <a:t> (deep)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Organ</a:t>
                      </a:r>
                      <a:r>
                        <a:rPr lang="en-US" baseline="0" dirty="0" smtClean="0"/>
                        <a:t> Space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27.3%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NYS DOH HAI Reporting Program Collaborative Prevention Projects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953000"/>
          </a:xfrm>
        </p:spPr>
        <p:txBody>
          <a:bodyPr>
            <a:normAutofit fontScale="92500"/>
          </a:bodyPr>
          <a:lstStyle/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ICU VAP implementing IHI strategies –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HANYS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Hospital-wide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 Clostridium difficile  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–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GNYHA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Regional Perinatal Centers (CLABSIs in NICUs)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MRSA infection versus transmission –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Continuum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Reducing PICC HAIs-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Continuum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MRSA infection vs. transmission, CHG Baths –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North Shore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Chlorhexidine bathing on BSIs/MDRO in ICU patients –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Westchester County Healthcare Association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Prevention of CLABSI in non-ICU inpatients-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Rochester</a:t>
            </a:r>
          </a:p>
          <a:p>
            <a:pPr>
              <a:buClr>
                <a:srgbClr val="FF0000"/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Antimicrobial Stewardship pilot project in hospitals and affiliated nursing homes –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GNYHA/UHF (new 2009)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on Public Reporting of HAIs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839200" cy="5562600"/>
          </a:xfrm>
        </p:spPr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Efforts needed to align NYS HAI indicators with National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400" dirty="0" smtClean="0"/>
              <a:t>NYS SIR rates may be higher when compared to National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sz="2400" dirty="0" smtClean="0"/>
              <a:t>Systematic and consistent audit/validation process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sz="2400" dirty="0" smtClean="0"/>
              <a:t>Differences in data included/excluded/denominators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sz="2400" dirty="0" smtClean="0"/>
              <a:t>Underreporting to maximize CMS prospective payment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sz="2400" dirty="0" smtClean="0"/>
              <a:t>Differences in numerator case finding methods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700" dirty="0" smtClean="0"/>
              <a:t>NYS CLABSI ICU rates are decreasing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700" dirty="0" smtClean="0"/>
              <a:t>NYS SSIs rates are decreasing, (colon and CABG)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700" dirty="0" smtClean="0"/>
              <a:t>NYS </a:t>
            </a:r>
            <a:r>
              <a:rPr lang="en-US" sz="2700" i="1" dirty="0" smtClean="0"/>
              <a:t>C. difficile </a:t>
            </a:r>
            <a:r>
              <a:rPr lang="en-US" sz="2700" dirty="0" smtClean="0"/>
              <a:t>rate is 8.2, efforts needed to reduce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700" dirty="0" err="1" smtClean="0"/>
              <a:t>Collaboratives</a:t>
            </a:r>
            <a:r>
              <a:rPr lang="en-US" sz="2700" dirty="0" smtClean="0"/>
              <a:t> important to reducing HAIs</a:t>
            </a:r>
          </a:p>
          <a:p>
            <a:pPr>
              <a:buClr>
                <a:schemeClr val="bg2">
                  <a:lumMod val="25000"/>
                </a:schemeClr>
              </a:buClr>
            </a:pPr>
            <a:r>
              <a:rPr lang="en-US" sz="2700" dirty="0" smtClean="0"/>
              <a:t>January 1, 2012, Inpatient abdominal hysterectomy’s to be reported (NHSN-Patient Safety Protocol (pg.9.4)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Whew……….that was a lot of information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7" descr="j0424458[1]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92918"/>
            <a:ext cx="4038600" cy="386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8600" y="59436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 -  Most of All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FACTS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defRPr/>
            </a:pPr>
            <a:r>
              <a:rPr lang="en-US" dirty="0" smtClean="0"/>
              <a:t>Understand what is behind the rates included reports</a:t>
            </a:r>
          </a:p>
          <a:p>
            <a:pPr eaLnBrk="1" hangingPunct="1">
              <a:buClr>
                <a:srgbClr val="C00000"/>
              </a:buClr>
              <a:defRPr/>
            </a:pPr>
            <a:r>
              <a:rPr lang="en-US" dirty="0" smtClean="0"/>
              <a:t>Educate your customers about published rates</a:t>
            </a:r>
          </a:p>
          <a:p>
            <a:pPr eaLnBrk="1" hangingPunct="1">
              <a:buClr>
                <a:srgbClr val="C00000"/>
              </a:buClr>
              <a:defRPr/>
            </a:pPr>
            <a:r>
              <a:rPr lang="en-US" dirty="0" smtClean="0"/>
              <a:t>Utilize  your resources</a:t>
            </a:r>
          </a:p>
        </p:txBody>
      </p:sp>
      <p:pic>
        <p:nvPicPr>
          <p:cNvPr id="51204" name="Picture 4" descr="j02176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038600"/>
            <a:ext cx="2667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3810000" y="5257800"/>
            <a:ext cx="690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b="1" i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AND</a:t>
            </a:r>
          </a:p>
        </p:txBody>
      </p:sp>
      <p:pic>
        <p:nvPicPr>
          <p:cNvPr id="51206" name="Picture 6" descr="j043631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1910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Appl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2895600"/>
            <a:ext cx="28194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Team Effort</a:t>
            </a:r>
          </a:p>
        </p:txBody>
      </p:sp>
      <p:sp>
        <p:nvSpPr>
          <p:cNvPr id="43011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3819525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en-US" dirty="0" smtClean="0"/>
              <a:t>Carole Van Antwerpen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Valerie Haley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Boldt Tserenpuntag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Harry Xiong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Cindi Dubner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Trish Lewis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Kijiafa Burr</a:t>
            </a:r>
          </a:p>
        </p:txBody>
      </p:sp>
      <p:sp>
        <p:nvSpPr>
          <p:cNvPr id="43012" name="Content Placeholder 4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114800" cy="4114800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en-US" dirty="0" smtClean="0"/>
              <a:t>Carole Van Antwerpen-Immediate Capital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Kate Gase- NYC, New Rochelle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Marie Tsivitis- Long Island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Diana Doughty- Central, Capital, New Rochelle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Peggy Hazamy – Western</a:t>
            </a:r>
          </a:p>
          <a:p>
            <a:pPr>
              <a:buClr>
                <a:srgbClr val="C00000"/>
              </a:buClr>
            </a:pPr>
            <a:r>
              <a:rPr lang="en-US" dirty="0" smtClean="0"/>
              <a:t>Participating Hospitals</a:t>
            </a:r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609600" y="1219200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u="sng" dirty="0">
                <a:latin typeface="Tahoma" pitchFamily="34" charset="0"/>
                <a:cs typeface="Tahoma" pitchFamily="34" charset="0"/>
              </a:rPr>
              <a:t>Central Office</a:t>
            </a:r>
          </a:p>
        </p:txBody>
      </p:sp>
      <p:sp>
        <p:nvSpPr>
          <p:cNvPr id="43014" name="TextBox 5"/>
          <p:cNvSpPr txBox="1">
            <a:spLocks noChangeArrowheads="1"/>
          </p:cNvSpPr>
          <p:nvPr/>
        </p:nvSpPr>
        <p:spPr bwMode="auto">
          <a:xfrm>
            <a:off x="4800600" y="990600"/>
            <a:ext cx="2743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u="sng" dirty="0">
                <a:latin typeface="Tahoma" pitchFamily="34" charset="0"/>
                <a:cs typeface="Tahoma" pitchFamily="34" charset="0"/>
              </a:rPr>
              <a:t>Regional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1981200" y="1371600"/>
            <a:ext cx="2743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dirty="0" smtClean="0">
                <a:latin typeface="+mn-lt"/>
                <a:cs typeface="Tahoma" pitchFamily="34" charset="0"/>
              </a:rPr>
              <a:t>Questions</a:t>
            </a:r>
            <a:endParaRPr lang="en-US" sz="4000" dirty="0">
              <a:latin typeface="+mn-lt"/>
              <a:cs typeface="Tahoma" pitchFamily="34" charset="0"/>
            </a:endParaRP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838200" y="2971800"/>
            <a:ext cx="586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 </a:t>
            </a:r>
            <a:r>
              <a:rPr lang="en-US" sz="2800" dirty="0">
                <a:latin typeface="+mn-lt"/>
                <a:cs typeface="Tahoma" pitchFamily="34" charset="0"/>
              </a:rPr>
              <a:t>clv02@health.state.ny.us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0" y="3733800"/>
            <a:ext cx="8991600" cy="1754326"/>
          </a:xfrm>
          <a:prstGeom prst="rect">
            <a:avLst/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York State Public HAI Report- </a:t>
            </a:r>
            <a:r>
              <a:rPr lang="en-US" dirty="0" smtClean="0">
                <a:solidFill>
                  <a:schemeClr val="bg1"/>
                </a:solidFill>
              </a:rPr>
              <a:t>2007/08/09/10 </a:t>
            </a:r>
            <a:r>
              <a:rPr lang="en-US" dirty="0">
                <a:solidFill>
                  <a:schemeClr val="bg1"/>
                </a:solidFill>
              </a:rPr>
              <a:t>hospital rates identified </a:t>
            </a:r>
            <a:r>
              <a:rPr lang="en-US" dirty="0"/>
              <a:t>HAI Report:</a:t>
            </a:r>
            <a:r>
              <a:rPr lang="en-US" dirty="0">
                <a:hlinkClick r:id="rId3"/>
              </a:rPr>
              <a:t> http://</a:t>
            </a:r>
            <a:r>
              <a:rPr lang="en-US" dirty="0" smtClean="0">
                <a:hlinkClick r:id="rId3"/>
              </a:rPr>
              <a:t>www.health.ny.gov/statistics/facilities/hospital/hospital_acquired_infections/New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609600"/>
            <a:ext cx="1981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4257</TotalTime>
  <Words>2584</Words>
  <Application>Microsoft Office PowerPoint</Application>
  <PresentationFormat>On-screen Show (4:3)</PresentationFormat>
  <Paragraphs>525</Paragraphs>
  <Slides>53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5" baseType="lpstr">
      <vt:lpstr>Arial</vt:lpstr>
      <vt:lpstr>Tahoma</vt:lpstr>
      <vt:lpstr>Wingdings 3</vt:lpstr>
      <vt:lpstr>Wingdings</vt:lpstr>
      <vt:lpstr>Times New Roman</vt:lpstr>
      <vt:lpstr>Calibri</vt:lpstr>
      <vt:lpstr>Georgia</vt:lpstr>
      <vt:lpstr>Symbol</vt:lpstr>
      <vt:lpstr>Bookman Old Style</vt:lpstr>
      <vt:lpstr>Courier New</vt:lpstr>
      <vt:lpstr>Origin</vt:lpstr>
      <vt:lpstr>Worksheet</vt:lpstr>
      <vt:lpstr>2010 New York State  Hospital Acquired Infection  (HAI)  Public Report and National Trends </vt:lpstr>
      <vt:lpstr>Program Objectives</vt:lpstr>
      <vt:lpstr>Slide 3</vt:lpstr>
      <vt:lpstr>State Reporting of HAIs</vt:lpstr>
      <vt:lpstr> Scope of HAI Public Reports by States </vt:lpstr>
      <vt:lpstr>Hospital rates reported by states - continued</vt:lpstr>
      <vt:lpstr>Slide 7</vt:lpstr>
      <vt:lpstr>Slide 8</vt:lpstr>
      <vt:lpstr>National Reporting of HAI Rates</vt:lpstr>
      <vt:lpstr>National Reporting of HAIs* (4000 Hospitals)</vt:lpstr>
      <vt:lpstr>How and When Will CMS Report  Hospital  ICU CLABSI Rates in 2011?</vt:lpstr>
      <vt:lpstr>How Will CMS Report SSIs?</vt:lpstr>
      <vt:lpstr>Remember: Compare Apples to Apples</vt:lpstr>
      <vt:lpstr>Centers for Disease Control (CDC)  NHSN State-Specific Report Cards</vt:lpstr>
      <vt:lpstr>Slide 15</vt:lpstr>
      <vt:lpstr>Slide 16</vt:lpstr>
      <vt:lpstr>Slide 17</vt:lpstr>
      <vt:lpstr>Slide 18</vt:lpstr>
      <vt:lpstr>National Healthcare-Associated Infections Standardized Infection Ration Report: July 2009-December 2009, Released by CDC March 2011</vt:lpstr>
      <vt:lpstr>Health and Human Services: 2010-2015</vt:lpstr>
      <vt:lpstr>HHS-NYS HAI Prevention Targets</vt:lpstr>
      <vt:lpstr>Slide 22</vt:lpstr>
      <vt:lpstr>Slide 23</vt:lpstr>
      <vt:lpstr>NYS Audit/Validation Process is Key to “Realized” Reductions in HAIs</vt:lpstr>
      <vt:lpstr>2009/2010 - Sample of Charts Selected for Review for Each Surgical Procedure Type</vt:lpstr>
      <vt:lpstr>Order of Surgical Record Selection</vt:lpstr>
      <vt:lpstr>Denominator Audit Findings HPRO</vt:lpstr>
      <vt:lpstr>Denominator Audit Findings CABG Procedure</vt:lpstr>
      <vt:lpstr>Denominator Audit Findings COLON Procedure</vt:lpstr>
      <vt:lpstr>Audit Results in Identifying  Missed  SSIs Reported</vt:lpstr>
      <vt:lpstr>External Data Review Central Line Audit- Intensive Care Unit</vt:lpstr>
      <vt:lpstr>External Data Review Adult/Pediatric ICU Medical Record Audit </vt:lpstr>
      <vt:lpstr>CLABSI Audit Findings NICU</vt:lpstr>
      <vt:lpstr>Overview of the 2010 NYS HAI Public Report- Released September 20, 2011</vt:lpstr>
      <vt:lpstr>Trend in Colon Surgical Site Infection Rates, New York State 2007-2010</vt:lpstr>
      <vt:lpstr>Trend in Coronary Artery Bypass Graft Chest Site Infection Rates, New York State 2007-2010</vt:lpstr>
      <vt:lpstr>Trend in Hip Surgical Site Infection Rates, New York State 2008-2010</vt:lpstr>
      <vt:lpstr>Trend in CLABIS Rates in Adult and Pediatric Intensive Care Units, New York State 2007-2010</vt:lpstr>
      <vt:lpstr>Device Utilization Remains Unchanged</vt:lpstr>
      <vt:lpstr>Summary of Trend in all NYS CLABSI and SSI Data</vt:lpstr>
      <vt:lpstr>Clostridium difficile</vt:lpstr>
      <vt:lpstr>Considerations in Public Reporting of  C. Difficile </vt:lpstr>
      <vt:lpstr>NYS Reporting of Clostridium difficile Rates</vt:lpstr>
      <vt:lpstr>C. difficile</vt:lpstr>
      <vt:lpstr>Slide 45</vt:lpstr>
      <vt:lpstr>Reporting of Hysterectomy Procedures and SSIs……..What to anticipate?</vt:lpstr>
      <vt:lpstr>Reporting of Hysterectomy Procedures and SSIs……..What to anticipate?</vt:lpstr>
      <vt:lpstr>NYS DOH HAI Reporting Program Collaborative Prevention Projects </vt:lpstr>
      <vt:lpstr>Conclusions on Public Reporting of HAIs</vt:lpstr>
      <vt:lpstr>Whew……….that was a lot of information</vt:lpstr>
      <vt:lpstr>FINAL FACTS</vt:lpstr>
      <vt:lpstr>Team Effort</vt:lpstr>
      <vt:lpstr>Slide 53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NYS HAI Reporting Program 2008 AUDIT PROCESS</dc:title>
  <dc:creator>pxh06</dc:creator>
  <cp:lastModifiedBy>zmedina</cp:lastModifiedBy>
  <cp:revision>510</cp:revision>
  <dcterms:created xsi:type="dcterms:W3CDTF">2010-03-24T13:22:31Z</dcterms:created>
  <dcterms:modified xsi:type="dcterms:W3CDTF">2011-10-28T13:28:53Z</dcterms:modified>
</cp:coreProperties>
</file>