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 id="2147483760" r:id="rId2"/>
    <p:sldMasterId id="2147483773" r:id="rId3"/>
  </p:sldMasterIdLst>
  <p:notesMasterIdLst>
    <p:notesMasterId r:id="rId58"/>
  </p:notesMasterIdLst>
  <p:handoutMasterIdLst>
    <p:handoutMasterId r:id="rId59"/>
  </p:handoutMasterIdLst>
  <p:sldIdLst>
    <p:sldId id="256" r:id="rId4"/>
    <p:sldId id="475" r:id="rId5"/>
    <p:sldId id="476" r:id="rId6"/>
    <p:sldId id="455" r:id="rId7"/>
    <p:sldId id="510" r:id="rId8"/>
    <p:sldId id="456" r:id="rId9"/>
    <p:sldId id="457" r:id="rId10"/>
    <p:sldId id="458" r:id="rId11"/>
    <p:sldId id="459" r:id="rId12"/>
    <p:sldId id="460" r:id="rId13"/>
    <p:sldId id="461" r:id="rId14"/>
    <p:sldId id="462" r:id="rId15"/>
    <p:sldId id="463" r:id="rId16"/>
    <p:sldId id="464" r:id="rId17"/>
    <p:sldId id="465" r:id="rId18"/>
    <p:sldId id="466" r:id="rId19"/>
    <p:sldId id="467" r:id="rId20"/>
    <p:sldId id="468" r:id="rId21"/>
    <p:sldId id="469" r:id="rId22"/>
    <p:sldId id="470" r:id="rId23"/>
    <p:sldId id="471" r:id="rId24"/>
    <p:sldId id="472" r:id="rId25"/>
    <p:sldId id="477" r:id="rId26"/>
    <p:sldId id="478" r:id="rId27"/>
    <p:sldId id="479" r:id="rId28"/>
    <p:sldId id="480" r:id="rId29"/>
    <p:sldId id="481" r:id="rId30"/>
    <p:sldId id="482" r:id="rId31"/>
    <p:sldId id="483" r:id="rId32"/>
    <p:sldId id="485" r:id="rId33"/>
    <p:sldId id="484" r:id="rId34"/>
    <p:sldId id="488" r:id="rId35"/>
    <p:sldId id="486" r:id="rId36"/>
    <p:sldId id="487" r:id="rId37"/>
    <p:sldId id="503" r:id="rId38"/>
    <p:sldId id="502" r:id="rId39"/>
    <p:sldId id="504" r:id="rId40"/>
    <p:sldId id="505" r:id="rId41"/>
    <p:sldId id="491" r:id="rId42"/>
    <p:sldId id="492" r:id="rId43"/>
    <p:sldId id="493" r:id="rId44"/>
    <p:sldId id="494" r:id="rId45"/>
    <p:sldId id="495" r:id="rId46"/>
    <p:sldId id="496" r:id="rId47"/>
    <p:sldId id="497" r:id="rId48"/>
    <p:sldId id="498" r:id="rId49"/>
    <p:sldId id="499" r:id="rId50"/>
    <p:sldId id="500" r:id="rId51"/>
    <p:sldId id="501" r:id="rId52"/>
    <p:sldId id="507" r:id="rId53"/>
    <p:sldId id="509" r:id="rId54"/>
    <p:sldId id="506" r:id="rId55"/>
    <p:sldId id="508" r:id="rId56"/>
    <p:sldId id="351" r:id="rId57"/>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Arial" charset="0"/>
      </a:defRPr>
    </a:lvl1pPr>
    <a:lvl2pPr marL="457200" algn="l" rtl="0" fontAlgn="base">
      <a:spcBef>
        <a:spcPct val="0"/>
      </a:spcBef>
      <a:spcAft>
        <a:spcPct val="0"/>
      </a:spcAft>
      <a:defRPr sz="2400" kern="1200">
        <a:solidFill>
          <a:schemeClr val="tx1"/>
        </a:solidFill>
        <a:latin typeface="Tahoma" pitchFamily="34" charset="0"/>
        <a:ea typeface="+mn-ea"/>
        <a:cs typeface="Arial" charset="0"/>
      </a:defRPr>
    </a:lvl2pPr>
    <a:lvl3pPr marL="914400" algn="l" rtl="0" fontAlgn="base">
      <a:spcBef>
        <a:spcPct val="0"/>
      </a:spcBef>
      <a:spcAft>
        <a:spcPct val="0"/>
      </a:spcAft>
      <a:defRPr sz="2400" kern="1200">
        <a:solidFill>
          <a:schemeClr val="tx1"/>
        </a:solidFill>
        <a:latin typeface="Tahoma" pitchFamily="34" charset="0"/>
        <a:ea typeface="+mn-ea"/>
        <a:cs typeface="Arial" charset="0"/>
      </a:defRPr>
    </a:lvl3pPr>
    <a:lvl4pPr marL="1371600" algn="l" rtl="0" fontAlgn="base">
      <a:spcBef>
        <a:spcPct val="0"/>
      </a:spcBef>
      <a:spcAft>
        <a:spcPct val="0"/>
      </a:spcAft>
      <a:defRPr sz="2400" kern="1200">
        <a:solidFill>
          <a:schemeClr val="tx1"/>
        </a:solidFill>
        <a:latin typeface="Tahoma" pitchFamily="34" charset="0"/>
        <a:ea typeface="+mn-ea"/>
        <a:cs typeface="Arial" charset="0"/>
      </a:defRPr>
    </a:lvl4pPr>
    <a:lvl5pPr marL="1828800" algn="l" rtl="0" fontAlgn="base">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6" autoAdjust="0"/>
    <p:restoredTop sz="94498" autoAdjust="0"/>
  </p:normalViewPr>
  <p:slideViewPr>
    <p:cSldViewPr>
      <p:cViewPr varScale="1">
        <p:scale>
          <a:sx n="102" d="100"/>
          <a:sy n="102" d="100"/>
        </p:scale>
        <p:origin x="-84"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1692" y="-72"/>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5312" tIns="47656" rIns="95312" bIns="47656" numCol="1" anchor="t" anchorCtr="0" compatLnSpc="1">
            <a:prstTxWarp prst="textNoShape">
              <a:avLst/>
            </a:prstTxWarp>
          </a:bodyPr>
          <a:lstStyle>
            <a:lvl1pPr defTabSz="954088">
              <a:defRPr sz="1200">
                <a:latin typeface="Arial" charset="0"/>
              </a:defRPr>
            </a:lvl1pPr>
          </a:lstStyle>
          <a:p>
            <a:pPr>
              <a:defRPr/>
            </a:pPr>
            <a:endParaRPr lang="en-US"/>
          </a:p>
        </p:txBody>
      </p:sp>
      <p:sp>
        <p:nvSpPr>
          <p:cNvPr id="26627" name="Rectangle 3"/>
          <p:cNvSpPr>
            <a:spLocks noGrp="1" noChangeArrowheads="1"/>
          </p:cNvSpPr>
          <p:nvPr>
            <p:ph type="dt" sz="quarter" idx="1"/>
          </p:nvPr>
        </p:nvSpPr>
        <p:spPr bwMode="auto">
          <a:xfrm>
            <a:off x="4144963" y="0"/>
            <a:ext cx="3170237" cy="481013"/>
          </a:xfrm>
          <a:prstGeom prst="rect">
            <a:avLst/>
          </a:prstGeom>
          <a:noFill/>
          <a:ln w="9525">
            <a:noFill/>
            <a:miter lim="800000"/>
            <a:headEnd/>
            <a:tailEnd/>
          </a:ln>
        </p:spPr>
        <p:txBody>
          <a:bodyPr vert="horz" wrap="square" lIns="95312" tIns="47656" rIns="95312" bIns="47656" numCol="1" anchor="t" anchorCtr="0" compatLnSpc="1">
            <a:prstTxWarp prst="textNoShape">
              <a:avLst/>
            </a:prstTxWarp>
          </a:bodyPr>
          <a:lstStyle>
            <a:lvl1pPr algn="r" defTabSz="954088">
              <a:defRPr sz="1200">
                <a:latin typeface="Arial" charset="0"/>
              </a:defRPr>
            </a:lvl1pPr>
          </a:lstStyle>
          <a:p>
            <a:pPr>
              <a:defRPr/>
            </a:pPr>
            <a:endParaRPr lang="en-US"/>
          </a:p>
        </p:txBody>
      </p:sp>
      <p:sp>
        <p:nvSpPr>
          <p:cNvPr id="26628" name="Rectangle 4"/>
          <p:cNvSpPr>
            <a:spLocks noGrp="1" noChangeArrowheads="1"/>
          </p:cNvSpPr>
          <p:nvPr>
            <p:ph type="ftr" sz="quarter" idx="2"/>
          </p:nvPr>
        </p:nvSpPr>
        <p:spPr bwMode="auto">
          <a:xfrm>
            <a:off x="0" y="9120188"/>
            <a:ext cx="3170238" cy="481012"/>
          </a:xfrm>
          <a:prstGeom prst="rect">
            <a:avLst/>
          </a:prstGeom>
          <a:noFill/>
          <a:ln w="9525">
            <a:noFill/>
            <a:miter lim="800000"/>
            <a:headEnd/>
            <a:tailEnd/>
          </a:ln>
        </p:spPr>
        <p:txBody>
          <a:bodyPr vert="horz" wrap="square" lIns="95312" tIns="47656" rIns="95312" bIns="47656" numCol="1" anchor="b" anchorCtr="0" compatLnSpc="1">
            <a:prstTxWarp prst="textNoShape">
              <a:avLst/>
            </a:prstTxWarp>
          </a:bodyPr>
          <a:lstStyle>
            <a:lvl1pPr defTabSz="954088">
              <a:defRPr sz="1200">
                <a:latin typeface="Arial" charset="0"/>
              </a:defRPr>
            </a:lvl1pPr>
          </a:lstStyle>
          <a:p>
            <a:pPr>
              <a:defRPr/>
            </a:pPr>
            <a:endParaRPr lang="en-US"/>
          </a:p>
        </p:txBody>
      </p:sp>
      <p:sp>
        <p:nvSpPr>
          <p:cNvPr id="26629" name="Rectangle 5"/>
          <p:cNvSpPr>
            <a:spLocks noGrp="1" noChangeArrowheads="1"/>
          </p:cNvSpPr>
          <p:nvPr>
            <p:ph type="sldNum" sz="quarter" idx="3"/>
          </p:nvPr>
        </p:nvSpPr>
        <p:spPr bwMode="auto">
          <a:xfrm>
            <a:off x="4144963" y="9120188"/>
            <a:ext cx="3170237" cy="481012"/>
          </a:xfrm>
          <a:prstGeom prst="rect">
            <a:avLst/>
          </a:prstGeom>
          <a:noFill/>
          <a:ln w="9525">
            <a:noFill/>
            <a:miter lim="800000"/>
            <a:headEnd/>
            <a:tailEnd/>
          </a:ln>
        </p:spPr>
        <p:txBody>
          <a:bodyPr vert="horz" wrap="square" lIns="95312" tIns="47656" rIns="95312" bIns="47656" numCol="1" anchor="b" anchorCtr="0" compatLnSpc="1">
            <a:prstTxWarp prst="textNoShape">
              <a:avLst/>
            </a:prstTxWarp>
          </a:bodyPr>
          <a:lstStyle>
            <a:lvl1pPr algn="r" defTabSz="954088">
              <a:defRPr sz="1200">
                <a:latin typeface="Arial" charset="0"/>
              </a:defRPr>
            </a:lvl1pPr>
          </a:lstStyle>
          <a:p>
            <a:pPr>
              <a:defRPr/>
            </a:pPr>
            <a:fld id="{F50325DB-A9BB-4380-BD20-86A0FB22E47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5312" tIns="47656" rIns="95312" bIns="47656" numCol="1" anchor="t" anchorCtr="0" compatLnSpc="1">
            <a:prstTxWarp prst="textNoShape">
              <a:avLst/>
            </a:prstTxWarp>
          </a:bodyPr>
          <a:lstStyle>
            <a:lvl1pPr defTabSz="954088">
              <a:defRPr sz="1200">
                <a:latin typeface="Arial" charset="0"/>
              </a:defRPr>
            </a:lvl1pPr>
          </a:lstStyle>
          <a:p>
            <a:pPr>
              <a:defRPr/>
            </a:pPr>
            <a:endParaRPr lang="en-US"/>
          </a:p>
        </p:txBody>
      </p:sp>
      <p:sp>
        <p:nvSpPr>
          <p:cNvPr id="22531" name="Rectangle 3"/>
          <p:cNvSpPr>
            <a:spLocks noGrp="1" noChangeArrowheads="1"/>
          </p:cNvSpPr>
          <p:nvPr>
            <p:ph type="dt" idx="1"/>
          </p:nvPr>
        </p:nvSpPr>
        <p:spPr bwMode="auto">
          <a:xfrm>
            <a:off x="4144963" y="0"/>
            <a:ext cx="3170237" cy="481013"/>
          </a:xfrm>
          <a:prstGeom prst="rect">
            <a:avLst/>
          </a:prstGeom>
          <a:noFill/>
          <a:ln w="9525">
            <a:noFill/>
            <a:miter lim="800000"/>
            <a:headEnd/>
            <a:tailEnd/>
          </a:ln>
        </p:spPr>
        <p:txBody>
          <a:bodyPr vert="horz" wrap="square" lIns="95312" tIns="47656" rIns="95312" bIns="47656" numCol="1" anchor="t" anchorCtr="0" compatLnSpc="1">
            <a:prstTxWarp prst="textNoShape">
              <a:avLst/>
            </a:prstTxWarp>
          </a:bodyPr>
          <a:lstStyle>
            <a:lvl1pPr algn="r" defTabSz="954088">
              <a:defRPr sz="12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260475" y="720725"/>
            <a:ext cx="4799013" cy="3598863"/>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76313" y="4560888"/>
            <a:ext cx="5362575" cy="4319587"/>
          </a:xfrm>
          <a:prstGeom prst="rect">
            <a:avLst/>
          </a:prstGeom>
          <a:noFill/>
          <a:ln w="9525">
            <a:noFill/>
            <a:miter lim="800000"/>
            <a:headEnd/>
            <a:tailEnd/>
          </a:ln>
        </p:spPr>
        <p:txBody>
          <a:bodyPr vert="horz" wrap="square" lIns="95312" tIns="47656" rIns="95312" bIns="4765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9120188"/>
            <a:ext cx="3170238" cy="481012"/>
          </a:xfrm>
          <a:prstGeom prst="rect">
            <a:avLst/>
          </a:prstGeom>
          <a:noFill/>
          <a:ln w="9525">
            <a:noFill/>
            <a:miter lim="800000"/>
            <a:headEnd/>
            <a:tailEnd/>
          </a:ln>
        </p:spPr>
        <p:txBody>
          <a:bodyPr vert="horz" wrap="square" lIns="95312" tIns="47656" rIns="95312" bIns="47656" numCol="1" anchor="b" anchorCtr="0" compatLnSpc="1">
            <a:prstTxWarp prst="textNoShape">
              <a:avLst/>
            </a:prstTxWarp>
          </a:bodyPr>
          <a:lstStyle>
            <a:lvl1pPr defTabSz="954088">
              <a:defRPr sz="1200">
                <a:latin typeface="Arial" charset="0"/>
              </a:defRPr>
            </a:lvl1pPr>
          </a:lstStyle>
          <a:p>
            <a:pPr>
              <a:defRPr/>
            </a:pPr>
            <a:endParaRPr lang="en-US"/>
          </a:p>
        </p:txBody>
      </p:sp>
      <p:sp>
        <p:nvSpPr>
          <p:cNvPr id="22535" name="Rectangle 7"/>
          <p:cNvSpPr>
            <a:spLocks noGrp="1" noChangeArrowheads="1"/>
          </p:cNvSpPr>
          <p:nvPr>
            <p:ph type="sldNum" sz="quarter" idx="5"/>
          </p:nvPr>
        </p:nvSpPr>
        <p:spPr bwMode="auto">
          <a:xfrm>
            <a:off x="4144963" y="9120188"/>
            <a:ext cx="3170237" cy="481012"/>
          </a:xfrm>
          <a:prstGeom prst="rect">
            <a:avLst/>
          </a:prstGeom>
          <a:noFill/>
          <a:ln w="9525">
            <a:noFill/>
            <a:miter lim="800000"/>
            <a:headEnd/>
            <a:tailEnd/>
          </a:ln>
        </p:spPr>
        <p:txBody>
          <a:bodyPr vert="horz" wrap="square" lIns="95312" tIns="47656" rIns="95312" bIns="47656" numCol="1" anchor="b" anchorCtr="0" compatLnSpc="1">
            <a:prstTxWarp prst="textNoShape">
              <a:avLst/>
            </a:prstTxWarp>
          </a:bodyPr>
          <a:lstStyle>
            <a:lvl1pPr algn="r" defTabSz="954088">
              <a:defRPr sz="1200">
                <a:latin typeface="Arial" charset="0"/>
              </a:defRPr>
            </a:lvl1pPr>
          </a:lstStyle>
          <a:p>
            <a:pPr>
              <a:defRPr/>
            </a:pPr>
            <a:fld id="{67279613-6A70-4AC5-9FF4-CDE92DE16F4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pPr/>
              <a:t>35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C94D4661-7682-4144-9A73-F4465075A07B}" type="slidenum">
              <a:rPr lang="en-US" smtClean="0">
                <a:solidFill>
                  <a:prstClr val="black"/>
                </a:solidFill>
              </a:rPr>
              <a:pPr>
                <a:defRPr/>
              </a:pPr>
              <a:t>36</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0210"/>
            <a:r>
              <a:rPr lang="en-US" sz="1900" dirty="0" smtClean="0"/>
              <a:t> </a:t>
            </a:r>
          </a:p>
          <a:p>
            <a:endParaRPr lang="en-US" sz="190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pPr/>
              <a:t>37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pPr/>
              <a:t>38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75214" indent="-475214"/>
            <a:r>
              <a:rPr lang="en-US" dirty="0" smtClean="0"/>
              <a:t>	</a:t>
            </a:r>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B8DA1B3-6770-4186-9E17-9233FF5C317C}" type="slidenum">
              <a:rPr lang="en-US" smtClean="0">
                <a:solidFill>
                  <a:prstClr val="black"/>
                </a:solidFill>
              </a:rPr>
              <a:pPr/>
              <a:t>50</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p:nvSpPr>
        <p:spPr bwMode="auto">
          <a:xfrm>
            <a:off x="2767013" y="6564313"/>
            <a:ext cx="2513012" cy="387350"/>
          </a:xfrm>
          <a:prstGeom prst="rect">
            <a:avLst/>
          </a:prstGeom>
          <a:noFill/>
          <a:ln w="9525">
            <a:noFill/>
            <a:miter lim="800000"/>
            <a:headEnd/>
            <a:tailEnd/>
          </a:ln>
          <a:effectLst/>
        </p:spPr>
        <p:txBody>
          <a:bodyPr lIns="97648" tIns="48825" rIns="97648" bIns="48825">
            <a:spAutoFit/>
          </a:bodyPr>
          <a:lstStyle/>
          <a:p>
            <a:pPr defTabSz="969963" eaLnBrk="0" hangingPunct="0">
              <a:spcBef>
                <a:spcPct val="50000"/>
              </a:spcBef>
              <a:defRPr/>
            </a:pPr>
            <a:endParaRPr lang="en-US" sz="1900" dirty="0">
              <a:cs typeface="+mn-cs"/>
            </a:endParaRPr>
          </a:p>
        </p:txBody>
      </p:sp>
      <p:grpSp>
        <p:nvGrpSpPr>
          <p:cNvPr id="5" name="Group 98"/>
          <p:cNvGrpSpPr>
            <a:grpSpLocks/>
          </p:cNvGrpSpPr>
          <p:nvPr/>
        </p:nvGrpSpPr>
        <p:grpSpPr bwMode="auto">
          <a:xfrm>
            <a:off x="0" y="0"/>
            <a:ext cx="8839200" cy="6858000"/>
            <a:chOff x="0" y="0"/>
            <a:chExt cx="5568" cy="4320"/>
          </a:xfrm>
        </p:grpSpPr>
        <p:pic>
          <p:nvPicPr>
            <p:cNvPr id="6" name="Picture 85" descr="Penn_Medicine_color_xtra_sm"/>
            <p:cNvPicPr>
              <a:picLocks noChangeAspect="1" noChangeArrowheads="1"/>
            </p:cNvPicPr>
            <p:nvPr userDrawn="1"/>
          </p:nvPicPr>
          <p:blipFill>
            <a:blip r:embed="rId2" cstate="print"/>
            <a:srcRect/>
            <a:stretch>
              <a:fillRect/>
            </a:stretch>
          </p:blipFill>
          <p:spPr bwMode="auto">
            <a:xfrm>
              <a:off x="3792" y="3858"/>
              <a:ext cx="1776" cy="313"/>
            </a:xfrm>
            <a:prstGeom prst="rect">
              <a:avLst/>
            </a:prstGeom>
            <a:noFill/>
            <a:ln w="9525">
              <a:noFill/>
              <a:miter lim="800000"/>
              <a:headEnd/>
              <a:tailEnd/>
            </a:ln>
          </p:spPr>
        </p:pic>
        <p:sp>
          <p:nvSpPr>
            <p:cNvPr id="7" name="Line 92"/>
            <p:cNvSpPr>
              <a:spLocks noChangeShapeType="1"/>
            </p:cNvSpPr>
            <p:nvPr userDrawn="1"/>
          </p:nvSpPr>
          <p:spPr bwMode="auto">
            <a:xfrm>
              <a:off x="463" y="1553"/>
              <a:ext cx="4901" cy="0"/>
            </a:xfrm>
            <a:prstGeom prst="line">
              <a:avLst/>
            </a:prstGeom>
            <a:noFill/>
            <a:ln w="25400">
              <a:solidFill>
                <a:srgbClr val="003264"/>
              </a:solidFill>
              <a:round/>
              <a:headEnd type="none" w="sm" len="sm"/>
              <a:tailEnd type="none" w="sm" len="sm"/>
            </a:ln>
            <a:effectLst/>
          </p:spPr>
          <p:txBody>
            <a:bodyPr/>
            <a:lstStyle/>
            <a:p>
              <a:pPr>
                <a:defRPr/>
              </a:pPr>
              <a:endParaRPr lang="en-US" dirty="0">
                <a:cs typeface="+mn-cs"/>
              </a:endParaRPr>
            </a:p>
          </p:txBody>
        </p:sp>
        <p:pic>
          <p:nvPicPr>
            <p:cNvPr id="8" name="Picture 97" descr="blue-gradient"/>
            <p:cNvPicPr>
              <a:picLocks noChangeAspect="1" noChangeArrowheads="1"/>
            </p:cNvPicPr>
            <p:nvPr userDrawn="1"/>
          </p:nvPicPr>
          <p:blipFill>
            <a:blip r:embed="rId3" cstate="print"/>
            <a:srcRect/>
            <a:stretch>
              <a:fillRect/>
            </a:stretch>
          </p:blipFill>
          <p:spPr bwMode="auto">
            <a:xfrm>
              <a:off x="0" y="0"/>
              <a:ext cx="364" cy="4320"/>
            </a:xfrm>
            <a:prstGeom prst="rect">
              <a:avLst/>
            </a:prstGeom>
            <a:noFill/>
            <a:ln w="9525">
              <a:noFill/>
              <a:miter lim="800000"/>
              <a:headEnd/>
              <a:tailEnd/>
            </a:ln>
          </p:spPr>
        </p:pic>
      </p:grpSp>
      <p:sp>
        <p:nvSpPr>
          <p:cNvPr id="2050" name="Rectangle 2"/>
          <p:cNvSpPr>
            <a:spLocks noGrp="1" noChangeArrowheads="1"/>
          </p:cNvSpPr>
          <p:nvPr>
            <p:ph type="subTitle" sz="quarter" idx="1"/>
          </p:nvPr>
        </p:nvSpPr>
        <p:spPr>
          <a:xfrm>
            <a:off x="735013" y="2508250"/>
            <a:ext cx="7551737" cy="547688"/>
          </a:xfrm>
        </p:spPr>
        <p:txBody>
          <a:bodyPr/>
          <a:lstStyle>
            <a:lvl1pPr marL="228600" indent="0">
              <a:buFont typeface="Wingdings" pitchFamily="2" charset="2"/>
              <a:buNone/>
              <a:defRPr sz="2300">
                <a:solidFill>
                  <a:schemeClr val="tx1"/>
                </a:solidFill>
              </a:defRPr>
            </a:lvl1pPr>
          </a:lstStyle>
          <a:p>
            <a:r>
              <a:rPr lang="en-US"/>
              <a:t>Click to edit Master subtitle style</a:t>
            </a:r>
          </a:p>
        </p:txBody>
      </p:sp>
      <p:sp>
        <p:nvSpPr>
          <p:cNvPr id="2051" name="Rectangle 3"/>
          <p:cNvSpPr>
            <a:spLocks noGrp="1" noChangeArrowheads="1"/>
          </p:cNvSpPr>
          <p:nvPr>
            <p:ph type="ctrTitle" sz="quarter"/>
          </p:nvPr>
        </p:nvSpPr>
        <p:spPr>
          <a:xfrm>
            <a:off x="735013" y="1890713"/>
            <a:ext cx="7551737" cy="542925"/>
          </a:xfrm>
        </p:spPr>
        <p:txBody>
          <a:bodyPr anchor="ctr"/>
          <a:lstStyle>
            <a:lvl1pPr>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9775" y="825500"/>
            <a:ext cx="3836988" cy="1743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9163" y="825500"/>
            <a:ext cx="3836987" cy="1743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5300" y="90488"/>
            <a:ext cx="2128838" cy="2478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4025" y="90488"/>
            <a:ext cx="6238875" cy="2478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4025" y="90488"/>
            <a:ext cx="8520113" cy="558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39775" y="825500"/>
            <a:ext cx="7826375" cy="1743075"/>
          </a:xfrm>
        </p:spPr>
        <p:txBody>
          <a:bodyPr/>
          <a:lstStyle/>
          <a:p>
            <a:pPr lvl="0"/>
            <a:endParaRPr lang="en-US" noProof="0" dirty="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2767013" y="6564313"/>
            <a:ext cx="2513012" cy="387350"/>
          </a:xfrm>
          <a:prstGeom prst="rect">
            <a:avLst/>
          </a:prstGeom>
          <a:noFill/>
          <a:ln w="9525">
            <a:noFill/>
            <a:miter lim="800000"/>
            <a:headEnd/>
            <a:tailEnd/>
          </a:ln>
          <a:effectLst/>
        </p:spPr>
        <p:txBody>
          <a:bodyPr lIns="97648" tIns="48825" rIns="97648" bIns="48825">
            <a:spAutoFit/>
          </a:bodyPr>
          <a:lstStyle/>
          <a:p>
            <a:pPr algn="ctr" defTabSz="969963" eaLnBrk="0" hangingPunct="0">
              <a:spcBef>
                <a:spcPct val="50000"/>
              </a:spcBef>
              <a:defRPr/>
            </a:pPr>
            <a:endParaRPr lang="en-US" sz="1900">
              <a:solidFill>
                <a:srgbClr val="000000"/>
              </a:solidFill>
              <a:latin typeface="Arial" charset="0"/>
              <a:cs typeface="Arial"/>
            </a:endParaRPr>
          </a:p>
        </p:txBody>
      </p:sp>
      <p:grpSp>
        <p:nvGrpSpPr>
          <p:cNvPr id="2" name="Group 5"/>
          <p:cNvGrpSpPr>
            <a:grpSpLocks/>
          </p:cNvGrpSpPr>
          <p:nvPr userDrawn="1"/>
        </p:nvGrpSpPr>
        <p:grpSpPr bwMode="auto">
          <a:xfrm>
            <a:off x="0" y="0"/>
            <a:ext cx="8839200" cy="6858000"/>
            <a:chOff x="0" y="0"/>
            <a:chExt cx="5568" cy="4320"/>
          </a:xfrm>
        </p:grpSpPr>
        <p:pic>
          <p:nvPicPr>
            <p:cNvPr id="6" name="Picture 6" descr="Penn_Medicine_color_xtra_sm"/>
            <p:cNvPicPr>
              <a:picLocks noChangeAspect="1" noChangeArrowheads="1"/>
            </p:cNvPicPr>
            <p:nvPr userDrawn="1"/>
          </p:nvPicPr>
          <p:blipFill>
            <a:blip r:embed="rId2" cstate="print"/>
            <a:srcRect/>
            <a:stretch>
              <a:fillRect/>
            </a:stretch>
          </p:blipFill>
          <p:spPr bwMode="auto">
            <a:xfrm>
              <a:off x="3792" y="3858"/>
              <a:ext cx="1776" cy="313"/>
            </a:xfrm>
            <a:prstGeom prst="rect">
              <a:avLst/>
            </a:prstGeom>
            <a:noFill/>
            <a:ln w="9525">
              <a:noFill/>
              <a:miter lim="800000"/>
              <a:headEnd/>
              <a:tailEnd/>
            </a:ln>
          </p:spPr>
        </p:pic>
        <p:sp>
          <p:nvSpPr>
            <p:cNvPr id="7" name="Line 7"/>
            <p:cNvSpPr>
              <a:spLocks noChangeShapeType="1"/>
            </p:cNvSpPr>
            <p:nvPr userDrawn="1"/>
          </p:nvSpPr>
          <p:spPr bwMode="auto">
            <a:xfrm>
              <a:off x="463" y="1553"/>
              <a:ext cx="4901" cy="0"/>
            </a:xfrm>
            <a:prstGeom prst="line">
              <a:avLst/>
            </a:prstGeom>
            <a:noFill/>
            <a:ln w="25400">
              <a:solidFill>
                <a:srgbClr val="003264"/>
              </a:solidFill>
              <a:round/>
              <a:headEnd type="none" w="sm" len="sm"/>
              <a:tailEnd type="none" w="sm" len="sm"/>
            </a:ln>
            <a:effectLst/>
          </p:spPr>
          <p:txBody>
            <a:bodyPr/>
            <a:lstStyle/>
            <a:p>
              <a:pPr>
                <a:lnSpc>
                  <a:spcPct val="80000"/>
                </a:lnSpc>
                <a:spcBef>
                  <a:spcPct val="20000"/>
                </a:spcBef>
                <a:buFontTx/>
                <a:buChar char="•"/>
                <a:defRPr/>
              </a:pPr>
              <a:endParaRPr lang="en-US" sz="1800" b="1">
                <a:solidFill>
                  <a:srgbClr val="FFFFFF"/>
                </a:solidFill>
                <a:latin typeface="Arial" charset="0"/>
                <a:cs typeface="Arial"/>
              </a:endParaRPr>
            </a:p>
          </p:txBody>
        </p:sp>
        <p:pic>
          <p:nvPicPr>
            <p:cNvPr id="8" name="Picture 8" descr="blue-gradient"/>
            <p:cNvPicPr>
              <a:picLocks noChangeAspect="1" noChangeArrowheads="1"/>
            </p:cNvPicPr>
            <p:nvPr userDrawn="1"/>
          </p:nvPicPr>
          <p:blipFill>
            <a:blip r:embed="rId3" cstate="print"/>
            <a:srcRect/>
            <a:stretch>
              <a:fillRect/>
            </a:stretch>
          </p:blipFill>
          <p:spPr bwMode="auto">
            <a:xfrm>
              <a:off x="0" y="0"/>
              <a:ext cx="364" cy="4320"/>
            </a:xfrm>
            <a:prstGeom prst="rect">
              <a:avLst/>
            </a:prstGeom>
            <a:noFill/>
            <a:ln w="9525">
              <a:noFill/>
              <a:miter lim="800000"/>
              <a:headEnd/>
              <a:tailEnd/>
            </a:ln>
          </p:spPr>
        </p:pic>
      </p:grpSp>
      <p:sp>
        <p:nvSpPr>
          <p:cNvPr id="58370" name="Rectangle 2"/>
          <p:cNvSpPr>
            <a:spLocks noGrp="1" noChangeArrowheads="1"/>
          </p:cNvSpPr>
          <p:nvPr>
            <p:ph type="subTitle" sz="quarter" idx="1"/>
          </p:nvPr>
        </p:nvSpPr>
        <p:spPr>
          <a:xfrm>
            <a:off x="735013" y="2508250"/>
            <a:ext cx="7551737" cy="547688"/>
          </a:xfrm>
        </p:spPr>
        <p:txBody>
          <a:bodyPr/>
          <a:lstStyle>
            <a:lvl1pPr marL="228600" indent="0">
              <a:buFont typeface="Wingdings" pitchFamily="2" charset="2"/>
              <a:buNone/>
              <a:defRPr sz="2300">
                <a:solidFill>
                  <a:schemeClr val="tx1"/>
                </a:solidFill>
              </a:defRPr>
            </a:lvl1pPr>
          </a:lstStyle>
          <a:p>
            <a:r>
              <a:rPr lang="en-US"/>
              <a:t>Click to edit Master subtitle style</a:t>
            </a:r>
          </a:p>
        </p:txBody>
      </p:sp>
      <p:sp>
        <p:nvSpPr>
          <p:cNvPr id="58371" name="Rectangle 3"/>
          <p:cNvSpPr>
            <a:spLocks noGrp="1" noChangeArrowheads="1"/>
          </p:cNvSpPr>
          <p:nvPr>
            <p:ph type="ctrTitle" sz="quarter"/>
          </p:nvPr>
        </p:nvSpPr>
        <p:spPr>
          <a:xfrm>
            <a:off x="735013" y="1890713"/>
            <a:ext cx="7551737" cy="542925"/>
          </a:xfrm>
        </p:spPr>
        <p:txBody>
          <a:bodyPr anchor="ctr"/>
          <a:lstStyle>
            <a:lvl1pPr>
              <a:defRPr/>
            </a:lvl1pPr>
          </a:lstStyle>
          <a:p>
            <a:r>
              <a:rPr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9775" y="825500"/>
            <a:ext cx="3836988" cy="1743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9163" y="825500"/>
            <a:ext cx="3836987" cy="1743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5300" y="90488"/>
            <a:ext cx="2128838" cy="2478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4025" y="90488"/>
            <a:ext cx="6238875" cy="2478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4025" y="90488"/>
            <a:ext cx="8520113" cy="558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39775" y="825500"/>
            <a:ext cx="7826375" cy="1743075"/>
          </a:xfrm>
        </p:spPr>
        <p:txBody>
          <a:bodyPr/>
          <a:lstStyle/>
          <a:p>
            <a:pPr lvl="0"/>
            <a:endParaRPr lang="en-US" noProof="0" smtClean="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marL="342900" marR="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“Prevalence of PJ in US population is unknown”</a:t>
            </a:r>
          </a:p>
          <a:p>
            <a:pPr lvl="0"/>
            <a:r>
              <a:rPr lang="en-US" dirty="0" smtClean="0"/>
              <a:t>“Our data suggest that the absolute magnitude and cost of PJI will continue to rise in the immediate future”</a:t>
            </a:r>
          </a:p>
          <a:p>
            <a:pPr marL="742950" marR="0" lvl="1"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lang="en-US" dirty="0" smtClean="0"/>
              <a:t>Hellmann M, et al. The Estimated Magnitude and Direct Hospital Costs of Prosthetic Joint Infections in the United States, 1997to 2004. J </a:t>
            </a:r>
            <a:r>
              <a:rPr lang="en-US" dirty="0" err="1" smtClean="0"/>
              <a:t>Arthrop</a:t>
            </a:r>
            <a:r>
              <a:rPr lang="en-US" dirty="0" smtClean="0"/>
              <a:t> 2010;25:766-772.</a:t>
            </a:r>
          </a:p>
          <a:p>
            <a:pPr lvl="0"/>
            <a:endParaRPr lang="en-US" dirty="0" smtClean="0"/>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*Hellmann M, et al. The Estimated Magnitude and Direct Hospital Costs of Prosthetic Joint Infections in the United States, 1997to 2004. J </a:t>
            </a:r>
            <a:r>
              <a:rPr lang="en-US" dirty="0" err="1" smtClean="0"/>
              <a:t>Arthrop</a:t>
            </a:r>
            <a:r>
              <a:rPr lang="en-US" dirty="0" smtClean="0"/>
              <a:t> 2010;25:766-772.</a:t>
            </a:r>
            <a:endParaRPr lang="en-US" dirty="0"/>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marL="342900" marR="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“Patients with revision </a:t>
            </a:r>
            <a:r>
              <a:rPr lang="en-US" dirty="0" err="1" smtClean="0"/>
              <a:t>arthroplasties</a:t>
            </a:r>
            <a:r>
              <a:rPr lang="en-US" dirty="0" smtClean="0"/>
              <a:t> are 5-6 times more likely to undergo re-revision compared with patients with primary </a:t>
            </a:r>
            <a:r>
              <a:rPr lang="en-US" dirty="0" err="1" smtClean="0"/>
              <a:t>arthroplasty</a:t>
            </a:r>
            <a:r>
              <a:rPr lang="en-US" dirty="0" smtClean="0"/>
              <a:t>”. </a:t>
            </a:r>
          </a:p>
          <a:p>
            <a:pPr marL="742950" marR="0" lvl="1"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lang="en-US" dirty="0" err="1" smtClean="0"/>
              <a:t>Ong</a:t>
            </a:r>
            <a:r>
              <a:rPr lang="en-US" dirty="0" smtClean="0"/>
              <a:t> KL, et al. Risk of subsequent revision after primary and revision total joint </a:t>
            </a:r>
            <a:r>
              <a:rPr lang="en-US" dirty="0" err="1" smtClean="0"/>
              <a:t>arthroplasty</a:t>
            </a:r>
            <a:r>
              <a:rPr lang="en-US" dirty="0" smtClean="0"/>
              <a:t>. </a:t>
            </a:r>
            <a:r>
              <a:rPr lang="en-US" dirty="0" err="1" smtClean="0"/>
              <a:t>Clin</a:t>
            </a:r>
            <a:r>
              <a:rPr lang="en-US" dirty="0" smtClean="0"/>
              <a:t> </a:t>
            </a:r>
            <a:r>
              <a:rPr lang="en-US" dirty="0" err="1" smtClean="0"/>
              <a:t>Orthop</a:t>
            </a:r>
            <a:r>
              <a:rPr lang="en-US" dirty="0" smtClean="0"/>
              <a:t> </a:t>
            </a:r>
            <a:r>
              <a:rPr lang="en-US" dirty="0" err="1" smtClean="0"/>
              <a:t>Relat</a:t>
            </a:r>
            <a:r>
              <a:rPr lang="en-US" dirty="0" smtClean="0"/>
              <a:t> Res. 2010;468:3070-3076.</a:t>
            </a:r>
          </a:p>
          <a:p>
            <a:pPr lvl="0"/>
            <a:r>
              <a:rPr lang="en-US" dirty="0" smtClean="0"/>
              <a:t>Revision Hip </a:t>
            </a:r>
            <a:r>
              <a:rPr lang="en-US" dirty="0" err="1" smtClean="0"/>
              <a:t>arthroplasty</a:t>
            </a:r>
            <a:r>
              <a:rPr lang="en-US" dirty="0" smtClean="0"/>
              <a:t>- Infection is the most common cause of failure. </a:t>
            </a:r>
          </a:p>
          <a:p>
            <a:pPr lvl="1"/>
            <a:r>
              <a:rPr lang="en-US" dirty="0" err="1" smtClean="0"/>
              <a:t>Jafari</a:t>
            </a:r>
            <a:r>
              <a:rPr lang="en-US" dirty="0" smtClean="0"/>
              <a:t> SM, et al. Revision hip </a:t>
            </a:r>
            <a:r>
              <a:rPr lang="en-US" dirty="0" err="1" smtClean="0"/>
              <a:t>arthroplasty</a:t>
            </a:r>
            <a:r>
              <a:rPr lang="en-US" dirty="0" smtClean="0"/>
              <a:t>. Infection is the most common cause of failure. </a:t>
            </a:r>
            <a:r>
              <a:rPr lang="en-US" dirty="0" err="1" smtClean="0"/>
              <a:t>Clin</a:t>
            </a:r>
            <a:r>
              <a:rPr lang="en-US" dirty="0" smtClean="0"/>
              <a:t> </a:t>
            </a:r>
            <a:r>
              <a:rPr lang="en-US" dirty="0" err="1" smtClean="0"/>
              <a:t>Orthop</a:t>
            </a:r>
            <a:r>
              <a:rPr lang="en-US" dirty="0" smtClean="0"/>
              <a:t> </a:t>
            </a:r>
            <a:r>
              <a:rPr lang="en-US" dirty="0" err="1" smtClean="0"/>
              <a:t>Relat</a:t>
            </a:r>
            <a:r>
              <a:rPr lang="en-US" dirty="0" smtClean="0"/>
              <a:t> Res. 2010;468:2046-2051.</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err="1" smtClean="0"/>
              <a:t>Ong</a:t>
            </a:r>
            <a:r>
              <a:rPr lang="en-US" dirty="0" smtClean="0"/>
              <a:t> KL, et al. Risk of subsequent revision after primary and revision total joint </a:t>
            </a:r>
            <a:r>
              <a:rPr lang="en-US" dirty="0" err="1" smtClean="0"/>
              <a:t>arthroplasty</a:t>
            </a:r>
            <a:r>
              <a:rPr lang="en-US" dirty="0" smtClean="0"/>
              <a:t>. </a:t>
            </a:r>
            <a:r>
              <a:rPr lang="en-US" dirty="0" err="1" smtClean="0"/>
              <a:t>Clin</a:t>
            </a:r>
            <a:r>
              <a:rPr lang="en-US" dirty="0" smtClean="0"/>
              <a:t> </a:t>
            </a:r>
            <a:r>
              <a:rPr lang="en-US" dirty="0" err="1" smtClean="0"/>
              <a:t>Orthop</a:t>
            </a:r>
            <a:r>
              <a:rPr lang="en-US" dirty="0" smtClean="0"/>
              <a:t> </a:t>
            </a:r>
            <a:r>
              <a:rPr lang="en-US" dirty="0" err="1" smtClean="0"/>
              <a:t>Relat</a:t>
            </a:r>
            <a:r>
              <a:rPr lang="en-US" dirty="0" smtClean="0"/>
              <a:t> Res. 2010;468:3070-3076.</a:t>
            </a:r>
            <a:endParaRPr lang="en-US" dirty="0"/>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baseline="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Infection is the most frequent reported reason for revision in TKA </a:t>
            </a:r>
          </a:p>
          <a:p>
            <a:pPr lvl="1"/>
            <a:r>
              <a:rPr lang="en-US" dirty="0" smtClean="0"/>
              <a:t>Bozic  KJ, et al. The epidemiology of revision total knee </a:t>
            </a:r>
            <a:r>
              <a:rPr lang="en-US" dirty="0" err="1" smtClean="0"/>
              <a:t>arthroplasty</a:t>
            </a:r>
            <a:r>
              <a:rPr lang="en-US" dirty="0" smtClean="0"/>
              <a:t> in the United States. </a:t>
            </a:r>
            <a:r>
              <a:rPr lang="en-US" dirty="0" err="1" smtClean="0"/>
              <a:t>Clin</a:t>
            </a:r>
            <a:r>
              <a:rPr lang="en-US" dirty="0" smtClean="0"/>
              <a:t> </a:t>
            </a:r>
            <a:r>
              <a:rPr lang="en-US" dirty="0" err="1" smtClean="0"/>
              <a:t>Orthop</a:t>
            </a:r>
            <a:r>
              <a:rPr lang="en-US" dirty="0" smtClean="0"/>
              <a:t> </a:t>
            </a:r>
            <a:r>
              <a:rPr lang="en-US" dirty="0" err="1" smtClean="0"/>
              <a:t>Relat</a:t>
            </a:r>
            <a:r>
              <a:rPr lang="en-US" dirty="0" smtClean="0"/>
              <a:t> Res. 2009;</a:t>
            </a:r>
          </a:p>
          <a:p>
            <a:pPr lvl="0"/>
            <a:r>
              <a:rPr lang="en-US" dirty="0" smtClean="0"/>
              <a:t>Infection is the 2nd most frequent early complication after THA and is assumed to be the most frequent after </a:t>
            </a:r>
            <a:r>
              <a:rPr lang="en-US" dirty="0" err="1" smtClean="0"/>
              <a:t>hemiarthroplasty</a:t>
            </a:r>
            <a:endParaRPr lang="en-US" dirty="0" smtClean="0"/>
          </a:p>
          <a:p>
            <a:pPr lvl="1"/>
            <a:r>
              <a:rPr lang="en-US" dirty="0" smtClean="0"/>
              <a:t>Cordero-</a:t>
            </a:r>
            <a:r>
              <a:rPr lang="en-US" dirty="0" err="1" smtClean="0"/>
              <a:t>Ampuero</a:t>
            </a:r>
            <a:r>
              <a:rPr lang="en-US" dirty="0" smtClean="0"/>
              <a:t> J, et al. What are the risk factors for infection in </a:t>
            </a:r>
            <a:r>
              <a:rPr lang="en-US" dirty="0" err="1" smtClean="0"/>
              <a:t>hemiarthroplasties</a:t>
            </a:r>
            <a:r>
              <a:rPr lang="en-US" dirty="0" smtClean="0"/>
              <a:t> and total hip </a:t>
            </a:r>
            <a:r>
              <a:rPr lang="en-US" dirty="0" err="1" smtClean="0"/>
              <a:t>arthroplasties</a:t>
            </a:r>
            <a:r>
              <a:rPr lang="en-US" dirty="0" smtClean="0"/>
              <a:t>? </a:t>
            </a:r>
            <a:r>
              <a:rPr lang="en-US" dirty="0" err="1" smtClean="0"/>
              <a:t>Clin</a:t>
            </a:r>
            <a:r>
              <a:rPr lang="en-US" dirty="0" smtClean="0"/>
              <a:t> </a:t>
            </a:r>
            <a:r>
              <a:rPr lang="en-US" dirty="0" err="1" smtClean="0"/>
              <a:t>Orthop</a:t>
            </a:r>
            <a:r>
              <a:rPr lang="en-US" dirty="0" smtClean="0"/>
              <a:t> </a:t>
            </a:r>
            <a:r>
              <a:rPr lang="en-US" dirty="0" err="1" smtClean="0"/>
              <a:t>Relat</a:t>
            </a:r>
            <a:r>
              <a:rPr lang="en-US" dirty="0" smtClean="0"/>
              <a:t> Res. 2010;468:3268-3277.</a:t>
            </a:r>
          </a:p>
          <a:p>
            <a:pPr lvl="0"/>
            <a:endParaRPr lang="en-US" dirty="0"/>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baseline="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Late infection (&gt;3mo) in THA 1% </a:t>
            </a:r>
          </a:p>
          <a:p>
            <a:pPr lvl="1"/>
            <a:r>
              <a:rPr lang="en-US" dirty="0" smtClean="0"/>
              <a:t>[Cordero ref 19, 26, 38]</a:t>
            </a:r>
          </a:p>
          <a:p>
            <a:pPr lvl="0"/>
            <a:r>
              <a:rPr lang="en-US" dirty="0" smtClean="0"/>
              <a:t>Late infection (&gt;3mo) in </a:t>
            </a:r>
            <a:r>
              <a:rPr lang="en-US" dirty="0" err="1" smtClean="0"/>
              <a:t>Hemis</a:t>
            </a:r>
            <a:r>
              <a:rPr lang="en-US" dirty="0" smtClean="0"/>
              <a:t> 5% </a:t>
            </a:r>
          </a:p>
          <a:p>
            <a:pPr lvl="1"/>
            <a:r>
              <a:rPr lang="en-US" dirty="0" smtClean="0"/>
              <a:t>[Ridgeway Infection of the surgical site </a:t>
            </a:r>
            <a:r>
              <a:rPr lang="en-US" dirty="0" err="1" smtClean="0"/>
              <a:t>afte</a:t>
            </a:r>
            <a:r>
              <a:rPr lang="en-US" dirty="0" smtClean="0"/>
              <a:t> </a:t>
            </a:r>
            <a:r>
              <a:rPr lang="en-US" dirty="0" err="1" smtClean="0"/>
              <a:t>arthroplasty</a:t>
            </a:r>
            <a:r>
              <a:rPr lang="en-US" dirty="0" smtClean="0"/>
              <a:t> of the hip. JBJS Br 2005;87:844-850.</a:t>
            </a:r>
            <a:endParaRPr lang="en-US" dirty="0"/>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18% of THA and 8% of TKS performed in US are revision procedures </a:t>
            </a:r>
          </a:p>
          <a:p>
            <a:pPr lvl="1"/>
            <a:r>
              <a:rPr lang="en-US" dirty="0" smtClean="0"/>
              <a:t>Kurtz s, et al. Prevalence of primary and revision total hip and knee </a:t>
            </a:r>
            <a:r>
              <a:rPr lang="en-US" dirty="0" err="1" smtClean="0"/>
              <a:t>arthroplasty</a:t>
            </a:r>
            <a:r>
              <a:rPr lang="en-US" dirty="0" smtClean="0"/>
              <a:t> in the United States 1990 through 2002. J Bone Joint </a:t>
            </a:r>
            <a:r>
              <a:rPr lang="en-US" dirty="0" err="1" smtClean="0"/>
              <a:t>Surg</a:t>
            </a:r>
            <a:r>
              <a:rPr lang="en-US" dirty="0" smtClean="0"/>
              <a:t> Am. 2005;87:1487-1497.</a:t>
            </a:r>
          </a:p>
          <a:p>
            <a:pPr lvl="0"/>
            <a:r>
              <a:rPr lang="en-US" dirty="0" smtClean="0"/>
              <a:t>Revisions account for 19% (THA) and 8% (TKA) of Medicare reimbursement in the US</a:t>
            </a:r>
          </a:p>
          <a:p>
            <a:pPr lvl="1"/>
            <a:r>
              <a:rPr lang="en-US" dirty="0" err="1" smtClean="0"/>
              <a:t>Ong</a:t>
            </a:r>
            <a:r>
              <a:rPr lang="en-US" dirty="0" smtClean="0"/>
              <a:t> KL et al. Economic burden of revision hip and knee </a:t>
            </a:r>
            <a:r>
              <a:rPr lang="en-US" dirty="0" err="1" smtClean="0"/>
              <a:t>arthroplasty</a:t>
            </a:r>
            <a:r>
              <a:rPr lang="en-US" dirty="0" smtClean="0"/>
              <a:t> in Medicare enrollees.  </a:t>
            </a:r>
            <a:r>
              <a:rPr lang="en-US" dirty="0" err="1" smtClean="0"/>
              <a:t>Clin</a:t>
            </a:r>
            <a:r>
              <a:rPr lang="en-US" dirty="0" smtClean="0"/>
              <a:t> </a:t>
            </a:r>
            <a:r>
              <a:rPr lang="en-US" dirty="0" err="1" smtClean="0"/>
              <a:t>Orthop</a:t>
            </a:r>
            <a:r>
              <a:rPr lang="en-US" dirty="0" smtClean="0"/>
              <a:t> </a:t>
            </a:r>
            <a:r>
              <a:rPr lang="en-US" dirty="0" err="1" smtClean="0"/>
              <a:t>relat</a:t>
            </a:r>
            <a:r>
              <a:rPr lang="en-US" dirty="0" smtClean="0"/>
              <a:t> Res. 2006;446:22-28.</a:t>
            </a:r>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[Revision TJA] may place a tremendous economic burden on Medicare System.  Reimbursement for TJA is expected to exceed $8.5bill by 2015.</a:t>
            </a:r>
          </a:p>
          <a:p>
            <a:pPr lvl="1"/>
            <a:r>
              <a:rPr lang="en-US" dirty="0" smtClean="0"/>
              <a:t>Kurtz S, et al. Future clinical and economic impact of revision total hip and knee </a:t>
            </a:r>
            <a:r>
              <a:rPr lang="en-US" dirty="0" err="1" smtClean="0"/>
              <a:t>arthroplasty</a:t>
            </a:r>
            <a:r>
              <a:rPr lang="en-US" dirty="0" smtClean="0"/>
              <a:t>. J Bone Joint </a:t>
            </a:r>
            <a:r>
              <a:rPr lang="en-US" dirty="0" err="1" smtClean="0"/>
              <a:t>Surg</a:t>
            </a:r>
            <a:r>
              <a:rPr lang="en-US" dirty="0" smtClean="0"/>
              <a:t> Am. 2007;89(</a:t>
            </a:r>
            <a:r>
              <a:rPr lang="en-US" dirty="0" err="1" smtClean="0"/>
              <a:t>suppl</a:t>
            </a:r>
            <a:r>
              <a:rPr lang="en-US" dirty="0" smtClean="0"/>
              <a:t> 3):144-151.</a:t>
            </a:r>
            <a:endParaRPr lang="en-US" dirty="0"/>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9" name="Rectangle 8"/>
          <p:cNvSpPr/>
          <p:nvPr userDrawn="1"/>
        </p:nvSpPr>
        <p:spPr>
          <a:xfrm>
            <a:off x="1371600" y="4343400"/>
            <a:ext cx="6400800" cy="292388"/>
          </a:xfrm>
          <a:prstGeom prst="rect">
            <a:avLst/>
          </a:prstGeom>
        </p:spPr>
        <p:txBody>
          <a:bodyPr wrap="square">
            <a:spAutoFit/>
          </a:bodyPr>
          <a:lstStyle/>
          <a:p>
            <a:pPr fontAlgn="auto">
              <a:spcBef>
                <a:spcPts val="0"/>
              </a:spcBef>
              <a:spcAft>
                <a:spcPts val="0"/>
              </a:spcAft>
            </a:pPr>
            <a:r>
              <a:rPr lang="en-US" sz="1300" b="1" dirty="0" smtClean="0">
                <a:solidFill>
                  <a:srgbClr val="FFFFFF"/>
                </a:solidFill>
                <a:latin typeface="Myriad Web Pro"/>
                <a:cs typeface="+mn-cs"/>
              </a:rPr>
              <a:t>For more information please contact Centers for Disease Control and Prevention</a:t>
            </a:r>
          </a:p>
        </p:txBody>
      </p:sp>
      <p:sp>
        <p:nvSpPr>
          <p:cNvPr id="11" name="Rectangle 10"/>
          <p:cNvSpPr/>
          <p:nvPr userDrawn="1"/>
        </p:nvSpPr>
        <p:spPr>
          <a:xfrm>
            <a:off x="1371600" y="4706034"/>
            <a:ext cx="5943600" cy="646331"/>
          </a:xfrm>
          <a:prstGeom prst="rect">
            <a:avLst/>
          </a:prstGeom>
        </p:spPr>
        <p:txBody>
          <a:bodyPr wrap="square">
            <a:spAutoFit/>
          </a:bodyPr>
          <a:lstStyle/>
          <a:p>
            <a:pPr fontAlgn="auto">
              <a:spcBef>
                <a:spcPts val="0"/>
              </a:spcBef>
              <a:spcAft>
                <a:spcPts val="0"/>
              </a:spcAft>
            </a:pPr>
            <a:r>
              <a:rPr lang="en-US" sz="1200" dirty="0" smtClean="0">
                <a:solidFill>
                  <a:srgbClr val="FFFFFF"/>
                </a:solidFill>
                <a:latin typeface="Myriad Web Pro"/>
                <a:cs typeface="+mn-cs"/>
              </a:rPr>
              <a:t>1600 Clifton Road NE, Atlanta, GA 30333</a:t>
            </a:r>
          </a:p>
          <a:p>
            <a:pPr fontAlgn="auto">
              <a:spcBef>
                <a:spcPts val="0"/>
              </a:spcBef>
              <a:spcAft>
                <a:spcPts val="0"/>
              </a:spcAft>
            </a:pPr>
            <a:r>
              <a:rPr lang="en-US" sz="1200" dirty="0" smtClean="0">
                <a:solidFill>
                  <a:srgbClr val="FFFFFF"/>
                </a:solidFill>
                <a:latin typeface="Myriad Web Pro"/>
                <a:cs typeface="+mn-cs"/>
              </a:rPr>
              <a:t>Telephone, 1-800-CDC-INFO (232-4636)/TTY: 1-888-232-6348</a:t>
            </a:r>
          </a:p>
          <a:p>
            <a:pPr fontAlgn="auto">
              <a:spcBef>
                <a:spcPts val="0"/>
              </a:spcBef>
              <a:spcAft>
                <a:spcPts val="0"/>
              </a:spcAft>
            </a:pPr>
            <a:r>
              <a:rPr lang="en-US" sz="1200" dirty="0" smtClean="0">
                <a:solidFill>
                  <a:srgbClr val="FFFFFF"/>
                </a:solidFill>
                <a:latin typeface="Myriad Web Pro"/>
                <a:cs typeface="+mn-cs"/>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r>
              <a:rPr lang="en-US" dirty="0" smtClean="0"/>
              <a:t>Place Descriptor Here</a:t>
            </a:r>
            <a:endParaRPr lang="en-US" dirty="0"/>
          </a:p>
        </p:txBody>
      </p:sp>
      <p:sp>
        <p:nvSpPr>
          <p:cNvPr id="7" name="Rectangle 6"/>
          <p:cNvSpPr/>
          <p:nvPr userDrawn="1"/>
        </p:nvSpPr>
        <p:spPr>
          <a:xfrm>
            <a:off x="1371600" y="5421868"/>
            <a:ext cx="5943600" cy="369332"/>
          </a:xfrm>
          <a:prstGeom prst="rect">
            <a:avLst/>
          </a:prstGeom>
        </p:spPr>
        <p:txBody>
          <a:bodyPr wrap="square">
            <a:spAutoFit/>
          </a:bodyPr>
          <a:lstStyle/>
          <a:p>
            <a:pPr fontAlgn="auto">
              <a:spcBef>
                <a:spcPts val="0"/>
              </a:spcBef>
              <a:spcAft>
                <a:spcPts val="0"/>
              </a:spcAft>
            </a:pPr>
            <a:r>
              <a:rPr lang="en-US" sz="900" dirty="0" smtClean="0">
                <a:solidFill>
                  <a:srgbClr val="FFFFFF"/>
                </a:solidFill>
                <a:latin typeface="Myriad Web Pro"/>
                <a:cs typeface="+mn-cs"/>
              </a:rPr>
              <a:t>The findings and conclusions in this report are those of the authors and do not necessarily represent the official position of the Centers for Disease Control and Prevention.</a:t>
            </a: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2130425"/>
            <a:ext cx="7772400" cy="1470025"/>
          </a:xfrm>
          <a:prstGeom prst="rect">
            <a:avLst/>
          </a:prstGeom>
        </p:spPr>
        <p:txBody>
          <a:bodyPr/>
          <a:lstStyle>
            <a:lvl1pPr>
              <a:defRPr/>
            </a:lvl1pPr>
          </a:lstStyle>
          <a:p>
            <a:r>
              <a:rPr lang="en-US"/>
              <a:t>Click to edit Master title style</a:t>
            </a:r>
          </a:p>
        </p:txBody>
      </p:sp>
      <p:sp>
        <p:nvSpPr>
          <p:cNvPr id="5123" name="Rectangle 3"/>
          <p:cNvSpPr>
            <a:spLocks noGrp="1" noChangeArrowheads="1"/>
          </p:cNvSpPr>
          <p:nvPr>
            <p:ph type="subTitle" idx="1"/>
          </p:nvPr>
        </p:nvSpPr>
        <p:spPr>
          <a:xfrm>
            <a:off x="1371600" y="3886200"/>
            <a:ext cx="6400800" cy="1752600"/>
          </a:xfrm>
          <a:prstGeom prst="rect">
            <a:avLst/>
          </a:prstGeom>
        </p:spPr>
        <p:txBody>
          <a:bodyPr/>
          <a:lstStyle>
            <a:lvl1pPr marL="0" indent="0" algn="ctr">
              <a:buFont typeface="Wingdings" pitchFamily="2" charset="2"/>
              <a:buNone/>
              <a:defRPr/>
            </a:lvl1pPr>
          </a:lstStyle>
          <a:p>
            <a:r>
              <a:rPr lang="en-US"/>
              <a:t>Click to edit Master subtitle style</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6096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676400" y="1981200"/>
            <a:ext cx="6096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5.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bwMode="auto">
          <a:xfrm>
            <a:off x="739775" y="825500"/>
            <a:ext cx="7826375" cy="1743075"/>
          </a:xfrm>
          <a:prstGeom prst="rect">
            <a:avLst/>
          </a:prstGeom>
          <a:noFill/>
          <a:ln w="9525">
            <a:noFill/>
            <a:miter lim="800000"/>
            <a:headEnd/>
            <a:tailEnd/>
          </a:ln>
        </p:spPr>
        <p:txBody>
          <a:bodyPr vert="horz" wrap="square" lIns="0" tIns="97648" rIns="0" bIns="97648" numCol="1" anchor="t" anchorCtr="0" compatLnSpc="1">
            <a:prstTxWarp prst="textNoShape">
              <a:avLst/>
            </a:prstTxWarp>
            <a:spAutoFit/>
          </a:bodyPr>
          <a:lstStyle/>
          <a:p>
            <a:pPr lvl="0"/>
            <a:r>
              <a:rPr lang="en-US" smtClean="0"/>
              <a:t>Level 1</a:t>
            </a:r>
          </a:p>
          <a:p>
            <a:pPr lvl="1"/>
            <a:r>
              <a:rPr lang="en-US" smtClean="0"/>
              <a:t>Level two</a:t>
            </a:r>
          </a:p>
          <a:p>
            <a:pPr lvl="2"/>
            <a:r>
              <a:rPr lang="en-US" smtClean="0"/>
              <a:t>Level three</a:t>
            </a:r>
          </a:p>
          <a:p>
            <a:pPr lvl="3"/>
            <a:r>
              <a:rPr lang="en-US" smtClean="0"/>
              <a:t>Level four</a:t>
            </a:r>
          </a:p>
          <a:p>
            <a:pPr lvl="4"/>
            <a:r>
              <a:rPr lang="en-US" smtClean="0"/>
              <a:t>Level five</a:t>
            </a:r>
          </a:p>
        </p:txBody>
      </p:sp>
      <p:sp>
        <p:nvSpPr>
          <p:cNvPr id="1028" name="Rectangle 4"/>
          <p:cNvSpPr>
            <a:spLocks noChangeArrowheads="1"/>
          </p:cNvSpPr>
          <p:nvPr/>
        </p:nvSpPr>
        <p:spPr bwMode="auto">
          <a:xfrm>
            <a:off x="8896350" y="6589713"/>
            <a:ext cx="142875" cy="168275"/>
          </a:xfrm>
          <a:prstGeom prst="rect">
            <a:avLst/>
          </a:prstGeom>
          <a:noFill/>
          <a:ln w="9525">
            <a:noFill/>
            <a:miter lim="800000"/>
            <a:headEnd/>
            <a:tailEnd/>
          </a:ln>
          <a:effectLst/>
        </p:spPr>
        <p:txBody>
          <a:bodyPr wrap="none" lIns="0" tIns="0" rIns="0" bIns="0" anchor="b">
            <a:spAutoFit/>
          </a:bodyPr>
          <a:lstStyle/>
          <a:p>
            <a:pPr algn="r" defTabSz="901700" eaLnBrk="0" hangingPunct="0">
              <a:defRPr/>
            </a:pPr>
            <a:fld id="{426F5415-0A95-48EF-AEED-E28254106782}" type="slidenum">
              <a:rPr lang="en-US" sz="1100" b="1">
                <a:solidFill>
                  <a:srgbClr val="14397F"/>
                </a:solidFill>
                <a:latin typeface="Franklin Gothic Book" pitchFamily="34" charset="0"/>
                <a:cs typeface="+mn-cs"/>
              </a:rPr>
              <a:pPr algn="r" defTabSz="901700" eaLnBrk="0" hangingPunct="0">
                <a:defRPr/>
              </a:pPr>
              <a:t>‹#›</a:t>
            </a:fld>
            <a:endParaRPr lang="en-US" sz="1100" b="1">
              <a:solidFill>
                <a:srgbClr val="14397F"/>
              </a:solidFill>
              <a:latin typeface="Franklin Gothic Book" pitchFamily="34" charset="0"/>
              <a:cs typeface="+mn-cs"/>
            </a:endParaRPr>
          </a:p>
        </p:txBody>
      </p:sp>
      <p:sp>
        <p:nvSpPr>
          <p:cNvPr id="28676" name="Rectangle 6"/>
          <p:cNvSpPr>
            <a:spLocks noGrp="1" noChangeArrowheads="1"/>
          </p:cNvSpPr>
          <p:nvPr>
            <p:ph type="title"/>
          </p:nvPr>
        </p:nvSpPr>
        <p:spPr bwMode="auto">
          <a:xfrm>
            <a:off x="454025" y="90488"/>
            <a:ext cx="8520113" cy="5588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32" name="Rectangle 8"/>
          <p:cNvSpPr>
            <a:spLocks noChangeArrowheads="1"/>
          </p:cNvSpPr>
          <p:nvPr/>
        </p:nvSpPr>
        <p:spPr bwMode="auto">
          <a:xfrm>
            <a:off x="2767013" y="6564313"/>
            <a:ext cx="2513012" cy="387350"/>
          </a:xfrm>
          <a:prstGeom prst="rect">
            <a:avLst/>
          </a:prstGeom>
          <a:noFill/>
          <a:ln w="9525">
            <a:noFill/>
            <a:miter lim="800000"/>
            <a:headEnd/>
            <a:tailEnd/>
          </a:ln>
          <a:effectLst/>
        </p:spPr>
        <p:txBody>
          <a:bodyPr lIns="97648" tIns="48825" rIns="97648" bIns="48825">
            <a:spAutoFit/>
          </a:bodyPr>
          <a:lstStyle/>
          <a:p>
            <a:pPr defTabSz="969963" eaLnBrk="0" hangingPunct="0">
              <a:spcBef>
                <a:spcPct val="50000"/>
              </a:spcBef>
              <a:defRPr/>
            </a:pPr>
            <a:endParaRPr lang="en-US" sz="1900">
              <a:cs typeface="+mn-cs"/>
            </a:endParaRPr>
          </a:p>
        </p:txBody>
      </p:sp>
      <p:grpSp>
        <p:nvGrpSpPr>
          <p:cNvPr id="28678" name="Group 27"/>
          <p:cNvGrpSpPr>
            <a:grpSpLocks/>
          </p:cNvGrpSpPr>
          <p:nvPr/>
        </p:nvGrpSpPr>
        <p:grpSpPr bwMode="auto">
          <a:xfrm>
            <a:off x="0" y="0"/>
            <a:ext cx="9144000" cy="6858000"/>
            <a:chOff x="0" y="0"/>
            <a:chExt cx="5760" cy="4320"/>
          </a:xfrm>
        </p:grpSpPr>
        <p:pic>
          <p:nvPicPr>
            <p:cNvPr id="28679" name="Picture 15" descr="penn med logo"/>
            <p:cNvPicPr>
              <a:picLocks noChangeAspect="1" noChangeArrowheads="1"/>
            </p:cNvPicPr>
            <p:nvPr userDrawn="1"/>
          </p:nvPicPr>
          <p:blipFill>
            <a:blip r:embed="rId14" cstate="print"/>
            <a:srcRect/>
            <a:stretch>
              <a:fillRect/>
            </a:stretch>
          </p:blipFill>
          <p:spPr bwMode="auto">
            <a:xfrm>
              <a:off x="331" y="4135"/>
              <a:ext cx="1006" cy="170"/>
            </a:xfrm>
            <a:prstGeom prst="rect">
              <a:avLst/>
            </a:prstGeom>
            <a:noFill/>
            <a:ln w="9525">
              <a:noFill/>
              <a:miter lim="800000"/>
              <a:headEnd/>
              <a:tailEnd/>
            </a:ln>
          </p:spPr>
        </p:pic>
        <p:sp>
          <p:nvSpPr>
            <p:cNvPr id="1036" name="Rectangle 12"/>
            <p:cNvSpPr>
              <a:spLocks noChangeArrowheads="1"/>
            </p:cNvSpPr>
            <p:nvPr userDrawn="1"/>
          </p:nvSpPr>
          <p:spPr bwMode="auto">
            <a:xfrm>
              <a:off x="242" y="4094"/>
              <a:ext cx="72" cy="226"/>
            </a:xfrm>
            <a:prstGeom prst="rect">
              <a:avLst/>
            </a:prstGeom>
            <a:solidFill>
              <a:srgbClr val="003264"/>
            </a:solidFill>
            <a:ln w="12700">
              <a:noFill/>
              <a:miter lim="800000"/>
              <a:headEnd type="none" w="sm" len="sm"/>
              <a:tailEnd type="none" w="sm" len="sm"/>
            </a:ln>
            <a:effectLst/>
          </p:spPr>
          <p:txBody>
            <a:bodyPr wrap="none" anchor="ctr"/>
            <a:lstStyle/>
            <a:p>
              <a:pPr>
                <a:defRPr/>
              </a:pPr>
              <a:endParaRPr lang="en-US">
                <a:cs typeface="+mn-cs"/>
              </a:endParaRPr>
            </a:p>
          </p:txBody>
        </p:sp>
        <p:sp>
          <p:nvSpPr>
            <p:cNvPr id="1033" name="Line 9"/>
            <p:cNvSpPr>
              <a:spLocks noChangeShapeType="1"/>
            </p:cNvSpPr>
            <p:nvPr userDrawn="1"/>
          </p:nvSpPr>
          <p:spPr bwMode="auto">
            <a:xfrm>
              <a:off x="0" y="4093"/>
              <a:ext cx="5760" cy="0"/>
            </a:xfrm>
            <a:prstGeom prst="line">
              <a:avLst/>
            </a:prstGeom>
            <a:noFill/>
            <a:ln w="12700">
              <a:solidFill>
                <a:srgbClr val="969696"/>
              </a:solidFill>
              <a:round/>
              <a:headEnd type="none" w="sm" len="sm"/>
              <a:tailEnd type="none" w="sm" len="sm"/>
            </a:ln>
            <a:effectLst/>
          </p:spPr>
          <p:txBody>
            <a:bodyPr/>
            <a:lstStyle/>
            <a:p>
              <a:pPr>
                <a:defRPr/>
              </a:pPr>
              <a:endParaRPr lang="en-US">
                <a:cs typeface="+mn-cs"/>
              </a:endParaRPr>
            </a:p>
          </p:txBody>
        </p:sp>
        <p:sp>
          <p:nvSpPr>
            <p:cNvPr id="1034" name="Line 10"/>
            <p:cNvSpPr>
              <a:spLocks noChangeShapeType="1"/>
            </p:cNvSpPr>
            <p:nvPr userDrawn="1"/>
          </p:nvSpPr>
          <p:spPr bwMode="auto">
            <a:xfrm flipV="1">
              <a:off x="240" y="0"/>
              <a:ext cx="0" cy="4320"/>
            </a:xfrm>
            <a:prstGeom prst="line">
              <a:avLst/>
            </a:prstGeom>
            <a:noFill/>
            <a:ln w="12700">
              <a:solidFill>
                <a:srgbClr val="969696"/>
              </a:solidFill>
              <a:round/>
              <a:headEnd type="none" w="sm" len="sm"/>
              <a:tailEnd type="none" w="sm" len="sm"/>
            </a:ln>
            <a:effectLst/>
          </p:spPr>
          <p:txBody>
            <a:bodyPr/>
            <a:lstStyle/>
            <a:p>
              <a:pPr>
                <a:defRPr/>
              </a:pPr>
              <a:endParaRPr lang="en-US">
                <a:cs typeface="+mn-cs"/>
              </a:endParaRPr>
            </a:p>
          </p:txBody>
        </p:sp>
        <p:sp>
          <p:nvSpPr>
            <p:cNvPr id="1037" name="Line 13"/>
            <p:cNvSpPr>
              <a:spLocks noChangeShapeType="1"/>
            </p:cNvSpPr>
            <p:nvPr userDrawn="1"/>
          </p:nvSpPr>
          <p:spPr bwMode="auto">
            <a:xfrm>
              <a:off x="0" y="424"/>
              <a:ext cx="5760" cy="0"/>
            </a:xfrm>
            <a:prstGeom prst="line">
              <a:avLst/>
            </a:prstGeom>
            <a:noFill/>
            <a:ln w="12700">
              <a:solidFill>
                <a:srgbClr val="969696"/>
              </a:solidFill>
              <a:round/>
              <a:headEnd type="none" w="sm" len="sm"/>
              <a:tailEnd type="none" w="sm" len="sm"/>
            </a:ln>
            <a:effectLst/>
          </p:spPr>
          <p:txBody>
            <a:bodyPr/>
            <a:lstStyle/>
            <a:p>
              <a:pPr>
                <a:defRPr/>
              </a:pPr>
              <a:endParaRPr lang="en-US">
                <a:cs typeface="+mn-cs"/>
              </a:endParaRPr>
            </a:p>
          </p:txBody>
        </p:sp>
      </p:grpSp>
    </p:spTree>
  </p:cSld>
  <p:clrMap bg1="lt1" tx1="dk1" bg2="lt2" tx2="dk2" accent1="accent1" accent2="accent2" accent3="accent3" accent4="accent4" accent5="accent5" accent6="accent6" hlink="hlink" folHlink="folHlink"/>
  <p:sldLayoutIdLst>
    <p:sldLayoutId id="2147483759" r:id="rId1"/>
    <p:sldLayoutId id="2147483758" r:id="rId2"/>
    <p:sldLayoutId id="2147483757" r:id="rId3"/>
    <p:sldLayoutId id="2147483756" r:id="rId4"/>
    <p:sldLayoutId id="2147483755" r:id="rId5"/>
    <p:sldLayoutId id="2147483754" r:id="rId6"/>
    <p:sldLayoutId id="2147483753" r:id="rId7"/>
    <p:sldLayoutId id="2147483752" r:id="rId8"/>
    <p:sldLayoutId id="2147483751" r:id="rId9"/>
    <p:sldLayoutId id="2147483750" r:id="rId10"/>
    <p:sldLayoutId id="2147483749" r:id="rId11"/>
    <p:sldLayoutId id="2147483748" r:id="rId12"/>
  </p:sldLayoutIdLst>
  <p:txStyles>
    <p:titleStyle>
      <a:lvl1pPr algn="l" defTabSz="969963" rtl="0" eaLnBrk="0" fontAlgn="base" hangingPunct="0">
        <a:spcBef>
          <a:spcPct val="0"/>
        </a:spcBef>
        <a:spcAft>
          <a:spcPct val="0"/>
        </a:spcAft>
        <a:defRPr sz="3200" b="1">
          <a:solidFill>
            <a:srgbClr val="AA2B3E"/>
          </a:solidFill>
          <a:latin typeface="+mj-lt"/>
          <a:ea typeface="+mj-ea"/>
          <a:cs typeface="+mj-cs"/>
        </a:defRPr>
      </a:lvl1pPr>
      <a:lvl2pPr algn="l" defTabSz="969963" rtl="0" eaLnBrk="0" fontAlgn="base" hangingPunct="0">
        <a:spcBef>
          <a:spcPct val="0"/>
        </a:spcBef>
        <a:spcAft>
          <a:spcPct val="0"/>
        </a:spcAft>
        <a:defRPr sz="3200" b="1">
          <a:solidFill>
            <a:srgbClr val="AA2B3E"/>
          </a:solidFill>
          <a:latin typeface="Arial" charset="0"/>
        </a:defRPr>
      </a:lvl2pPr>
      <a:lvl3pPr algn="l" defTabSz="969963" rtl="0" eaLnBrk="0" fontAlgn="base" hangingPunct="0">
        <a:spcBef>
          <a:spcPct val="0"/>
        </a:spcBef>
        <a:spcAft>
          <a:spcPct val="0"/>
        </a:spcAft>
        <a:defRPr sz="3200" b="1">
          <a:solidFill>
            <a:srgbClr val="AA2B3E"/>
          </a:solidFill>
          <a:latin typeface="Arial" charset="0"/>
        </a:defRPr>
      </a:lvl3pPr>
      <a:lvl4pPr algn="l" defTabSz="969963" rtl="0" eaLnBrk="0" fontAlgn="base" hangingPunct="0">
        <a:spcBef>
          <a:spcPct val="0"/>
        </a:spcBef>
        <a:spcAft>
          <a:spcPct val="0"/>
        </a:spcAft>
        <a:defRPr sz="3200" b="1">
          <a:solidFill>
            <a:srgbClr val="AA2B3E"/>
          </a:solidFill>
          <a:latin typeface="Arial" charset="0"/>
        </a:defRPr>
      </a:lvl4pPr>
      <a:lvl5pPr algn="l" defTabSz="969963" rtl="0" eaLnBrk="0" fontAlgn="base" hangingPunct="0">
        <a:spcBef>
          <a:spcPct val="0"/>
        </a:spcBef>
        <a:spcAft>
          <a:spcPct val="0"/>
        </a:spcAft>
        <a:defRPr sz="3200" b="1">
          <a:solidFill>
            <a:srgbClr val="AA2B3E"/>
          </a:solidFill>
          <a:latin typeface="Arial" charset="0"/>
        </a:defRPr>
      </a:lvl5pPr>
      <a:lvl6pPr marL="457200" algn="l" defTabSz="969963" rtl="0" eaLnBrk="0" fontAlgn="base" hangingPunct="0">
        <a:spcBef>
          <a:spcPct val="0"/>
        </a:spcBef>
        <a:spcAft>
          <a:spcPct val="0"/>
        </a:spcAft>
        <a:defRPr sz="3200" b="1">
          <a:solidFill>
            <a:srgbClr val="AA2B3E"/>
          </a:solidFill>
          <a:latin typeface="Arial" charset="0"/>
        </a:defRPr>
      </a:lvl6pPr>
      <a:lvl7pPr marL="914400" algn="l" defTabSz="969963" rtl="0" eaLnBrk="0" fontAlgn="base" hangingPunct="0">
        <a:spcBef>
          <a:spcPct val="0"/>
        </a:spcBef>
        <a:spcAft>
          <a:spcPct val="0"/>
        </a:spcAft>
        <a:defRPr sz="3200" b="1">
          <a:solidFill>
            <a:srgbClr val="AA2B3E"/>
          </a:solidFill>
          <a:latin typeface="Arial" charset="0"/>
        </a:defRPr>
      </a:lvl7pPr>
      <a:lvl8pPr marL="1371600" algn="l" defTabSz="969963" rtl="0" eaLnBrk="0" fontAlgn="base" hangingPunct="0">
        <a:spcBef>
          <a:spcPct val="0"/>
        </a:spcBef>
        <a:spcAft>
          <a:spcPct val="0"/>
        </a:spcAft>
        <a:defRPr sz="3200" b="1">
          <a:solidFill>
            <a:srgbClr val="AA2B3E"/>
          </a:solidFill>
          <a:latin typeface="Arial" charset="0"/>
        </a:defRPr>
      </a:lvl8pPr>
      <a:lvl9pPr marL="1828800" algn="l" defTabSz="969963" rtl="0" eaLnBrk="0" fontAlgn="base" hangingPunct="0">
        <a:spcBef>
          <a:spcPct val="0"/>
        </a:spcBef>
        <a:spcAft>
          <a:spcPct val="0"/>
        </a:spcAft>
        <a:defRPr sz="3200" b="1">
          <a:solidFill>
            <a:srgbClr val="AA2B3E"/>
          </a:solidFill>
          <a:latin typeface="Arial" charset="0"/>
        </a:defRPr>
      </a:lvl9pPr>
    </p:titleStyle>
    <p:bodyStyle>
      <a:lvl1pPr marL="242888" indent="-242888" algn="l" defTabSz="901700" rtl="0" eaLnBrk="0" fontAlgn="base" hangingPunct="0">
        <a:spcBef>
          <a:spcPts val="200"/>
        </a:spcBef>
        <a:spcAft>
          <a:spcPts val="200"/>
        </a:spcAft>
        <a:buClr>
          <a:schemeClr val="tx2"/>
        </a:buClr>
        <a:buFont typeface="Wingdings" pitchFamily="2" charset="2"/>
        <a:buChar char="w"/>
        <a:defRPr sz="2000" b="1">
          <a:solidFill>
            <a:srgbClr val="000000"/>
          </a:solidFill>
          <a:latin typeface="+mn-lt"/>
          <a:ea typeface="+mn-ea"/>
          <a:cs typeface="+mn-cs"/>
        </a:defRPr>
      </a:lvl1pPr>
      <a:lvl2pPr marL="660400" indent="-303213" algn="l" defTabSz="901700" rtl="0" eaLnBrk="0" fontAlgn="base" hangingPunct="0">
        <a:spcBef>
          <a:spcPts val="200"/>
        </a:spcBef>
        <a:spcAft>
          <a:spcPts val="200"/>
        </a:spcAft>
        <a:buClr>
          <a:schemeClr val="tx2"/>
        </a:buClr>
        <a:buChar char="•"/>
        <a:defRPr>
          <a:solidFill>
            <a:srgbClr val="000000"/>
          </a:solidFill>
          <a:latin typeface="+mn-lt"/>
        </a:defRPr>
      </a:lvl2pPr>
      <a:lvl3pPr marL="1077913" indent="-303213" algn="l" defTabSz="901700" rtl="0" eaLnBrk="0" fontAlgn="base" hangingPunct="0">
        <a:spcBef>
          <a:spcPts val="200"/>
        </a:spcBef>
        <a:spcAft>
          <a:spcPts val="200"/>
        </a:spcAft>
        <a:buClr>
          <a:schemeClr val="tx2"/>
        </a:buClr>
        <a:buFont typeface="Arial" charset="0"/>
        <a:buChar char="–"/>
        <a:defRPr>
          <a:solidFill>
            <a:srgbClr val="000000"/>
          </a:solidFill>
          <a:latin typeface="+mn-lt"/>
        </a:defRPr>
      </a:lvl3pPr>
      <a:lvl4pPr marL="1438275" indent="-246063"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4pPr>
      <a:lvl5pPr marL="17954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5pPr>
      <a:lvl6pPr marL="22526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6pPr>
      <a:lvl7pPr marL="27098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7pPr>
      <a:lvl8pPr marL="31670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8pPr>
      <a:lvl9pPr marL="36242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739775" y="825500"/>
            <a:ext cx="7826375" cy="1743075"/>
          </a:xfrm>
          <a:prstGeom prst="rect">
            <a:avLst/>
          </a:prstGeom>
          <a:noFill/>
          <a:ln w="9525">
            <a:noFill/>
            <a:miter lim="800000"/>
            <a:headEnd/>
            <a:tailEnd/>
          </a:ln>
        </p:spPr>
        <p:txBody>
          <a:bodyPr vert="horz" wrap="square" lIns="0" tIns="97648" rIns="0" bIns="97648" numCol="1" anchor="t" anchorCtr="0" compatLnSpc="1">
            <a:prstTxWarp prst="textNoShape">
              <a:avLst/>
            </a:prstTxWarp>
            <a:spAutoFit/>
          </a:bodyPr>
          <a:lstStyle/>
          <a:p>
            <a:pPr lvl="0"/>
            <a:r>
              <a:rPr lang="en-US" smtClean="0"/>
              <a:t>Level 1</a:t>
            </a:r>
          </a:p>
          <a:p>
            <a:pPr lvl="1"/>
            <a:r>
              <a:rPr lang="en-US" smtClean="0"/>
              <a:t>Level two</a:t>
            </a:r>
          </a:p>
          <a:p>
            <a:pPr lvl="2"/>
            <a:r>
              <a:rPr lang="en-US" smtClean="0"/>
              <a:t>Level three</a:t>
            </a:r>
          </a:p>
          <a:p>
            <a:pPr lvl="3"/>
            <a:r>
              <a:rPr lang="en-US" smtClean="0"/>
              <a:t>Level four</a:t>
            </a:r>
          </a:p>
          <a:p>
            <a:pPr lvl="4"/>
            <a:r>
              <a:rPr lang="en-US" smtClean="0"/>
              <a:t>Level five</a:t>
            </a:r>
          </a:p>
        </p:txBody>
      </p:sp>
      <p:sp>
        <p:nvSpPr>
          <p:cNvPr id="57347" name="Rectangle 3"/>
          <p:cNvSpPr>
            <a:spLocks noChangeArrowheads="1"/>
          </p:cNvSpPr>
          <p:nvPr/>
        </p:nvSpPr>
        <p:spPr bwMode="auto">
          <a:xfrm>
            <a:off x="8896350" y="6589713"/>
            <a:ext cx="142875" cy="168275"/>
          </a:xfrm>
          <a:prstGeom prst="rect">
            <a:avLst/>
          </a:prstGeom>
          <a:noFill/>
          <a:ln w="9525">
            <a:noFill/>
            <a:miter lim="800000"/>
            <a:headEnd/>
            <a:tailEnd/>
          </a:ln>
          <a:effectLst/>
        </p:spPr>
        <p:txBody>
          <a:bodyPr wrap="none" lIns="0" tIns="0" rIns="0" bIns="0" anchor="b">
            <a:spAutoFit/>
          </a:bodyPr>
          <a:lstStyle/>
          <a:p>
            <a:pPr algn="r" defTabSz="901700" eaLnBrk="0" hangingPunct="0">
              <a:defRPr/>
            </a:pPr>
            <a:fld id="{CB6DF187-1703-42BC-9917-104F9C8758A4}" type="slidenum">
              <a:rPr lang="en-US" sz="1100" b="1">
                <a:solidFill>
                  <a:srgbClr val="14397F"/>
                </a:solidFill>
                <a:latin typeface="Franklin Gothic Book" pitchFamily="34" charset="0"/>
                <a:cs typeface="Arial"/>
              </a:rPr>
              <a:pPr algn="r" defTabSz="901700" eaLnBrk="0" hangingPunct="0">
                <a:defRPr/>
              </a:pPr>
              <a:t>‹#›</a:t>
            </a:fld>
            <a:endParaRPr lang="en-US" sz="1100" b="1">
              <a:solidFill>
                <a:srgbClr val="14397F"/>
              </a:solidFill>
              <a:latin typeface="Franklin Gothic Book" pitchFamily="34" charset="0"/>
              <a:cs typeface="Arial"/>
            </a:endParaRPr>
          </a:p>
        </p:txBody>
      </p:sp>
      <p:sp>
        <p:nvSpPr>
          <p:cNvPr id="2052" name="Rectangle 4"/>
          <p:cNvSpPr>
            <a:spLocks noGrp="1" noChangeArrowheads="1"/>
          </p:cNvSpPr>
          <p:nvPr>
            <p:ph type="title"/>
          </p:nvPr>
        </p:nvSpPr>
        <p:spPr bwMode="auto">
          <a:xfrm>
            <a:off x="454025" y="90488"/>
            <a:ext cx="8520113" cy="5588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57349" name="Rectangle 5"/>
          <p:cNvSpPr>
            <a:spLocks noChangeArrowheads="1"/>
          </p:cNvSpPr>
          <p:nvPr/>
        </p:nvSpPr>
        <p:spPr bwMode="auto">
          <a:xfrm>
            <a:off x="2767013" y="6564313"/>
            <a:ext cx="2513012" cy="387350"/>
          </a:xfrm>
          <a:prstGeom prst="rect">
            <a:avLst/>
          </a:prstGeom>
          <a:noFill/>
          <a:ln w="9525">
            <a:noFill/>
            <a:miter lim="800000"/>
            <a:headEnd/>
            <a:tailEnd/>
          </a:ln>
          <a:effectLst/>
        </p:spPr>
        <p:txBody>
          <a:bodyPr lIns="97648" tIns="48825" rIns="97648" bIns="48825">
            <a:spAutoFit/>
          </a:bodyPr>
          <a:lstStyle/>
          <a:p>
            <a:pPr algn="ctr" defTabSz="969963" eaLnBrk="0" hangingPunct="0">
              <a:spcBef>
                <a:spcPct val="50000"/>
              </a:spcBef>
              <a:defRPr/>
            </a:pPr>
            <a:endParaRPr lang="en-US" sz="1900">
              <a:solidFill>
                <a:srgbClr val="000000"/>
              </a:solidFill>
              <a:latin typeface="Arial" charset="0"/>
              <a:cs typeface="Arial"/>
            </a:endParaRPr>
          </a:p>
        </p:txBody>
      </p:sp>
      <p:grpSp>
        <p:nvGrpSpPr>
          <p:cNvPr id="2" name="Group 6"/>
          <p:cNvGrpSpPr>
            <a:grpSpLocks/>
          </p:cNvGrpSpPr>
          <p:nvPr userDrawn="1"/>
        </p:nvGrpSpPr>
        <p:grpSpPr bwMode="auto">
          <a:xfrm>
            <a:off x="0" y="0"/>
            <a:ext cx="9144000" cy="6858000"/>
            <a:chOff x="0" y="0"/>
            <a:chExt cx="5760" cy="4320"/>
          </a:xfrm>
        </p:grpSpPr>
        <p:pic>
          <p:nvPicPr>
            <p:cNvPr id="2055" name="Picture 7" descr="penn med logo"/>
            <p:cNvPicPr>
              <a:picLocks noChangeAspect="1" noChangeArrowheads="1"/>
            </p:cNvPicPr>
            <p:nvPr userDrawn="1"/>
          </p:nvPicPr>
          <p:blipFill>
            <a:blip r:embed="rId14" cstate="print"/>
            <a:srcRect/>
            <a:stretch>
              <a:fillRect/>
            </a:stretch>
          </p:blipFill>
          <p:spPr bwMode="auto">
            <a:xfrm>
              <a:off x="331" y="4135"/>
              <a:ext cx="1006" cy="170"/>
            </a:xfrm>
            <a:prstGeom prst="rect">
              <a:avLst/>
            </a:prstGeom>
            <a:noFill/>
            <a:ln w="9525">
              <a:noFill/>
              <a:miter lim="800000"/>
              <a:headEnd/>
              <a:tailEnd/>
            </a:ln>
          </p:spPr>
        </p:pic>
        <p:sp>
          <p:nvSpPr>
            <p:cNvPr id="57352" name="Rectangle 8"/>
            <p:cNvSpPr>
              <a:spLocks noChangeArrowheads="1"/>
            </p:cNvSpPr>
            <p:nvPr userDrawn="1"/>
          </p:nvSpPr>
          <p:spPr bwMode="auto">
            <a:xfrm>
              <a:off x="242" y="4094"/>
              <a:ext cx="72" cy="226"/>
            </a:xfrm>
            <a:prstGeom prst="rect">
              <a:avLst/>
            </a:prstGeom>
            <a:solidFill>
              <a:srgbClr val="003264"/>
            </a:solidFill>
            <a:ln w="12700">
              <a:noFill/>
              <a:miter lim="800000"/>
              <a:headEnd type="none" w="sm" len="sm"/>
              <a:tailEnd type="none" w="sm" len="sm"/>
            </a:ln>
            <a:effectLst/>
          </p:spPr>
          <p:txBody>
            <a:bodyPr wrap="none" anchor="ctr"/>
            <a:lstStyle/>
            <a:p>
              <a:pPr>
                <a:lnSpc>
                  <a:spcPct val="80000"/>
                </a:lnSpc>
                <a:spcBef>
                  <a:spcPct val="20000"/>
                </a:spcBef>
                <a:buFontTx/>
                <a:buChar char="•"/>
                <a:defRPr/>
              </a:pPr>
              <a:endParaRPr lang="en-US" sz="1800" b="1">
                <a:solidFill>
                  <a:srgbClr val="FFFFFF"/>
                </a:solidFill>
                <a:latin typeface="Arial" charset="0"/>
                <a:cs typeface="Arial"/>
              </a:endParaRPr>
            </a:p>
          </p:txBody>
        </p:sp>
        <p:sp>
          <p:nvSpPr>
            <p:cNvPr id="57353" name="Line 9"/>
            <p:cNvSpPr>
              <a:spLocks noChangeShapeType="1"/>
            </p:cNvSpPr>
            <p:nvPr userDrawn="1"/>
          </p:nvSpPr>
          <p:spPr bwMode="auto">
            <a:xfrm>
              <a:off x="0" y="4093"/>
              <a:ext cx="5760" cy="0"/>
            </a:xfrm>
            <a:prstGeom prst="line">
              <a:avLst/>
            </a:prstGeom>
            <a:noFill/>
            <a:ln w="12700">
              <a:solidFill>
                <a:srgbClr val="969696"/>
              </a:solidFill>
              <a:round/>
              <a:headEnd type="none" w="sm" len="sm"/>
              <a:tailEnd type="none" w="sm" len="sm"/>
            </a:ln>
            <a:effectLst/>
          </p:spPr>
          <p:txBody>
            <a:bodyPr/>
            <a:lstStyle/>
            <a:p>
              <a:pPr>
                <a:lnSpc>
                  <a:spcPct val="80000"/>
                </a:lnSpc>
                <a:spcBef>
                  <a:spcPct val="20000"/>
                </a:spcBef>
                <a:buFontTx/>
                <a:buChar char="•"/>
                <a:defRPr/>
              </a:pPr>
              <a:endParaRPr lang="en-US" sz="1800" b="1">
                <a:solidFill>
                  <a:srgbClr val="FFFFFF"/>
                </a:solidFill>
                <a:latin typeface="Arial" charset="0"/>
                <a:cs typeface="Arial"/>
              </a:endParaRPr>
            </a:p>
          </p:txBody>
        </p:sp>
        <p:sp>
          <p:nvSpPr>
            <p:cNvPr id="57354" name="Line 10"/>
            <p:cNvSpPr>
              <a:spLocks noChangeShapeType="1"/>
            </p:cNvSpPr>
            <p:nvPr userDrawn="1"/>
          </p:nvSpPr>
          <p:spPr bwMode="auto">
            <a:xfrm flipV="1">
              <a:off x="240" y="0"/>
              <a:ext cx="0" cy="4320"/>
            </a:xfrm>
            <a:prstGeom prst="line">
              <a:avLst/>
            </a:prstGeom>
            <a:noFill/>
            <a:ln w="12700">
              <a:solidFill>
                <a:srgbClr val="969696"/>
              </a:solidFill>
              <a:round/>
              <a:headEnd type="none" w="sm" len="sm"/>
              <a:tailEnd type="none" w="sm" len="sm"/>
            </a:ln>
            <a:effectLst/>
          </p:spPr>
          <p:txBody>
            <a:bodyPr/>
            <a:lstStyle/>
            <a:p>
              <a:pPr>
                <a:lnSpc>
                  <a:spcPct val="80000"/>
                </a:lnSpc>
                <a:spcBef>
                  <a:spcPct val="20000"/>
                </a:spcBef>
                <a:buFontTx/>
                <a:buChar char="•"/>
                <a:defRPr/>
              </a:pPr>
              <a:endParaRPr lang="en-US" sz="1800" b="1">
                <a:solidFill>
                  <a:srgbClr val="FFFFFF"/>
                </a:solidFill>
                <a:latin typeface="Arial" charset="0"/>
                <a:cs typeface="Arial"/>
              </a:endParaRPr>
            </a:p>
          </p:txBody>
        </p:sp>
        <p:sp>
          <p:nvSpPr>
            <p:cNvPr id="57355" name="Line 11"/>
            <p:cNvSpPr>
              <a:spLocks noChangeShapeType="1"/>
            </p:cNvSpPr>
            <p:nvPr userDrawn="1"/>
          </p:nvSpPr>
          <p:spPr bwMode="auto">
            <a:xfrm>
              <a:off x="0" y="424"/>
              <a:ext cx="5760" cy="0"/>
            </a:xfrm>
            <a:prstGeom prst="line">
              <a:avLst/>
            </a:prstGeom>
            <a:noFill/>
            <a:ln w="12700">
              <a:solidFill>
                <a:srgbClr val="969696"/>
              </a:solidFill>
              <a:round/>
              <a:headEnd type="none" w="sm" len="sm"/>
              <a:tailEnd type="none" w="sm" len="sm"/>
            </a:ln>
            <a:effectLst/>
          </p:spPr>
          <p:txBody>
            <a:bodyPr/>
            <a:lstStyle/>
            <a:p>
              <a:pPr>
                <a:lnSpc>
                  <a:spcPct val="80000"/>
                </a:lnSpc>
                <a:spcBef>
                  <a:spcPct val="20000"/>
                </a:spcBef>
                <a:buFontTx/>
                <a:buChar char="•"/>
                <a:defRPr/>
              </a:pPr>
              <a:endParaRPr lang="en-US" sz="1800" b="1">
                <a:solidFill>
                  <a:srgbClr val="FFFFFF"/>
                </a:solidFill>
                <a:latin typeface="Arial" charset="0"/>
                <a:cs typeface="Arial"/>
              </a:endParaRPr>
            </a:p>
          </p:txBody>
        </p:sp>
      </p:gr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Lst>
  <p:txStyles>
    <p:titleStyle>
      <a:lvl1pPr algn="l" defTabSz="969963" rtl="0" eaLnBrk="0" fontAlgn="base" hangingPunct="0">
        <a:spcBef>
          <a:spcPct val="0"/>
        </a:spcBef>
        <a:spcAft>
          <a:spcPct val="0"/>
        </a:spcAft>
        <a:defRPr sz="3200" b="1">
          <a:solidFill>
            <a:srgbClr val="AA2B3E"/>
          </a:solidFill>
          <a:latin typeface="+mj-lt"/>
          <a:ea typeface="+mj-ea"/>
          <a:cs typeface="+mj-cs"/>
        </a:defRPr>
      </a:lvl1pPr>
      <a:lvl2pPr algn="l" defTabSz="969963" rtl="0" eaLnBrk="0" fontAlgn="base" hangingPunct="0">
        <a:spcBef>
          <a:spcPct val="0"/>
        </a:spcBef>
        <a:spcAft>
          <a:spcPct val="0"/>
        </a:spcAft>
        <a:defRPr sz="3200" b="1">
          <a:solidFill>
            <a:srgbClr val="AA2B3E"/>
          </a:solidFill>
          <a:latin typeface="Arial" charset="0"/>
          <a:cs typeface="Arial" charset="0"/>
        </a:defRPr>
      </a:lvl2pPr>
      <a:lvl3pPr algn="l" defTabSz="969963" rtl="0" eaLnBrk="0" fontAlgn="base" hangingPunct="0">
        <a:spcBef>
          <a:spcPct val="0"/>
        </a:spcBef>
        <a:spcAft>
          <a:spcPct val="0"/>
        </a:spcAft>
        <a:defRPr sz="3200" b="1">
          <a:solidFill>
            <a:srgbClr val="AA2B3E"/>
          </a:solidFill>
          <a:latin typeface="Arial" charset="0"/>
          <a:cs typeface="Arial" charset="0"/>
        </a:defRPr>
      </a:lvl3pPr>
      <a:lvl4pPr algn="l" defTabSz="969963" rtl="0" eaLnBrk="0" fontAlgn="base" hangingPunct="0">
        <a:spcBef>
          <a:spcPct val="0"/>
        </a:spcBef>
        <a:spcAft>
          <a:spcPct val="0"/>
        </a:spcAft>
        <a:defRPr sz="3200" b="1">
          <a:solidFill>
            <a:srgbClr val="AA2B3E"/>
          </a:solidFill>
          <a:latin typeface="Arial" charset="0"/>
          <a:cs typeface="Arial" charset="0"/>
        </a:defRPr>
      </a:lvl4pPr>
      <a:lvl5pPr algn="l" defTabSz="969963" rtl="0" eaLnBrk="0" fontAlgn="base" hangingPunct="0">
        <a:spcBef>
          <a:spcPct val="0"/>
        </a:spcBef>
        <a:spcAft>
          <a:spcPct val="0"/>
        </a:spcAft>
        <a:defRPr sz="3200" b="1">
          <a:solidFill>
            <a:srgbClr val="AA2B3E"/>
          </a:solidFill>
          <a:latin typeface="Arial" charset="0"/>
          <a:cs typeface="Arial" charset="0"/>
        </a:defRPr>
      </a:lvl5pPr>
      <a:lvl6pPr marL="457200" algn="l" defTabSz="969963" rtl="0" fontAlgn="base">
        <a:spcBef>
          <a:spcPct val="0"/>
        </a:spcBef>
        <a:spcAft>
          <a:spcPct val="0"/>
        </a:spcAft>
        <a:defRPr sz="3200" b="1">
          <a:solidFill>
            <a:srgbClr val="AA2B3E"/>
          </a:solidFill>
          <a:latin typeface="Arial" charset="0"/>
          <a:cs typeface="Arial" charset="0"/>
        </a:defRPr>
      </a:lvl6pPr>
      <a:lvl7pPr marL="914400" algn="l" defTabSz="969963" rtl="0" fontAlgn="base">
        <a:spcBef>
          <a:spcPct val="0"/>
        </a:spcBef>
        <a:spcAft>
          <a:spcPct val="0"/>
        </a:spcAft>
        <a:defRPr sz="3200" b="1">
          <a:solidFill>
            <a:srgbClr val="AA2B3E"/>
          </a:solidFill>
          <a:latin typeface="Arial" charset="0"/>
          <a:cs typeface="Arial" charset="0"/>
        </a:defRPr>
      </a:lvl7pPr>
      <a:lvl8pPr marL="1371600" algn="l" defTabSz="969963" rtl="0" fontAlgn="base">
        <a:spcBef>
          <a:spcPct val="0"/>
        </a:spcBef>
        <a:spcAft>
          <a:spcPct val="0"/>
        </a:spcAft>
        <a:defRPr sz="3200" b="1">
          <a:solidFill>
            <a:srgbClr val="AA2B3E"/>
          </a:solidFill>
          <a:latin typeface="Arial" charset="0"/>
          <a:cs typeface="Arial" charset="0"/>
        </a:defRPr>
      </a:lvl8pPr>
      <a:lvl9pPr marL="1828800" algn="l" defTabSz="969963" rtl="0" fontAlgn="base">
        <a:spcBef>
          <a:spcPct val="0"/>
        </a:spcBef>
        <a:spcAft>
          <a:spcPct val="0"/>
        </a:spcAft>
        <a:defRPr sz="3200" b="1">
          <a:solidFill>
            <a:srgbClr val="AA2B3E"/>
          </a:solidFill>
          <a:latin typeface="Arial" charset="0"/>
          <a:cs typeface="Arial" charset="0"/>
        </a:defRPr>
      </a:lvl9pPr>
    </p:titleStyle>
    <p:bodyStyle>
      <a:lvl1pPr marL="242888" indent="-242888" algn="l" defTabSz="901700" rtl="0" eaLnBrk="0" fontAlgn="base" hangingPunct="0">
        <a:spcBef>
          <a:spcPts val="200"/>
        </a:spcBef>
        <a:spcAft>
          <a:spcPts val="200"/>
        </a:spcAft>
        <a:buClr>
          <a:schemeClr val="tx2"/>
        </a:buClr>
        <a:buFont typeface="Wingdings" pitchFamily="2" charset="2"/>
        <a:buChar char="w"/>
        <a:defRPr sz="2000" b="1">
          <a:solidFill>
            <a:srgbClr val="000000"/>
          </a:solidFill>
          <a:latin typeface="+mn-lt"/>
          <a:ea typeface="+mn-ea"/>
          <a:cs typeface="+mn-cs"/>
        </a:defRPr>
      </a:lvl1pPr>
      <a:lvl2pPr marL="660400" indent="-303213" algn="l" defTabSz="901700" rtl="0" eaLnBrk="0" fontAlgn="base" hangingPunct="0">
        <a:spcBef>
          <a:spcPts val="200"/>
        </a:spcBef>
        <a:spcAft>
          <a:spcPts val="200"/>
        </a:spcAft>
        <a:buClr>
          <a:schemeClr val="tx2"/>
        </a:buClr>
        <a:buChar char="•"/>
        <a:defRPr>
          <a:solidFill>
            <a:srgbClr val="000000"/>
          </a:solidFill>
          <a:latin typeface="+mn-lt"/>
          <a:cs typeface="+mn-cs"/>
        </a:defRPr>
      </a:lvl2pPr>
      <a:lvl3pPr marL="1077913" indent="-303213" algn="l" defTabSz="901700" rtl="0" eaLnBrk="0" fontAlgn="base" hangingPunct="0">
        <a:spcBef>
          <a:spcPts val="200"/>
        </a:spcBef>
        <a:spcAft>
          <a:spcPts val="200"/>
        </a:spcAft>
        <a:buClr>
          <a:schemeClr val="tx2"/>
        </a:buClr>
        <a:buFont typeface="Arial" charset="0"/>
        <a:buChar char="–"/>
        <a:defRPr>
          <a:solidFill>
            <a:srgbClr val="000000"/>
          </a:solidFill>
          <a:latin typeface="+mn-lt"/>
          <a:cs typeface="+mn-cs"/>
        </a:defRPr>
      </a:lvl3pPr>
      <a:lvl4pPr marL="1438275" indent="-246063"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cs typeface="+mn-cs"/>
        </a:defRPr>
      </a:lvl4pPr>
      <a:lvl5pPr marL="17954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cs typeface="+mn-cs"/>
        </a:defRPr>
      </a:lvl5pPr>
      <a:lvl6pPr marL="2252663" indent="-242888" algn="l" defTabSz="901700" rtl="0" fontAlgn="base">
        <a:spcBef>
          <a:spcPts val="200"/>
        </a:spcBef>
        <a:spcAft>
          <a:spcPts val="200"/>
        </a:spcAft>
        <a:buClr>
          <a:schemeClr val="tx2"/>
        </a:buClr>
        <a:buFont typeface="Franklin Gothic Book" pitchFamily="34" charset="0"/>
        <a:buChar char="–"/>
        <a:defRPr sz="1600">
          <a:solidFill>
            <a:srgbClr val="000000"/>
          </a:solidFill>
          <a:latin typeface="+mn-lt"/>
          <a:cs typeface="+mn-cs"/>
        </a:defRPr>
      </a:lvl6pPr>
      <a:lvl7pPr marL="2709863" indent="-242888" algn="l" defTabSz="901700" rtl="0" fontAlgn="base">
        <a:spcBef>
          <a:spcPts val="200"/>
        </a:spcBef>
        <a:spcAft>
          <a:spcPts val="200"/>
        </a:spcAft>
        <a:buClr>
          <a:schemeClr val="tx2"/>
        </a:buClr>
        <a:buFont typeface="Franklin Gothic Book" pitchFamily="34" charset="0"/>
        <a:buChar char="–"/>
        <a:defRPr sz="1600">
          <a:solidFill>
            <a:srgbClr val="000000"/>
          </a:solidFill>
          <a:latin typeface="+mn-lt"/>
          <a:cs typeface="+mn-cs"/>
        </a:defRPr>
      </a:lvl7pPr>
      <a:lvl8pPr marL="3167063" indent="-242888" algn="l" defTabSz="901700" rtl="0" fontAlgn="base">
        <a:spcBef>
          <a:spcPts val="200"/>
        </a:spcBef>
        <a:spcAft>
          <a:spcPts val="200"/>
        </a:spcAft>
        <a:buClr>
          <a:schemeClr val="tx2"/>
        </a:buClr>
        <a:buFont typeface="Franklin Gothic Book" pitchFamily="34" charset="0"/>
        <a:buChar char="–"/>
        <a:defRPr sz="1600">
          <a:solidFill>
            <a:srgbClr val="000000"/>
          </a:solidFill>
          <a:latin typeface="+mn-lt"/>
          <a:cs typeface="+mn-cs"/>
        </a:defRPr>
      </a:lvl8pPr>
      <a:lvl9pPr marL="3624263" indent="-242888" algn="l" defTabSz="901700" rtl="0" fontAlgn="base">
        <a:spcBef>
          <a:spcPts val="200"/>
        </a:spcBef>
        <a:spcAft>
          <a:spcPts val="200"/>
        </a:spcAft>
        <a:buClr>
          <a:schemeClr val="tx2"/>
        </a:buClr>
        <a:buFont typeface="Franklin Gothic Book" pitchFamily="34" charset="0"/>
        <a:buChar char="–"/>
        <a:defRPr sz="16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
          <p:cNvSpPr>
            <a:spLocks noGrp="1" noChangeArrowheads="1"/>
          </p:cNvSpPr>
          <p:nvPr>
            <p:ph type="subTitle" sz="quarter" idx="1"/>
          </p:nvPr>
        </p:nvSpPr>
        <p:spPr>
          <a:xfrm>
            <a:off x="914400" y="2514600"/>
            <a:ext cx="7924800" cy="4208558"/>
          </a:xfrm>
        </p:spPr>
        <p:txBody>
          <a:bodyPr/>
          <a:lstStyle/>
          <a:p>
            <a:pPr eaLnBrk="1" hangingPunct="1"/>
            <a:r>
              <a:rPr lang="en-US" sz="2800" dirty="0" smtClean="0"/>
              <a:t>Estimating the proportion of reasonably preventable hospital-acquired infections and associated mortality and costs</a:t>
            </a:r>
          </a:p>
          <a:p>
            <a:pPr eaLnBrk="1" hangingPunct="1"/>
            <a:endParaRPr lang="en-US" sz="2400" dirty="0" smtClean="0"/>
          </a:p>
          <a:p>
            <a:pPr eaLnBrk="1" hangingPunct="1"/>
            <a:r>
              <a:rPr lang="en-US" sz="1800" b="0" dirty="0" smtClean="0"/>
              <a:t>Craig A </a:t>
            </a:r>
            <a:r>
              <a:rPr lang="en-US" sz="1800" b="0" dirty="0" err="1" smtClean="0"/>
              <a:t>Umscheid</a:t>
            </a:r>
            <a:r>
              <a:rPr lang="en-US" sz="1800" b="0" dirty="0" smtClean="0"/>
              <a:t>, MD, MSCE, FACP</a:t>
            </a:r>
          </a:p>
          <a:p>
            <a:pPr eaLnBrk="1" hangingPunct="1"/>
            <a:r>
              <a:rPr lang="en-US" sz="1800" b="0" dirty="0" smtClean="0"/>
              <a:t>Assistant Professor of Medicine and Epidemiology</a:t>
            </a:r>
          </a:p>
          <a:p>
            <a:pPr eaLnBrk="1" hangingPunct="1"/>
            <a:r>
              <a:rPr lang="en-US" sz="1800" b="0" dirty="0" smtClean="0"/>
              <a:t>Director, Center for Evidence-based Practice</a:t>
            </a:r>
          </a:p>
          <a:p>
            <a:pPr eaLnBrk="1" hangingPunct="1"/>
            <a:r>
              <a:rPr lang="en-US" sz="1800" b="0" dirty="0" smtClean="0"/>
              <a:t>University of Pennsylvania</a:t>
            </a:r>
          </a:p>
          <a:p>
            <a:pPr eaLnBrk="1" hangingPunct="1"/>
            <a:endParaRPr lang="en-US" sz="1800" b="0" dirty="0" smtClean="0"/>
          </a:p>
          <a:p>
            <a:pPr eaLnBrk="1" hangingPunct="1"/>
            <a:r>
              <a:rPr lang="en-US" sz="1800" b="0" dirty="0" smtClean="0"/>
              <a:t>APIC Greater NY - 15</a:t>
            </a:r>
            <a:r>
              <a:rPr lang="en-US" sz="1800" b="0" baseline="30000" dirty="0" smtClean="0"/>
              <a:t>th</a:t>
            </a:r>
            <a:r>
              <a:rPr lang="en-US" sz="1800" b="0" dirty="0" smtClean="0"/>
              <a:t> Symposium</a:t>
            </a:r>
          </a:p>
          <a:p>
            <a:pPr eaLnBrk="1" hangingPunct="1"/>
            <a:r>
              <a:rPr lang="en-US" sz="1800" b="0" dirty="0" smtClean="0"/>
              <a:t>November 9</a:t>
            </a:r>
            <a:r>
              <a:rPr lang="en-US" sz="1800" b="0" baseline="30000" dirty="0" smtClean="0"/>
              <a:t>th</a:t>
            </a:r>
            <a:r>
              <a:rPr lang="en-US" sz="1800" b="0" dirty="0" smtClean="0"/>
              <a:t>, 2011</a:t>
            </a:r>
          </a:p>
        </p:txBody>
      </p:sp>
      <p:sp>
        <p:nvSpPr>
          <p:cNvPr id="17410" name="Rectangle 2"/>
          <p:cNvSpPr>
            <a:spLocks noGrp="1" noChangeArrowheads="1"/>
          </p:cNvSpPr>
          <p:nvPr>
            <p:ph type="ctrTitle" sz="quarter"/>
          </p:nvPr>
        </p:nvSpPr>
        <p:spPr>
          <a:xfrm>
            <a:off x="533400" y="1447800"/>
            <a:ext cx="8001000" cy="1470025"/>
          </a:xfrm>
        </p:spPr>
        <p:txBody>
          <a:bodyPr/>
          <a:lstStyle/>
          <a:p>
            <a:pPr algn="ctr" eaLnBrk="1" hangingPunct="1"/>
            <a:r>
              <a:rPr lang="en-US" sz="2400" smtClean="0"/>
              <a:t>PENN CENTER FOR EVIDENCE-BASED PRACTICE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762000" y="990600"/>
            <a:ext cx="7826375" cy="4711259"/>
          </a:xfrm>
        </p:spPr>
        <p:txBody>
          <a:bodyPr/>
          <a:lstStyle/>
          <a:p>
            <a:r>
              <a:rPr lang="en-US" dirty="0" smtClean="0"/>
              <a:t>Review methods and findings of our recent study on the preventability, impact and cost of HAIs</a:t>
            </a:r>
          </a:p>
          <a:p>
            <a:endParaRPr lang="en-US" dirty="0" smtClean="0"/>
          </a:p>
          <a:p>
            <a:r>
              <a:rPr lang="en-US" dirty="0" smtClean="0"/>
              <a:t>Review guideline recommendations on preventing CAUTIs</a:t>
            </a:r>
          </a:p>
          <a:p>
            <a:endParaRPr lang="en-US" dirty="0" smtClean="0"/>
          </a:p>
          <a:p>
            <a:r>
              <a:rPr lang="en-US" dirty="0" smtClean="0"/>
              <a:t>Review guideline recommendations on preventing CABSIs</a:t>
            </a:r>
          </a:p>
          <a:p>
            <a:endParaRPr lang="en-US" dirty="0" smtClean="0"/>
          </a:p>
          <a:p>
            <a:r>
              <a:rPr lang="en-US" dirty="0" smtClean="0"/>
              <a:t>Provide status report on CDC efforts to update the 1999 guideline on preventing SSIs</a:t>
            </a:r>
          </a:p>
          <a:p>
            <a:endParaRPr lang="en-US" dirty="0" smtClean="0"/>
          </a:p>
          <a:p>
            <a:r>
              <a:rPr lang="en-US" dirty="0" smtClean="0"/>
              <a:t>Conclusion and Discussion</a:t>
            </a: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0000" t="26667" r="10556" b="33333"/>
          <a:stretch>
            <a:fillRect/>
          </a:stretch>
        </p:blipFill>
        <p:spPr bwMode="auto">
          <a:xfrm>
            <a:off x="609600" y="1752600"/>
            <a:ext cx="8232986" cy="2590800"/>
          </a:xfrm>
          <a:prstGeom prst="rect">
            <a:avLst/>
          </a:prstGeom>
          <a:noFill/>
          <a:ln w="9525">
            <a:solidFill>
              <a:schemeClr val="accent1"/>
            </a:solid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smtClean="0"/>
              <a:t>Study Background</a:t>
            </a:r>
            <a:endParaRPr lang="en-US" dirty="0"/>
          </a:p>
        </p:txBody>
      </p:sp>
      <p:sp>
        <p:nvSpPr>
          <p:cNvPr id="5123" name="Rectangle 3"/>
          <p:cNvSpPr>
            <a:spLocks noGrp="1" noChangeArrowheads="1"/>
          </p:cNvSpPr>
          <p:nvPr>
            <p:ph type="body" idx="1"/>
          </p:nvPr>
        </p:nvSpPr>
        <p:spPr>
          <a:xfrm>
            <a:off x="609600" y="914400"/>
            <a:ext cx="8229600" cy="4229076"/>
          </a:xfrm>
        </p:spPr>
        <p:txBody>
          <a:bodyPr/>
          <a:lstStyle/>
          <a:p>
            <a:r>
              <a:rPr lang="en-US" sz="2800" b="0" dirty="0"/>
              <a:t>Hospital acquired infections (HAIs) are common, and numerous strategies to prevent them have been studied</a:t>
            </a:r>
          </a:p>
          <a:p>
            <a:endParaRPr lang="en-US" sz="2800" b="0" dirty="0"/>
          </a:p>
          <a:p>
            <a:r>
              <a:rPr lang="en-US" sz="2800" b="0" dirty="0"/>
              <a:t>In Oct </a:t>
            </a:r>
            <a:r>
              <a:rPr lang="en-US" sz="2800" b="0" dirty="0" smtClean="0"/>
              <a:t>2008</a:t>
            </a:r>
            <a:r>
              <a:rPr lang="en-US" sz="2800" b="0" dirty="0"/>
              <a:t>, Medicare began to encourage hospitals to adopt these strategies by instituting a policy of nonpayment for “reasonably preventable” </a:t>
            </a:r>
            <a:r>
              <a:rPr lang="en-US" sz="2800" b="0" dirty="0" smtClean="0"/>
              <a:t>HAIs, including CABSI, CAUTI and SSI</a:t>
            </a:r>
            <a:endParaRPr lang="en-US" sz="2800" b="0" dirty="0"/>
          </a:p>
          <a:p>
            <a:endParaRPr lang="en-US" sz="2800" b="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Standards</a:t>
            </a:r>
            <a:endParaRPr lang="en-US" dirty="0"/>
          </a:p>
        </p:txBody>
      </p:sp>
      <p:sp>
        <p:nvSpPr>
          <p:cNvPr id="3" name="Content Placeholder 2"/>
          <p:cNvSpPr>
            <a:spLocks noGrp="1"/>
          </p:cNvSpPr>
          <p:nvPr>
            <p:ph idx="1"/>
          </p:nvPr>
        </p:nvSpPr>
        <p:spPr>
          <a:xfrm>
            <a:off x="739775" y="825500"/>
            <a:ext cx="7826375" cy="5388368"/>
          </a:xfrm>
        </p:spPr>
        <p:txBody>
          <a:bodyPr/>
          <a:lstStyle/>
          <a:p>
            <a:r>
              <a:rPr lang="en-US" dirty="0" smtClean="0"/>
              <a:t>CMS Partnership for Patients</a:t>
            </a:r>
          </a:p>
          <a:p>
            <a:pPr lvl="1"/>
            <a:r>
              <a:rPr lang="en-US" dirty="0" smtClean="0"/>
              <a:t>Nine core areas of focus, four areas are HAIs:</a:t>
            </a:r>
          </a:p>
          <a:p>
            <a:pPr lvl="2"/>
            <a:r>
              <a:rPr lang="en-US" dirty="0" smtClean="0"/>
              <a:t>CAUTI</a:t>
            </a:r>
          </a:p>
          <a:p>
            <a:pPr lvl="2"/>
            <a:r>
              <a:rPr lang="en-US" dirty="0" smtClean="0"/>
              <a:t>CABSI</a:t>
            </a:r>
          </a:p>
          <a:p>
            <a:pPr lvl="2"/>
            <a:r>
              <a:rPr lang="en-US" dirty="0" smtClean="0"/>
              <a:t>SSI</a:t>
            </a:r>
          </a:p>
          <a:p>
            <a:pPr lvl="2"/>
            <a:r>
              <a:rPr lang="en-US" dirty="0" smtClean="0"/>
              <a:t>VAP</a:t>
            </a:r>
          </a:p>
          <a:p>
            <a:endParaRPr lang="en-US" dirty="0" smtClean="0"/>
          </a:p>
          <a:p>
            <a:r>
              <a:rPr lang="en-US" dirty="0" smtClean="0"/>
              <a:t>Joint Commission’s 2011 National Patient Safety Goals</a:t>
            </a:r>
          </a:p>
          <a:p>
            <a:pPr lvl="1"/>
            <a:r>
              <a:rPr lang="en-US" dirty="0" smtClean="0"/>
              <a:t>NPSG.07.04.01</a:t>
            </a:r>
          </a:p>
          <a:p>
            <a:pPr lvl="2"/>
            <a:r>
              <a:rPr lang="en-US" dirty="0" smtClean="0"/>
              <a:t>Use proven guidelines to prevent infection of the blood from central lines</a:t>
            </a:r>
          </a:p>
          <a:p>
            <a:pPr lvl="1"/>
            <a:r>
              <a:rPr lang="en-US" dirty="0" smtClean="0"/>
              <a:t>NPSG.07.05.01</a:t>
            </a:r>
          </a:p>
          <a:p>
            <a:pPr lvl="2"/>
            <a:r>
              <a:rPr lang="en-US" dirty="0" smtClean="0"/>
              <a:t>Use proven guidelines to prevent infections after surgery</a:t>
            </a:r>
          </a:p>
          <a:p>
            <a:pPr lvl="1"/>
            <a:r>
              <a:rPr lang="en-US" dirty="0" smtClean="0"/>
              <a:t>NPSG.07.06.01</a:t>
            </a:r>
          </a:p>
          <a:p>
            <a:pPr lvl="2"/>
            <a:r>
              <a:rPr lang="en-US" dirty="0" smtClean="0"/>
              <a:t>Use proven guidelines to prevent indwelling catheter-associated urinary tract infections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dirty="0" smtClean="0"/>
              <a:t>Study Objectives</a:t>
            </a:r>
            <a:endParaRPr lang="en-US" dirty="0"/>
          </a:p>
        </p:txBody>
      </p:sp>
      <p:sp>
        <p:nvSpPr>
          <p:cNvPr id="6147" name="Rectangle 3"/>
          <p:cNvSpPr>
            <a:spLocks noGrp="1" noChangeArrowheads="1"/>
          </p:cNvSpPr>
          <p:nvPr>
            <p:ph idx="1"/>
          </p:nvPr>
        </p:nvSpPr>
        <p:spPr>
          <a:xfrm>
            <a:off x="533400" y="1143000"/>
            <a:ext cx="7826375" cy="4126484"/>
          </a:xfrm>
        </p:spPr>
        <p:txBody>
          <a:bodyPr/>
          <a:lstStyle/>
          <a:p>
            <a:pPr marL="609600" indent="-609600"/>
            <a:r>
              <a:rPr lang="en-US" b="0" dirty="0" smtClean="0"/>
              <a:t>Some have asserted that not all HAIs are preventable, and that new incentives and mandates punish hospitals that care for patients at high risk of HAIs</a:t>
            </a:r>
          </a:p>
          <a:p>
            <a:pPr marL="609600" indent="-609600">
              <a:buNone/>
            </a:pPr>
            <a:r>
              <a:rPr lang="en-US" b="0" dirty="0" smtClean="0"/>
              <a:t>	</a:t>
            </a:r>
            <a:endParaRPr lang="en-US" b="0" dirty="0" smtClean="0"/>
          </a:p>
          <a:p>
            <a:pPr marL="609600" indent="-609600"/>
            <a:r>
              <a:rPr lang="en-US" b="0" dirty="0" smtClean="0"/>
              <a:t>To </a:t>
            </a:r>
            <a:r>
              <a:rPr lang="en-US" b="0" dirty="0"/>
              <a:t>inform discussions regarding the preventability of HAIs, we estimated:</a:t>
            </a:r>
          </a:p>
          <a:p>
            <a:pPr marL="609600" indent="-609600"/>
            <a:endParaRPr lang="en-US" b="0" dirty="0"/>
          </a:p>
          <a:p>
            <a:pPr marL="1244600" lvl="2" indent="-457200">
              <a:buFontTx/>
              <a:buAutoNum type="arabicParenR"/>
            </a:pPr>
            <a:r>
              <a:rPr lang="en-US" dirty="0"/>
              <a:t>the proportion of </a:t>
            </a:r>
            <a:r>
              <a:rPr lang="en-US" dirty="0" smtClean="0"/>
              <a:t>HAIs in US hospitals that are reasonably preventable</a:t>
            </a:r>
            <a:endParaRPr lang="en-US" dirty="0"/>
          </a:p>
          <a:p>
            <a:pPr marL="1244600" lvl="2" indent="-457200">
              <a:buFontTx/>
              <a:buAutoNum type="arabicParenR"/>
            </a:pPr>
            <a:endParaRPr lang="en-US" dirty="0"/>
          </a:p>
          <a:p>
            <a:pPr marL="1244600" lvl="2" indent="-457200">
              <a:buFontTx/>
              <a:buAutoNum type="arabicParenR"/>
            </a:pPr>
            <a:r>
              <a:rPr lang="en-US" dirty="0"/>
              <a:t>mortality and costs associated with reasonably preventable HAIs</a:t>
            </a:r>
          </a:p>
          <a:p>
            <a:pPr marL="609600" indent="-609600"/>
            <a:endParaRPr lang="en-US" b="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Methods</a:t>
            </a:r>
          </a:p>
        </p:txBody>
      </p:sp>
      <p:sp>
        <p:nvSpPr>
          <p:cNvPr id="7172" name="Rectangle 4"/>
          <p:cNvSpPr>
            <a:spLocks noGrp="1" noChangeArrowheads="1"/>
          </p:cNvSpPr>
          <p:nvPr>
            <p:ph type="body" idx="1"/>
          </p:nvPr>
        </p:nvSpPr>
        <p:spPr>
          <a:xfrm>
            <a:off x="304800" y="838200"/>
            <a:ext cx="8153400" cy="4095706"/>
          </a:xfrm>
        </p:spPr>
        <p:txBody>
          <a:bodyPr/>
          <a:lstStyle/>
          <a:p>
            <a:pPr algn="ctr">
              <a:buFont typeface="Wingdings" pitchFamily="2" charset="2"/>
              <a:buNone/>
            </a:pPr>
            <a:r>
              <a:rPr lang="en-US" dirty="0"/>
              <a:t>	</a:t>
            </a:r>
            <a:r>
              <a:rPr lang="en-US" dirty="0" smtClean="0"/>
              <a:t>Range of proportion of HAIs that are preventable </a:t>
            </a:r>
            <a:r>
              <a:rPr lang="en-US" dirty="0"/>
              <a:t>(%) </a:t>
            </a:r>
            <a:r>
              <a:rPr lang="en-US" baseline="30000" dirty="0"/>
              <a:t>1</a:t>
            </a:r>
          </a:p>
          <a:p>
            <a:pPr algn="ctr">
              <a:buFont typeface="Wingdings" pitchFamily="2" charset="2"/>
              <a:buNone/>
            </a:pPr>
            <a:r>
              <a:rPr lang="en-US" dirty="0"/>
              <a:t>X</a:t>
            </a:r>
          </a:p>
          <a:p>
            <a:pPr algn="ctr">
              <a:buFont typeface="Wingdings" pitchFamily="2" charset="2"/>
              <a:buNone/>
            </a:pPr>
            <a:r>
              <a:rPr lang="en-US" dirty="0"/>
              <a:t>	Annual number of HAIs and HAI deaths </a:t>
            </a:r>
            <a:r>
              <a:rPr lang="en-US" baseline="30000" dirty="0"/>
              <a:t>2</a:t>
            </a:r>
            <a:endParaRPr lang="en-US" dirty="0"/>
          </a:p>
          <a:p>
            <a:pPr algn="ctr">
              <a:buFont typeface="Wingdings" pitchFamily="2" charset="2"/>
              <a:buNone/>
            </a:pPr>
            <a:r>
              <a:rPr lang="en-US" dirty="0"/>
              <a:t>=</a:t>
            </a:r>
          </a:p>
          <a:p>
            <a:pPr algn="ctr">
              <a:buFont typeface="Wingdings" pitchFamily="2" charset="2"/>
              <a:buNone/>
            </a:pPr>
            <a:r>
              <a:rPr lang="en-US" dirty="0"/>
              <a:t>	</a:t>
            </a:r>
            <a:r>
              <a:rPr lang="en-US" dirty="0" smtClean="0"/>
              <a:t>Range of annual </a:t>
            </a:r>
            <a:r>
              <a:rPr lang="en-US" dirty="0"/>
              <a:t>number of preventable HAIs and HAI deaths</a:t>
            </a:r>
          </a:p>
          <a:p>
            <a:pPr algn="ctr">
              <a:buFont typeface="Wingdings" pitchFamily="2" charset="2"/>
              <a:buNone/>
            </a:pPr>
            <a:endParaRPr lang="en-US" dirty="0"/>
          </a:p>
          <a:p>
            <a:pPr algn="ctr">
              <a:buFont typeface="Wingdings" pitchFamily="2" charset="2"/>
              <a:buNone/>
            </a:pPr>
            <a:r>
              <a:rPr lang="en-US" dirty="0"/>
              <a:t>Range of annual number of preventable HAIs</a:t>
            </a:r>
          </a:p>
          <a:p>
            <a:pPr algn="ctr">
              <a:buFont typeface="Wingdings" pitchFamily="2" charset="2"/>
              <a:buNone/>
            </a:pPr>
            <a:r>
              <a:rPr lang="en-US" dirty="0"/>
              <a:t>X</a:t>
            </a:r>
          </a:p>
          <a:p>
            <a:pPr algn="ctr">
              <a:buFont typeface="Wingdings" pitchFamily="2" charset="2"/>
              <a:buNone/>
            </a:pPr>
            <a:r>
              <a:rPr lang="en-US" dirty="0"/>
              <a:t>Incremental cost of HAIs </a:t>
            </a:r>
            <a:r>
              <a:rPr lang="en-US" baseline="30000" dirty="0"/>
              <a:t>3</a:t>
            </a:r>
          </a:p>
          <a:p>
            <a:pPr algn="ctr">
              <a:buFont typeface="Wingdings" pitchFamily="2" charset="2"/>
              <a:buNone/>
            </a:pPr>
            <a:r>
              <a:rPr lang="en-US" dirty="0"/>
              <a:t>=</a:t>
            </a:r>
          </a:p>
          <a:p>
            <a:pPr algn="ctr">
              <a:buFont typeface="Wingdings" pitchFamily="2" charset="2"/>
              <a:buNone/>
            </a:pPr>
            <a:r>
              <a:rPr lang="en-US" dirty="0"/>
              <a:t>Range of annual avoidable HAI costs</a:t>
            </a:r>
          </a:p>
        </p:txBody>
      </p:sp>
      <p:sp>
        <p:nvSpPr>
          <p:cNvPr id="7173" name="Rectangle 5"/>
          <p:cNvSpPr>
            <a:spLocks noChangeArrowheads="1"/>
          </p:cNvSpPr>
          <p:nvPr/>
        </p:nvSpPr>
        <p:spPr bwMode="auto">
          <a:xfrm>
            <a:off x="609600" y="762000"/>
            <a:ext cx="7924800" cy="2133600"/>
          </a:xfrm>
          <a:prstGeom prst="rect">
            <a:avLst/>
          </a:prstGeom>
          <a:noFill/>
          <a:ln w="25400">
            <a:solidFill>
              <a:schemeClr val="accent2"/>
            </a:solidFill>
            <a:miter lim="800000"/>
            <a:headEnd/>
            <a:tailEnd/>
          </a:ln>
          <a:effectLst/>
        </p:spPr>
        <p:txBody>
          <a:bodyPr wrap="none" anchor="ctr"/>
          <a:lstStyle/>
          <a:p>
            <a:endParaRPr lang="en-US"/>
          </a:p>
        </p:txBody>
      </p:sp>
      <p:sp>
        <p:nvSpPr>
          <p:cNvPr id="7174" name="Rectangle 6"/>
          <p:cNvSpPr>
            <a:spLocks noChangeArrowheads="1"/>
          </p:cNvSpPr>
          <p:nvPr/>
        </p:nvSpPr>
        <p:spPr bwMode="auto">
          <a:xfrm>
            <a:off x="609600" y="3048000"/>
            <a:ext cx="7924800" cy="1828800"/>
          </a:xfrm>
          <a:prstGeom prst="rect">
            <a:avLst/>
          </a:prstGeom>
          <a:noFill/>
          <a:ln w="25400">
            <a:solidFill>
              <a:schemeClr val="accent2"/>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dirty="0" smtClean="0"/>
              <a:t>Study Methods</a:t>
            </a:r>
            <a:endParaRPr lang="en-US" dirty="0"/>
          </a:p>
        </p:txBody>
      </p:sp>
      <p:sp>
        <p:nvSpPr>
          <p:cNvPr id="51203" name="Rectangle 3"/>
          <p:cNvSpPr>
            <a:spLocks noGrp="1" noChangeArrowheads="1"/>
          </p:cNvSpPr>
          <p:nvPr>
            <p:ph type="body" idx="1"/>
          </p:nvPr>
        </p:nvSpPr>
        <p:spPr>
          <a:xfrm>
            <a:off x="685800" y="838200"/>
            <a:ext cx="7772400" cy="4813852"/>
          </a:xfrm>
        </p:spPr>
        <p:txBody>
          <a:bodyPr/>
          <a:lstStyle/>
          <a:p>
            <a:pPr marL="457200" indent="-457200">
              <a:lnSpc>
                <a:spcPct val="90000"/>
              </a:lnSpc>
              <a:buSzTx/>
              <a:buFont typeface="Wingdings" pitchFamily="2" charset="2"/>
              <a:buAutoNum type="arabicPeriod"/>
            </a:pPr>
            <a:r>
              <a:rPr lang="en-US" sz="2400" b="0" dirty="0"/>
              <a:t>Range of preventability</a:t>
            </a:r>
          </a:p>
          <a:p>
            <a:pPr marL="744538" lvl="1" indent="-381000">
              <a:lnSpc>
                <a:spcPct val="90000"/>
              </a:lnSpc>
              <a:buSzTx/>
            </a:pPr>
            <a:r>
              <a:rPr lang="en-US" sz="2000" dirty="0" smtClean="0"/>
              <a:t>Use </a:t>
            </a:r>
            <a:r>
              <a:rPr lang="en-US" sz="2000" dirty="0"/>
              <a:t>an AHRQ systematic review that examined published interventions to reduce BSI, UTI, SSI, and VAP </a:t>
            </a:r>
          </a:p>
          <a:p>
            <a:pPr marL="744538" lvl="1" indent="-381000">
              <a:lnSpc>
                <a:spcPct val="90000"/>
              </a:lnSpc>
              <a:buSzTx/>
            </a:pPr>
            <a:r>
              <a:rPr lang="en-US" sz="2000" dirty="0" smtClean="0"/>
              <a:t>We </a:t>
            </a:r>
            <a:r>
              <a:rPr lang="en-US" sz="2000" dirty="0"/>
              <a:t>constructed ranges of preventability for each HAI by using the lowest and highest risk reductions reported in the AHRQ review for higher quality US studies published in last decade</a:t>
            </a:r>
          </a:p>
          <a:p>
            <a:pPr marL="457200" indent="-457200">
              <a:lnSpc>
                <a:spcPct val="90000"/>
              </a:lnSpc>
              <a:buSzTx/>
              <a:buFont typeface="Wingdings" pitchFamily="2" charset="2"/>
              <a:buAutoNum type="arabicPeriod"/>
            </a:pPr>
            <a:endParaRPr lang="en-US" sz="2400" b="0" dirty="0"/>
          </a:p>
          <a:p>
            <a:pPr marL="457200" indent="-457200">
              <a:lnSpc>
                <a:spcPct val="90000"/>
              </a:lnSpc>
              <a:buSzTx/>
              <a:buFont typeface="Wingdings" pitchFamily="2" charset="2"/>
              <a:buAutoNum type="arabicPeriod"/>
            </a:pPr>
            <a:r>
              <a:rPr lang="en-US" sz="2400" b="0" dirty="0"/>
              <a:t>Annual number of HAIs and HAI deaths</a:t>
            </a:r>
          </a:p>
          <a:p>
            <a:pPr marL="744538" lvl="1" indent="-381000">
              <a:lnSpc>
                <a:spcPct val="90000"/>
              </a:lnSpc>
              <a:buSzTx/>
            </a:pPr>
            <a:r>
              <a:rPr lang="en-US" sz="2000" dirty="0" smtClean="0"/>
              <a:t>Use </a:t>
            </a:r>
            <a:r>
              <a:rPr lang="en-US" sz="2000" dirty="0"/>
              <a:t>most recently published national data</a:t>
            </a:r>
          </a:p>
          <a:p>
            <a:pPr marL="744538" lvl="1" indent="-381000">
              <a:lnSpc>
                <a:spcPct val="90000"/>
              </a:lnSpc>
              <a:buSzTx/>
              <a:buFontTx/>
              <a:buAutoNum type="arabicPeriod"/>
            </a:pPr>
            <a:endParaRPr lang="en-US" sz="2400" dirty="0"/>
          </a:p>
          <a:p>
            <a:pPr marL="457200" indent="-457200">
              <a:lnSpc>
                <a:spcPct val="90000"/>
              </a:lnSpc>
              <a:buSzTx/>
              <a:buFont typeface="Wingdings" pitchFamily="2" charset="2"/>
              <a:buAutoNum type="arabicPeriod"/>
            </a:pPr>
            <a:r>
              <a:rPr lang="en-US" sz="2400" b="0" dirty="0"/>
              <a:t>Incremental cost of an HAI</a:t>
            </a:r>
          </a:p>
          <a:p>
            <a:pPr marL="744538" lvl="1" indent="-381000">
              <a:lnSpc>
                <a:spcPct val="90000"/>
              </a:lnSpc>
              <a:buSzTx/>
            </a:pPr>
            <a:r>
              <a:rPr lang="en-US" sz="2000" dirty="0" smtClean="0"/>
              <a:t>Perform </a:t>
            </a:r>
            <a:r>
              <a:rPr lang="en-US" sz="2000" dirty="0"/>
              <a:t>a systematic review of the published literature</a:t>
            </a:r>
          </a:p>
          <a:p>
            <a:pPr marL="744538" lvl="1" indent="-381000">
              <a:lnSpc>
                <a:spcPct val="90000"/>
              </a:lnSpc>
              <a:buSzTx/>
            </a:pPr>
            <a:r>
              <a:rPr lang="en-US" sz="2000" dirty="0" smtClean="0"/>
              <a:t>Use </a:t>
            </a:r>
            <a:r>
              <a:rPr lang="en-US" sz="2000" dirty="0"/>
              <a:t>data from US studies reporting comprehensive cost analyses adjusted for confounders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smtClean="0"/>
              <a:t>Study Results</a:t>
            </a:r>
            <a:r>
              <a:rPr lang="en-US" dirty="0"/>
              <a:t>: AHRQ Systematic Review</a:t>
            </a:r>
          </a:p>
        </p:txBody>
      </p:sp>
      <p:graphicFrame>
        <p:nvGraphicFramePr>
          <p:cNvPr id="11431" name="Group 1191"/>
          <p:cNvGraphicFramePr>
            <a:graphicFrameLocks noGrp="1"/>
          </p:cNvGraphicFramePr>
          <p:nvPr>
            <p:ph idx="1"/>
          </p:nvPr>
        </p:nvGraphicFramePr>
        <p:xfrm>
          <a:off x="685799" y="1066800"/>
          <a:ext cx="7772401" cy="3078480"/>
        </p:xfrm>
        <a:graphic>
          <a:graphicData uri="http://schemas.openxmlformats.org/drawingml/2006/table">
            <a:tbl>
              <a:tblPr/>
              <a:tblGrid>
                <a:gridCol w="4872883"/>
                <a:gridCol w="709747"/>
                <a:gridCol w="791465"/>
                <a:gridCol w="697640"/>
                <a:gridCol w="700666"/>
              </a:tblGrid>
              <a:tr h="228600">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Infection type</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BSI</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VAP</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UTI</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SSI</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9388">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Total studies included in AHRQ report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19</a:t>
                      </a:r>
                      <a:endParaRPr kumimoji="0" lang="en-US" sz="20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12</a:t>
                      </a:r>
                      <a:endParaRPr kumimoji="0" lang="en-US" sz="20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10</a:t>
                      </a:r>
                      <a:endParaRPr kumimoji="0" lang="en-US" sz="20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28</a:t>
                      </a:r>
                      <a:endParaRPr kumimoji="0" lang="en-US" sz="20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7800">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Excluded on quality grounds</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10</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5</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1</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15</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9388">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Excluded: more than 10 years old</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0</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1</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3</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3</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7800">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Excluded: didn’t report risk reductions for infections</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0</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1</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2</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2</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9388">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Excluded: non-US</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2</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2</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2</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Arial Narrow" pitchFamily="34" charset="0"/>
                          <a:cs typeface="Times New Roman" pitchFamily="18" charset="0"/>
                        </a:rPr>
                        <a:t>5</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7800">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Included in this analysis</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7</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3</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2"/>
                          </a:solidFill>
                          <a:effectLst/>
                          <a:latin typeface="Arial Narrow" pitchFamily="34" charset="0"/>
                          <a:cs typeface="Times New Roman" pitchFamily="18" charset="0"/>
                        </a:rPr>
                        <a:t>2</a:t>
                      </a:r>
                      <a:endParaRPr kumimoji="0" lang="en-US" sz="20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solidFill>
                          <a:effectLst/>
                          <a:latin typeface="Arial Narrow" pitchFamily="34" charset="0"/>
                          <a:cs typeface="Times New Roman" pitchFamily="18" charset="0"/>
                        </a:rPr>
                        <a:t>3</a:t>
                      </a:r>
                      <a:endParaRPr kumimoji="0" lang="en-US" sz="20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430" name="Text Box 1190"/>
          <p:cNvSpPr txBox="1">
            <a:spLocks noChangeArrowheads="1"/>
          </p:cNvSpPr>
          <p:nvPr/>
        </p:nvSpPr>
        <p:spPr bwMode="auto">
          <a:xfrm>
            <a:off x="914400" y="5562600"/>
            <a:ext cx="7467600" cy="639763"/>
          </a:xfrm>
          <a:prstGeom prst="rect">
            <a:avLst/>
          </a:prstGeom>
          <a:noFill/>
          <a:ln w="9525">
            <a:noFill/>
            <a:miter lim="800000"/>
            <a:headEnd/>
            <a:tailEnd/>
          </a:ln>
          <a:effectLst/>
        </p:spPr>
        <p:txBody>
          <a:bodyPr>
            <a:spAutoFit/>
          </a:bodyPr>
          <a:lstStyle/>
          <a:p>
            <a:r>
              <a:rPr lang="en-US" sz="1200" dirty="0" err="1">
                <a:solidFill>
                  <a:schemeClr val="tx2"/>
                </a:solidFill>
              </a:rPr>
              <a:t>Ranji</a:t>
            </a:r>
            <a:r>
              <a:rPr lang="en-US" sz="1200" dirty="0">
                <a:solidFill>
                  <a:schemeClr val="tx2"/>
                </a:solidFill>
              </a:rPr>
              <a:t> SR, </a:t>
            </a:r>
            <a:r>
              <a:rPr lang="en-US" sz="1200" dirty="0" err="1">
                <a:solidFill>
                  <a:schemeClr val="tx2"/>
                </a:solidFill>
              </a:rPr>
              <a:t>Shetty</a:t>
            </a:r>
            <a:r>
              <a:rPr lang="en-US" sz="1200" dirty="0">
                <a:solidFill>
                  <a:schemeClr val="tx2"/>
                </a:solidFill>
              </a:rPr>
              <a:t> K, </a:t>
            </a:r>
            <a:r>
              <a:rPr lang="en-US" sz="1200" dirty="0" err="1">
                <a:solidFill>
                  <a:schemeClr val="tx2"/>
                </a:solidFill>
              </a:rPr>
              <a:t>Posley</a:t>
            </a:r>
            <a:r>
              <a:rPr lang="en-US" sz="1200" dirty="0">
                <a:solidFill>
                  <a:schemeClr val="tx2"/>
                </a:solidFill>
              </a:rPr>
              <a:t> KA, Lewis R, </a:t>
            </a:r>
            <a:r>
              <a:rPr lang="en-US" sz="1200" dirty="0" err="1">
                <a:solidFill>
                  <a:schemeClr val="tx2"/>
                </a:solidFill>
              </a:rPr>
              <a:t>Sundaram</a:t>
            </a:r>
            <a:r>
              <a:rPr lang="en-US" sz="1200" dirty="0">
                <a:solidFill>
                  <a:schemeClr val="tx2"/>
                </a:solidFill>
              </a:rPr>
              <a:t> V, Galvin CM, et al. Volume 6--prevention of healthcare-associated infections. Rockville, MD: Agency for Healthcare Research and Quality; 2007 January 2007. Report No.: AHRQ Publication No. 04(07)-0051-6. </a:t>
            </a:r>
          </a:p>
        </p:txBody>
      </p:sp>
      <p:sp>
        <p:nvSpPr>
          <p:cNvPr id="11432" name="Text Box 1192"/>
          <p:cNvSpPr txBox="1">
            <a:spLocks noChangeArrowheads="1"/>
          </p:cNvSpPr>
          <p:nvPr/>
        </p:nvSpPr>
        <p:spPr bwMode="auto">
          <a:xfrm>
            <a:off x="2155825" y="4572000"/>
            <a:ext cx="4832350" cy="457200"/>
          </a:xfrm>
          <a:prstGeom prst="rect">
            <a:avLst/>
          </a:prstGeom>
          <a:noFill/>
          <a:ln w="9525">
            <a:noFill/>
            <a:miter lim="800000"/>
            <a:headEnd/>
            <a:tailEnd/>
          </a:ln>
          <a:effectLst/>
        </p:spPr>
        <p:txBody>
          <a:bodyPr wrap="none">
            <a:spAutoFit/>
          </a:bodyPr>
          <a:lstStyle/>
          <a:p>
            <a:r>
              <a:rPr lang="en-US" sz="2400">
                <a:solidFill>
                  <a:schemeClr val="tx2"/>
                </a:solidFill>
              </a:rPr>
              <a:t>15 studies included in our analysis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05" name="Rectangle 293"/>
          <p:cNvSpPr>
            <a:spLocks noGrp="1" noChangeArrowheads="1"/>
          </p:cNvSpPr>
          <p:nvPr>
            <p:ph type="title"/>
          </p:nvPr>
        </p:nvSpPr>
        <p:spPr/>
        <p:txBody>
          <a:bodyPr/>
          <a:lstStyle/>
          <a:p>
            <a:r>
              <a:rPr lang="en-US"/>
              <a:t>VAP Prevention Studies</a:t>
            </a:r>
          </a:p>
        </p:txBody>
      </p:sp>
      <p:graphicFrame>
        <p:nvGraphicFramePr>
          <p:cNvPr id="13652" name="Group 340"/>
          <p:cNvGraphicFramePr>
            <a:graphicFrameLocks noGrp="1"/>
          </p:cNvGraphicFramePr>
          <p:nvPr>
            <p:ph idx="1"/>
          </p:nvPr>
        </p:nvGraphicFramePr>
        <p:xfrm>
          <a:off x="533400" y="838200"/>
          <a:ext cx="8179753" cy="5029200"/>
        </p:xfrm>
        <a:graphic>
          <a:graphicData uri="http://schemas.openxmlformats.org/drawingml/2006/table">
            <a:tbl>
              <a:tblPr/>
              <a:tblGrid>
                <a:gridCol w="968375"/>
                <a:gridCol w="936625"/>
                <a:gridCol w="146050"/>
                <a:gridCol w="601663"/>
                <a:gridCol w="1640840"/>
                <a:gridCol w="938213"/>
                <a:gridCol w="1069975"/>
                <a:gridCol w="1069975"/>
                <a:gridCol w="808037"/>
              </a:tblGrid>
              <a:tr h="3238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Author</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Year</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Study</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Design</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Setting</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Intervention</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Comp</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Risk</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before</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Risk </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after</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Risk</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Red.</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gridSpan="9">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Good quality</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4450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Babcock</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 2004</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Before-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after study</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ICU</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Hand hygiene</a:t>
                      </a:r>
                    </a:p>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HOB&gt;30°</a:t>
                      </a:r>
                    </a:p>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Daily interruption of sedation</a:t>
                      </a:r>
                    </a:p>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Clinician education</a:t>
                      </a:r>
                      <a:endParaRPr kumimoji="0" lang="en-US" sz="16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Previous</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care</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8.75</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4.74</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46%</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38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Zack</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2002</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Before-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after study</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ICU</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HOB&gt;30°</a:t>
                      </a:r>
                    </a:p>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Clinician education</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Previous</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care</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12.6</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5.7</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55%</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gridSpan="9">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Moderate quality</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1938">
                <a:tc rowSpan="2">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Lai</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2003</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gridSpan="2">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Before-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after study</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en-US"/>
                    </a:p>
                  </a:txBody>
                  <a:tcPr/>
                </a:tc>
                <a:tc rowSpan="2">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ICU</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HOB&gt;30°</a:t>
                      </a:r>
                    </a:p>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Clinician education</a:t>
                      </a:r>
                    </a:p>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Audit &amp; feedback</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Previous</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care</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SICU: 45.1</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SICU:  27.9</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38%</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1938">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MICU:  22.4</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MICU: 11.6</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per 1,000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vent days</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48%</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648" name="Text Box 336"/>
          <p:cNvSpPr txBox="1">
            <a:spLocks noChangeArrowheads="1"/>
          </p:cNvSpPr>
          <p:nvPr/>
        </p:nvSpPr>
        <p:spPr bwMode="auto">
          <a:xfrm>
            <a:off x="1905000" y="6019800"/>
            <a:ext cx="5110163" cy="457200"/>
          </a:xfrm>
          <a:prstGeom prst="rect">
            <a:avLst/>
          </a:prstGeom>
          <a:noFill/>
          <a:ln w="9525">
            <a:noFill/>
            <a:miter lim="800000"/>
            <a:headEnd/>
            <a:tailEnd/>
          </a:ln>
          <a:effectLst/>
        </p:spPr>
        <p:txBody>
          <a:bodyPr wrap="none">
            <a:spAutoFit/>
          </a:bodyPr>
          <a:lstStyle/>
          <a:p>
            <a:r>
              <a:rPr lang="en-US" sz="2400">
                <a:solidFill>
                  <a:schemeClr val="tx2"/>
                </a:solidFill>
              </a:rPr>
              <a:t>Range of Risk Reductions = 38-55%</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36" name="Rectangle 112"/>
          <p:cNvSpPr>
            <a:spLocks noGrp="1" noChangeArrowheads="1"/>
          </p:cNvSpPr>
          <p:nvPr>
            <p:ph type="title"/>
          </p:nvPr>
        </p:nvSpPr>
        <p:spPr/>
        <p:txBody>
          <a:bodyPr/>
          <a:lstStyle/>
          <a:p>
            <a:r>
              <a:rPr lang="en-US"/>
              <a:t>Range of Risk Reductions for all HAIs</a:t>
            </a:r>
          </a:p>
        </p:txBody>
      </p:sp>
      <p:graphicFrame>
        <p:nvGraphicFramePr>
          <p:cNvPr id="52341" name="Group 117"/>
          <p:cNvGraphicFramePr>
            <a:graphicFrameLocks noGrp="1"/>
          </p:cNvGraphicFramePr>
          <p:nvPr>
            <p:ph idx="1"/>
          </p:nvPr>
        </p:nvGraphicFramePr>
        <p:xfrm>
          <a:off x="1435100" y="1912938"/>
          <a:ext cx="6273800" cy="3033396"/>
        </p:xfrm>
        <a:graphic>
          <a:graphicData uri="http://schemas.openxmlformats.org/drawingml/2006/table">
            <a:tbl>
              <a:tblPr/>
              <a:tblGrid>
                <a:gridCol w="1917700"/>
                <a:gridCol w="4356100"/>
              </a:tblGrid>
              <a:tr h="1109663">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HAI</a:t>
                      </a:r>
                      <a:endParaRPr kumimoji="0" lang="en-US" sz="24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Reduction</a:t>
                      </a:r>
                    </a:p>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in HAI</a:t>
                      </a:r>
                    </a:p>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risk with QI</a:t>
                      </a:r>
                      <a:endParaRPr kumimoji="0" lang="en-US" sz="24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BSI</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18%–66%</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VAP</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38%–55%</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UTI</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17%–69%</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SSI</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26%–54%</a:t>
                      </a:r>
                      <a:endParaRPr kumimoji="0" lang="en-US" sz="24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41" name="Rectangle 185"/>
          <p:cNvSpPr>
            <a:spLocks noGrp="1" noChangeArrowheads="1"/>
          </p:cNvSpPr>
          <p:nvPr>
            <p:ph type="title"/>
          </p:nvPr>
        </p:nvSpPr>
        <p:spPr/>
        <p:txBody>
          <a:bodyPr/>
          <a:lstStyle/>
          <a:p>
            <a:r>
              <a:rPr lang="en-US" b="1"/>
              <a:t>Hospital-acquired infections in 2002</a:t>
            </a:r>
          </a:p>
        </p:txBody>
      </p:sp>
      <p:graphicFrame>
        <p:nvGraphicFramePr>
          <p:cNvPr id="19653" name="Group 197"/>
          <p:cNvGraphicFramePr>
            <a:graphicFrameLocks noGrp="1"/>
          </p:cNvGraphicFramePr>
          <p:nvPr>
            <p:ph idx="1"/>
          </p:nvPr>
        </p:nvGraphicFramePr>
        <p:xfrm>
          <a:off x="1436688" y="1676400"/>
          <a:ext cx="6269037" cy="2286000"/>
        </p:xfrm>
        <a:graphic>
          <a:graphicData uri="http://schemas.openxmlformats.org/drawingml/2006/table">
            <a:tbl>
              <a:tblPr/>
              <a:tblGrid>
                <a:gridCol w="1793875"/>
                <a:gridCol w="2162175"/>
                <a:gridCol w="2312987"/>
              </a:tblGrid>
              <a:tr h="455613">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Type of HAI</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Number of HAIs</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Deaths from HAIs</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575">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BSI</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248,678</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30,665</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VAP</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250,205</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35,967</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UTI</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561,667</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13,088</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SSI</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290,485</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8,205</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9646" name="Text Box 190"/>
          <p:cNvSpPr txBox="1">
            <a:spLocks noChangeArrowheads="1"/>
          </p:cNvSpPr>
          <p:nvPr/>
        </p:nvSpPr>
        <p:spPr bwMode="auto">
          <a:xfrm>
            <a:off x="952500" y="5105400"/>
            <a:ext cx="7239000" cy="825500"/>
          </a:xfrm>
          <a:prstGeom prst="rect">
            <a:avLst/>
          </a:prstGeom>
          <a:noFill/>
          <a:ln w="9525">
            <a:noFill/>
            <a:miter lim="800000"/>
            <a:headEnd/>
            <a:tailEnd/>
          </a:ln>
          <a:effectLst/>
        </p:spPr>
        <p:txBody>
          <a:bodyPr>
            <a:spAutoFit/>
          </a:bodyPr>
          <a:lstStyle/>
          <a:p>
            <a:r>
              <a:rPr lang="en-US" sz="1600" dirty="0" err="1">
                <a:solidFill>
                  <a:schemeClr val="tx2"/>
                </a:solidFill>
              </a:rPr>
              <a:t>Klevens</a:t>
            </a:r>
            <a:r>
              <a:rPr lang="en-US" sz="1600" dirty="0">
                <a:solidFill>
                  <a:schemeClr val="tx2"/>
                </a:solidFill>
              </a:rPr>
              <a:t> RM, Edwards JR, Richards </a:t>
            </a:r>
            <a:r>
              <a:rPr lang="en-US" sz="1600" dirty="0" err="1">
                <a:solidFill>
                  <a:schemeClr val="tx2"/>
                </a:solidFill>
              </a:rPr>
              <a:t>CL,Jr</a:t>
            </a:r>
            <a:r>
              <a:rPr lang="en-US" sz="1600" dirty="0">
                <a:solidFill>
                  <a:schemeClr val="tx2"/>
                </a:solidFill>
              </a:rPr>
              <a:t>, Horan TC, </a:t>
            </a:r>
            <a:r>
              <a:rPr lang="en-US" sz="1600" dirty="0" err="1">
                <a:solidFill>
                  <a:schemeClr val="tx2"/>
                </a:solidFill>
              </a:rPr>
              <a:t>Gaynes</a:t>
            </a:r>
            <a:r>
              <a:rPr lang="en-US" sz="1600" dirty="0">
                <a:solidFill>
                  <a:schemeClr val="tx2"/>
                </a:solidFill>
              </a:rPr>
              <a:t> RP, Pollock DA, et al. Estimating health care-associated infections and deaths in U.S. hospitals, 2002. Public Health Rep. </a:t>
            </a:r>
            <a:r>
              <a:rPr lang="en-US" sz="1600" dirty="0" smtClean="0">
                <a:solidFill>
                  <a:schemeClr val="tx2"/>
                </a:solidFill>
              </a:rPr>
              <a:t>2007;122(2</a:t>
            </a:r>
            <a:r>
              <a:rPr lang="en-US" sz="1600" dirty="0">
                <a:solidFill>
                  <a:schemeClr val="tx2"/>
                </a:solidFill>
              </a:rPr>
              <a:t>):160-6.</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62" name="Rectangle 34"/>
          <p:cNvSpPr>
            <a:spLocks noGrp="1" noChangeArrowheads="1"/>
          </p:cNvSpPr>
          <p:nvPr>
            <p:ph type="title"/>
          </p:nvPr>
        </p:nvSpPr>
        <p:spPr>
          <a:xfrm>
            <a:off x="457200" y="228600"/>
            <a:ext cx="8534400" cy="914400"/>
          </a:xfrm>
        </p:spPr>
        <p:txBody>
          <a:bodyPr/>
          <a:lstStyle/>
          <a:p>
            <a:r>
              <a:rPr lang="en-US" dirty="0"/>
              <a:t>Estimating Preventable HAIs and HAI Deaths</a:t>
            </a:r>
          </a:p>
        </p:txBody>
      </p:sp>
      <p:graphicFrame>
        <p:nvGraphicFramePr>
          <p:cNvPr id="48200" name="Group 72"/>
          <p:cNvGraphicFramePr>
            <a:graphicFrameLocks noGrp="1"/>
          </p:cNvGraphicFramePr>
          <p:nvPr>
            <p:ph idx="1"/>
          </p:nvPr>
        </p:nvGraphicFramePr>
        <p:xfrm>
          <a:off x="457200" y="1828800"/>
          <a:ext cx="8534401" cy="3111501"/>
        </p:xfrm>
        <a:graphic>
          <a:graphicData uri="http://schemas.openxmlformats.org/drawingml/2006/table">
            <a:tbl>
              <a:tblPr/>
              <a:tblGrid>
                <a:gridCol w="737715"/>
                <a:gridCol w="1160379"/>
                <a:gridCol w="1157260"/>
                <a:gridCol w="1473868"/>
                <a:gridCol w="2077453"/>
                <a:gridCol w="1927726"/>
              </a:tblGrid>
              <a:tr h="2116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Arial Narrow" pitchFamily="34" charset="0"/>
                          <a:cs typeface="Times New Roman" pitchFamily="18" charset="0"/>
                        </a:rPr>
                        <a:t>HAI</a:t>
                      </a:r>
                      <a:endParaRPr kumimoji="0" lang="en-US" sz="24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HAIs (N)</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HAI Deaths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Reduction in HAI risk with QI</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Preventable HAIs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Arial Narrow" pitchFamily="34" charset="0"/>
                          <a:cs typeface="Times New Roman" pitchFamily="18" charset="0"/>
                        </a:rPr>
                        <a:t>Preventable HAI deaths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Arial Narrow" pitchFamily="34" charset="0"/>
                          <a:cs typeface="Times New Roman" pitchFamily="18" charset="0"/>
                        </a:rPr>
                        <a:t>(N)</a:t>
                      </a:r>
                      <a:endParaRPr kumimoji="0" lang="en-US" sz="24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953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VAP</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250,205</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35,967</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38%–55%</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Arial Narrow" pitchFamily="34" charset="0"/>
                          <a:cs typeface="Times New Roman" pitchFamily="18" charset="0"/>
                        </a:rPr>
                        <a:t>95,078–137,613</a:t>
                      </a:r>
                      <a:endParaRPr kumimoji="0" lang="en-US" sz="24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2"/>
                          </a:solidFill>
                          <a:effectLst/>
                          <a:latin typeface="Arial Narrow" pitchFamily="34" charset="0"/>
                          <a:cs typeface="Times New Roman" pitchFamily="18" charset="0"/>
                        </a:rPr>
                        <a:t>13,667–19,782</a:t>
                      </a:r>
                      <a:endParaRPr kumimoji="0" lang="en-US" sz="24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236" name="Group 324"/>
          <p:cNvGraphicFramePr>
            <a:graphicFrameLocks noGrp="1"/>
          </p:cNvGraphicFramePr>
          <p:nvPr>
            <p:ph idx="1"/>
          </p:nvPr>
        </p:nvGraphicFramePr>
        <p:xfrm>
          <a:off x="533400" y="1320087"/>
          <a:ext cx="8000999" cy="4775913"/>
        </p:xfrm>
        <a:graphic>
          <a:graphicData uri="http://schemas.openxmlformats.org/drawingml/2006/table">
            <a:tbl>
              <a:tblPr/>
              <a:tblGrid>
                <a:gridCol w="1066800"/>
                <a:gridCol w="1066800"/>
                <a:gridCol w="1066800"/>
                <a:gridCol w="1371600"/>
                <a:gridCol w="1752600"/>
                <a:gridCol w="1676399"/>
              </a:tblGrid>
              <a:tr h="1105147">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2"/>
                          </a:solidFill>
                          <a:effectLst/>
                          <a:latin typeface="Arial Narrow" pitchFamily="34" charset="0"/>
                          <a:cs typeface="Times New Roman" pitchFamily="18" charset="0"/>
                        </a:rPr>
                        <a:t>HAI</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HAIs</a:t>
                      </a:r>
                      <a:endParaRPr kumimoji="0" lang="en-US" sz="1800" b="0" i="0" u="none" strike="noStrike" cap="none" normalizeH="0" baseline="0" smtClean="0">
                        <a:ln>
                          <a:noFill/>
                        </a:ln>
                        <a:solidFill>
                          <a:schemeClr val="tx2"/>
                        </a:solidFill>
                        <a:effectLst/>
                        <a:latin typeface="Arial Narrow" pitchFamily="34" charset="0"/>
                        <a:cs typeface="Arial" charset="0"/>
                      </a:endParaRPr>
                    </a:p>
                    <a:p>
                      <a:pPr marL="242888" marR="0" lvl="0" indent="-242888" algn="ctr" defTabSz="9017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Deaths</a:t>
                      </a:r>
                      <a:endParaRPr kumimoji="0" lang="en-US" sz="1800" b="0" i="0" u="none" strike="noStrike" cap="none" normalizeH="0" baseline="0" smtClean="0">
                        <a:ln>
                          <a:noFill/>
                        </a:ln>
                        <a:solidFill>
                          <a:schemeClr val="tx2"/>
                        </a:solidFill>
                        <a:effectLst/>
                        <a:latin typeface="Arial Narrow" pitchFamily="34" charset="0"/>
                        <a:cs typeface="Arial" charset="0"/>
                      </a:endParaRPr>
                    </a:p>
                    <a:p>
                      <a:pPr marL="242888" marR="0" lvl="0" indent="-242888" algn="ctr" defTabSz="9017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Reduction</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in infection</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risk with QI</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Preventable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infections</a:t>
                      </a:r>
                      <a:endParaRPr kumimoji="0" lang="en-US" sz="1800" b="0" i="0" u="none" strike="noStrike" cap="none" normalizeH="0" baseline="0" smtClean="0">
                        <a:ln>
                          <a:noFill/>
                        </a:ln>
                        <a:solidFill>
                          <a:schemeClr val="tx2"/>
                        </a:solidFill>
                        <a:effectLst/>
                        <a:latin typeface="Arial Narrow" pitchFamily="34" charset="0"/>
                        <a:cs typeface="Arial" charset="0"/>
                      </a:endParaRP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Preventable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deaths</a:t>
                      </a:r>
                      <a:endParaRPr kumimoji="0" lang="en-US" sz="1800" b="0" i="0" u="none" strike="noStrike" cap="none" normalizeH="0" baseline="0" smtClean="0">
                        <a:ln>
                          <a:noFill/>
                        </a:ln>
                        <a:solidFill>
                          <a:schemeClr val="tx2"/>
                        </a:solidFill>
                        <a:effectLst/>
                        <a:latin typeface="Arial Narrow" pitchFamily="34" charset="0"/>
                        <a:cs typeface="Arial" charset="0"/>
                      </a:endParaRP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76053">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BSI</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248,678</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30,665</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18%–66%</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2"/>
                          </a:solidFill>
                          <a:effectLst/>
                          <a:latin typeface="Arial Narrow" pitchFamily="34" charset="0"/>
                          <a:cs typeface="Times New Roman" pitchFamily="18" charset="0"/>
                        </a:rPr>
                        <a:t>44,762–164,127</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2"/>
                          </a:solidFill>
                          <a:effectLst/>
                          <a:latin typeface="Arial Narrow" pitchFamily="34" charset="0"/>
                          <a:cs typeface="Times New Roman" pitchFamily="18" charset="0"/>
                        </a:rPr>
                        <a:t>5,520-20,239</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03812">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2"/>
                          </a:solidFill>
                          <a:effectLst/>
                          <a:latin typeface="Arial Narrow" pitchFamily="34" charset="0"/>
                          <a:cs typeface="Times New Roman" pitchFamily="18" charset="0"/>
                        </a:rPr>
                        <a:t>VAP</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250,205</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35,967</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38%–55%</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2"/>
                          </a:solidFill>
                          <a:effectLst/>
                          <a:latin typeface="Arial Narrow" pitchFamily="34" charset="0"/>
                          <a:cs typeface="Times New Roman" pitchFamily="18" charset="0"/>
                        </a:rPr>
                        <a:t>95,078–137,613</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2"/>
                          </a:solidFill>
                          <a:effectLst/>
                          <a:latin typeface="Arial Narrow" pitchFamily="34" charset="0"/>
                          <a:cs typeface="Times New Roman" pitchFamily="18" charset="0"/>
                        </a:rPr>
                        <a:t>13,667–19,782</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1571">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UTI</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561,667</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13,088</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17%–69%</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95,483–387,550</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2"/>
                          </a:solidFill>
                          <a:effectLst/>
                          <a:latin typeface="Arial Narrow" pitchFamily="34" charset="0"/>
                          <a:cs typeface="Times New Roman" pitchFamily="18" charset="0"/>
                        </a:rPr>
                        <a:t>2,225–9,031</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5933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SSI</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290,485</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8,205</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26%–54%</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2"/>
                          </a:solidFill>
                          <a:effectLst/>
                          <a:latin typeface="Arial Narrow" pitchFamily="34" charset="0"/>
                          <a:cs typeface="Times New Roman" pitchFamily="18" charset="0"/>
                        </a:rPr>
                        <a:t>75,526–156,862</a:t>
                      </a:r>
                      <a:endParaRPr kumimoji="0" lang="en-US" sz="1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2"/>
                          </a:solidFill>
                          <a:effectLst/>
                          <a:latin typeface="Arial Narrow" pitchFamily="34" charset="0"/>
                          <a:cs typeface="Times New Roman" pitchFamily="18" charset="0"/>
                        </a:rPr>
                        <a:t>2,133–4,431</a:t>
                      </a:r>
                      <a:endParaRPr kumimoji="0" lang="en-US" sz="1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9228" name="Rectangle 316"/>
          <p:cNvSpPr>
            <a:spLocks noGrp="1" noChangeArrowheads="1"/>
          </p:cNvSpPr>
          <p:nvPr>
            <p:ph type="title"/>
          </p:nvPr>
        </p:nvSpPr>
        <p:spPr>
          <a:xfrm>
            <a:off x="457200" y="152400"/>
            <a:ext cx="8534400" cy="914400"/>
          </a:xfrm>
          <a:noFill/>
          <a:ln/>
        </p:spPr>
        <p:txBody>
          <a:bodyPr/>
          <a:lstStyle/>
          <a:p>
            <a:r>
              <a:rPr lang="en-US" sz="2400" dirty="0"/>
              <a:t>Summary estimates of preventable HAIs and HAI deaths for all HAIs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a:lstStyle/>
          <a:p>
            <a:r>
              <a:rPr lang="en-US"/>
              <a:t>Example Search: VAP Cost Studies</a:t>
            </a:r>
          </a:p>
        </p:txBody>
      </p:sp>
      <p:graphicFrame>
        <p:nvGraphicFramePr>
          <p:cNvPr id="25828" name="Group 228"/>
          <p:cNvGraphicFramePr>
            <a:graphicFrameLocks noGrp="1"/>
          </p:cNvGraphicFramePr>
          <p:nvPr>
            <p:ph idx="1"/>
          </p:nvPr>
        </p:nvGraphicFramePr>
        <p:xfrm>
          <a:off x="533400" y="942513"/>
          <a:ext cx="8305800" cy="5229687"/>
        </p:xfrm>
        <a:graphic>
          <a:graphicData uri="http://schemas.openxmlformats.org/drawingml/2006/table">
            <a:tbl>
              <a:tblPr/>
              <a:tblGrid>
                <a:gridCol w="762000"/>
                <a:gridCol w="6815221"/>
                <a:gridCol w="728579"/>
              </a:tblGrid>
              <a:tr h="479641">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latin typeface="Arial Narrow" pitchFamily="34" charset="0"/>
                          <a:cs typeface="Times New Roman" pitchFamily="18" charset="0"/>
                        </a:rPr>
                        <a:t>Search</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2"/>
                          </a:solidFill>
                          <a:effectLst/>
                          <a:latin typeface="Arial Narrow" pitchFamily="34" charset="0"/>
                          <a:cs typeface="Times New Roman" pitchFamily="18" charset="0"/>
                        </a:rPr>
                        <a:t>Syntax</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2"/>
                          </a:solidFill>
                          <a:effectLst/>
                          <a:latin typeface="Arial Narrow" pitchFamily="34" charset="0"/>
                          <a:cs typeface="Times New Roman" pitchFamily="18" charset="0"/>
                        </a:rPr>
                        <a:t>Hits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714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(exp Respiration, Artificial/ or mechanically ventilated$.ti. or intubated$.ti. or mechanical ventilation$.ti. or ventilator associated$.ti.) and (exp Cross infection/ or exp bacteremia/ or nosocomial$.ti,ab. or “healthcare associated$”.ti,ab. or “hospital acquired$”.ti,ab. or bundle$.ti,ab.)</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1,640</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31112">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2</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((((Economics.mp. or exp Costs/) and Cost Analysis/) or “Value of Life”.mp. or exp Economics, Medical/ or exp Economics, Hospital/ or exp Economics, Nursing/ or exp Economics, Pharmaceutical/ or exp Fees/) and Charges/) or Budgets.mp. or exp Models, Economic/ or Markov Chains.mp. or Monte Carlo Method.mp. or Decision Trees.mp. or “Quality of Life”.mp. or Patient Satisfaction.mp. or Quality-Adjusted Life Years.mp. [mp=title, original title, abstract, name of substance word, subject heading word]</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179,815</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6680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3</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(econom$ or cost or costly or costing or costed or costs or price or prices or pricing or priced or discount or discounts or discounted or discounting or expenditure or expenditures or budget$ or afford$ or pharmacoeconomic$ or (pharmaco adj2 economic$) or (decision adj2 (tree$ or analy$ or model?)) or ((value or values or valuation) adj2 (money or monetary or life or lives)) or QOL or QOLY or QOLYs or HRQOL or QALY or QALYs or (quality adj2 life) or (willingness adj2 pay) or (quality adj2 adjusted?life?year?)).mp.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525,288</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142">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4</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 and (2 or 3)</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175</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142">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5</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Pneumonia, Ventilator-Associated/ec</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4</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142">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6</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exp Respiration, Articifial/ae and exp Respiration, Artificial/ec</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34</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142">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7</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4 or 5 or 6</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206</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142">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8</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Limit to (English language and yr=“1998-2008”)</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130</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142">
                <a:tc>
                  <a:txBody>
                    <a:bodyPr/>
                    <a:lstStyle/>
                    <a:p>
                      <a:pPr marL="0" marR="0" lvl="0" indent="0" algn="l" defTabSz="901700" rtl="0" eaLnBrk="1" fontAlgn="base" latinLnBrk="0" hangingPunct="1">
                        <a:lnSpc>
                          <a:spcPct val="100000"/>
                        </a:lnSpc>
                        <a:spcBef>
                          <a:spcPct val="0"/>
                        </a:spcBef>
                        <a:spcAft>
                          <a:spcPct val="0"/>
                        </a:spcAft>
                        <a:buClr>
                          <a:schemeClr val="accent2"/>
                        </a:buClr>
                        <a:buSzPct val="120000"/>
                        <a:buFont typeface="Wingdings" pitchFamily="2" charset="2"/>
                        <a:buNone/>
                        <a:tabLst/>
                      </a:pP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Articles retrieved</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12</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142">
                <a:tc>
                  <a:txBody>
                    <a:bodyPr/>
                    <a:lstStyle/>
                    <a:p>
                      <a:pPr marL="0" marR="0" lvl="0" indent="0" algn="l" defTabSz="901700" rtl="0" eaLnBrk="1" fontAlgn="base" latinLnBrk="0" hangingPunct="1">
                        <a:lnSpc>
                          <a:spcPct val="100000"/>
                        </a:lnSpc>
                        <a:spcBef>
                          <a:spcPct val="0"/>
                        </a:spcBef>
                        <a:spcAft>
                          <a:spcPct val="0"/>
                        </a:spcAft>
                        <a:buClr>
                          <a:schemeClr val="accent2"/>
                        </a:buClr>
                        <a:buSzPct val="120000"/>
                        <a:buFont typeface="Wingdings" pitchFamily="2" charset="2"/>
                        <a:buNone/>
                        <a:tabLst/>
                      </a:pP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l"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Included in analysis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r" defTabSz="9017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4</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228600"/>
            <a:ext cx="8610600" cy="914400"/>
          </a:xfrm>
        </p:spPr>
        <p:txBody>
          <a:bodyPr/>
          <a:lstStyle/>
          <a:p>
            <a:r>
              <a:rPr lang="en-US" dirty="0"/>
              <a:t>Systematic Review to Estimate Incremental Cost of HAIs</a:t>
            </a:r>
          </a:p>
        </p:txBody>
      </p:sp>
      <p:graphicFrame>
        <p:nvGraphicFramePr>
          <p:cNvPr id="22567" name="Group 39"/>
          <p:cNvGraphicFramePr>
            <a:graphicFrameLocks noGrp="1"/>
          </p:cNvGraphicFramePr>
          <p:nvPr>
            <p:ph idx="1"/>
          </p:nvPr>
        </p:nvGraphicFramePr>
        <p:xfrm>
          <a:off x="1436688" y="1924050"/>
          <a:ext cx="6269037" cy="3017520"/>
        </p:xfrm>
        <a:graphic>
          <a:graphicData uri="http://schemas.openxmlformats.org/drawingml/2006/table">
            <a:tbl>
              <a:tblPr/>
              <a:tblGrid>
                <a:gridCol w="1793875"/>
                <a:gridCol w="2162175"/>
                <a:gridCol w="2312987"/>
              </a:tblGrid>
              <a:tr h="455613">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Type of</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infection</a:t>
                      </a:r>
                      <a:endParaRPr kumimoji="0" lang="en-US" sz="2400" b="1" i="0" u="none" strike="noStrike" cap="none" normalizeH="0" baseline="0" dirty="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Number</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of initial</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hits</a:t>
                      </a:r>
                      <a:endParaRPr kumimoji="0" lang="en-US" sz="2400" b="1" i="0" u="none" strike="noStrike" cap="none" normalizeH="0" baseline="0" dirty="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Number</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of included</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mj-lt"/>
                          <a:cs typeface="Times New Roman" pitchFamily="18" charset="0"/>
                        </a:rPr>
                        <a:t>articles</a:t>
                      </a:r>
                      <a:endParaRPr kumimoji="0" lang="en-US" sz="2400" b="1" i="0" u="none" strike="noStrike" cap="none" normalizeH="0" baseline="0" dirty="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575">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2"/>
                          </a:solidFill>
                          <a:effectLst/>
                          <a:latin typeface="+mj-lt"/>
                          <a:cs typeface="Times New Roman" pitchFamily="18" charset="0"/>
                        </a:rPr>
                        <a:t>BSI</a:t>
                      </a:r>
                      <a:endParaRPr kumimoji="0" lang="en-US" sz="2400" b="0" i="0" u="none" strike="noStrike" cap="none" normalizeH="0" baseline="0" dirty="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mj-lt"/>
                          <a:cs typeface="Arial" charset="0"/>
                        </a:rPr>
                        <a:t>126</a:t>
                      </a: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mj-lt"/>
                          <a:cs typeface="Times New Roman" pitchFamily="18" charset="0"/>
                        </a:rPr>
                        <a:t>4</a:t>
                      </a:r>
                      <a:endParaRPr kumimoji="0" lang="en-US" sz="2400" b="0" i="0" u="none" strike="noStrike" cap="none" normalizeH="0" baseline="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2"/>
                          </a:solidFill>
                          <a:effectLst/>
                          <a:latin typeface="+mj-lt"/>
                          <a:cs typeface="Times New Roman" pitchFamily="18" charset="0"/>
                        </a:rPr>
                        <a:t>VAP</a:t>
                      </a:r>
                      <a:endParaRPr kumimoji="0" lang="en-US" sz="2400" b="0" i="0" u="none" strike="noStrike" cap="none" normalizeH="0" baseline="0" dirty="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2"/>
                          </a:solidFill>
                          <a:effectLst/>
                          <a:latin typeface="+mj-lt"/>
                          <a:cs typeface="Arial" charset="0"/>
                        </a:rPr>
                        <a:t>130</a:t>
                      </a: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mj-lt"/>
                          <a:cs typeface="Times New Roman" pitchFamily="18" charset="0"/>
                        </a:rPr>
                        <a:t>4</a:t>
                      </a:r>
                      <a:endParaRPr kumimoji="0" lang="en-US" sz="2400" b="0" i="0" u="none" strike="noStrike" cap="none" normalizeH="0" baseline="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mj-lt"/>
                          <a:cs typeface="Times New Roman" pitchFamily="18" charset="0"/>
                        </a:rPr>
                        <a:t>UTI</a:t>
                      </a:r>
                      <a:endParaRPr kumimoji="0" lang="en-US" sz="2400" b="0" i="0" u="none" strike="noStrike" cap="none" normalizeH="0" baseline="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2"/>
                          </a:solidFill>
                          <a:effectLst/>
                          <a:latin typeface="+mj-lt"/>
                          <a:cs typeface="Arial" charset="0"/>
                        </a:rPr>
                        <a:t>67</a:t>
                      </a: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2"/>
                          </a:solidFill>
                          <a:effectLst/>
                          <a:latin typeface="+mj-lt"/>
                          <a:cs typeface="Times New Roman" pitchFamily="18" charset="0"/>
                        </a:rPr>
                        <a:t>3</a:t>
                      </a:r>
                      <a:endParaRPr kumimoji="0" lang="en-US" sz="2400" b="0" i="0" u="none" strike="noStrike" cap="none" normalizeH="0" baseline="0" dirty="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mj-lt"/>
                          <a:cs typeface="Times New Roman" pitchFamily="18" charset="0"/>
                        </a:rPr>
                        <a:t>SSI</a:t>
                      </a:r>
                      <a:endParaRPr kumimoji="0" lang="en-US" sz="2400" b="0" i="0" u="none" strike="noStrike" cap="none" normalizeH="0" baseline="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2"/>
                          </a:solidFill>
                          <a:effectLst/>
                          <a:latin typeface="+mj-lt"/>
                          <a:cs typeface="Arial" charset="0"/>
                        </a:rPr>
                        <a:t>107</a:t>
                      </a: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2"/>
                          </a:solidFill>
                          <a:effectLst/>
                          <a:latin typeface="+mj-lt"/>
                          <a:cs typeface="Times New Roman" pitchFamily="18" charset="0"/>
                        </a:rPr>
                        <a:t>4</a:t>
                      </a:r>
                      <a:endParaRPr kumimoji="0" lang="en-US" sz="2400" b="0" i="0" u="none" strike="noStrike" cap="none" normalizeH="0" baseline="0" dirty="0" smtClean="0">
                        <a:ln>
                          <a:noFill/>
                        </a:ln>
                        <a:solidFill>
                          <a:schemeClr val="tx2"/>
                        </a:solidFill>
                        <a:effectLst/>
                        <a:latin typeface="+mj-lt"/>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2568" name="Text Box 40"/>
          <p:cNvSpPr txBox="1">
            <a:spLocks noChangeArrowheads="1"/>
          </p:cNvSpPr>
          <p:nvPr/>
        </p:nvSpPr>
        <p:spPr bwMode="auto">
          <a:xfrm>
            <a:off x="2155825" y="5562600"/>
            <a:ext cx="4832350" cy="457200"/>
          </a:xfrm>
          <a:prstGeom prst="rect">
            <a:avLst/>
          </a:prstGeom>
          <a:noFill/>
          <a:ln w="9525">
            <a:noFill/>
            <a:miter lim="800000"/>
            <a:headEnd/>
            <a:tailEnd/>
          </a:ln>
          <a:effectLst/>
        </p:spPr>
        <p:txBody>
          <a:bodyPr wrap="none">
            <a:spAutoFit/>
          </a:bodyPr>
          <a:lstStyle/>
          <a:p>
            <a:r>
              <a:rPr lang="en-US" sz="2400">
                <a:solidFill>
                  <a:schemeClr val="tx2"/>
                </a:solidFill>
              </a:rPr>
              <a:t>15 studies included in our analysis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952" name="Group 1232"/>
          <p:cNvGraphicFramePr>
            <a:graphicFrameLocks noGrp="1"/>
          </p:cNvGraphicFramePr>
          <p:nvPr>
            <p:ph idx="1"/>
          </p:nvPr>
        </p:nvGraphicFramePr>
        <p:xfrm>
          <a:off x="457201" y="381000"/>
          <a:ext cx="8610600" cy="6078808"/>
        </p:xfrm>
        <a:graphic>
          <a:graphicData uri="http://schemas.openxmlformats.org/drawingml/2006/table">
            <a:tbl>
              <a:tblPr/>
              <a:tblGrid>
                <a:gridCol w="1611313"/>
                <a:gridCol w="1830387"/>
                <a:gridCol w="1724025"/>
                <a:gridCol w="1720850"/>
                <a:gridCol w="1724025"/>
              </a:tblGrid>
              <a:tr h="235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chemeClr val="tx2"/>
                          </a:solidFill>
                          <a:effectLst/>
                          <a:latin typeface="Arial Narrow" pitchFamily="34" charset="0"/>
                          <a:cs typeface="Times New Roman" pitchFamily="18" charset="0"/>
                        </a:rPr>
                        <a:t>Author</a:t>
                      </a:r>
                      <a:endParaRPr kumimoji="0" lang="en-US" sz="1300" b="1"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Lansford 2007 (13)</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Cocanour 2006 (38)</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Warren 2003 (14)</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Rello 2002 (39)</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Setting</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Kansas City Trauma ICU</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Houston Trauma ICU</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St. Louis Med/Surg ICUs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Nationwide ICUs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chemeClr val="tx2"/>
                          </a:solidFill>
                          <a:effectLst/>
                          <a:latin typeface="Arial Narrow" pitchFamily="34" charset="0"/>
                          <a:cs typeface="Times New Roman" pitchFamily="18" charset="0"/>
                        </a:rPr>
                        <a:t>N</a:t>
                      </a:r>
                      <a:endParaRPr kumimoji="0" lang="en-US" sz="1300" b="1"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13</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70</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127</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816</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chemeClr val="tx2"/>
                          </a:solidFill>
                          <a:effectLst/>
                          <a:latin typeface="Arial Narrow" pitchFamily="34" charset="0"/>
                          <a:cs typeface="Times New Roman" pitchFamily="18" charset="0"/>
                        </a:rPr>
                        <a:t>Primary or secondary</a:t>
                      </a:r>
                      <a:endParaRPr kumimoji="0" lang="en-US" sz="1300" b="1"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Secondary</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Primary</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Primary</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Secondary</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Type</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Cost identification</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Cost identification</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Cost identification</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Cost identification</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1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Definition of infection</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By infection control team using NNISS criteria</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By infection control team using NNISS criteria</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By infection control team using NNISS criteria</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Not reported</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85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Control group</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in same ICU without infection</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Matched on age and Injury Severity Score.</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in same ICU without infection</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Matched on type of admission, predicted mortality, duration of ventilation, and age.</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1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Study design</a:t>
                      </a:r>
                      <a:br>
                        <a:rPr kumimoji="0" lang="en-US" sz="1300" b="1" i="0" u="none" strike="noStrike" cap="none" normalizeH="0" baseline="0" smtClean="0">
                          <a:ln>
                            <a:noFill/>
                          </a:ln>
                          <a:solidFill>
                            <a:schemeClr val="tx2"/>
                          </a:solidFill>
                          <a:effectLst/>
                          <a:latin typeface="Arial Narrow" pitchFamily="34" charset="0"/>
                          <a:cs typeface="Times New Roman" pitchFamily="18" charset="0"/>
                        </a:rPr>
                      </a:br>
                      <a:r>
                        <a:rPr kumimoji="0" lang="en-US" sz="1300" b="1" i="0" u="none" strike="noStrike" cap="none" normalizeH="0" baseline="0" smtClean="0">
                          <a:ln>
                            <a:noFill/>
                          </a:ln>
                          <a:solidFill>
                            <a:schemeClr val="tx2"/>
                          </a:solidFill>
                          <a:effectLst/>
                          <a:latin typeface="Arial Narrow" pitchFamily="34" charset="0"/>
                          <a:cs typeface="Times New Roman" pitchFamily="18" charset="0"/>
                        </a:rPr>
                        <a:t>(cost component </a:t>
                      </a:r>
                      <a:br>
                        <a:rPr kumimoji="0" lang="en-US" sz="1300" b="1" i="0" u="none" strike="noStrike" cap="none" normalizeH="0" baseline="0" smtClean="0">
                          <a:ln>
                            <a:noFill/>
                          </a:ln>
                          <a:solidFill>
                            <a:schemeClr val="tx2"/>
                          </a:solidFill>
                          <a:effectLst/>
                          <a:latin typeface="Arial Narrow" pitchFamily="34" charset="0"/>
                          <a:cs typeface="Times New Roman" pitchFamily="18" charset="0"/>
                        </a:rPr>
                      </a:br>
                      <a:r>
                        <a:rPr kumimoji="0" lang="en-US" sz="1300" b="1" i="0" u="none" strike="noStrike" cap="none" normalizeH="0" baseline="0" smtClean="0">
                          <a:ln>
                            <a:noFill/>
                          </a:ln>
                          <a:solidFill>
                            <a:schemeClr val="tx2"/>
                          </a:solidFill>
                          <a:effectLst/>
                          <a:latin typeface="Arial Narrow" pitchFamily="34" charset="0"/>
                          <a:cs typeface="Times New Roman" pitchFamily="18" charset="0"/>
                        </a:rPr>
                        <a:t>of study)</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Average total costs for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 VAP vs.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without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Average total costs for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 VAP vs.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without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Average total costs for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 VAP vs.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without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Average total charges for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 VAP vs. </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patients without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99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Source of cost data </a:t>
                      </a:r>
                      <a:br>
                        <a:rPr kumimoji="0" lang="en-US" sz="1300" b="1" i="0" u="none" strike="noStrike" cap="none" normalizeH="0" baseline="0" smtClean="0">
                          <a:ln>
                            <a:noFill/>
                          </a:ln>
                          <a:solidFill>
                            <a:schemeClr val="tx2"/>
                          </a:solidFill>
                          <a:effectLst/>
                          <a:latin typeface="Arial Narrow" pitchFamily="34" charset="0"/>
                          <a:cs typeface="Times New Roman" pitchFamily="18" charset="0"/>
                        </a:rPr>
                      </a:br>
                      <a:r>
                        <a:rPr kumimoji="0" lang="en-US" sz="1300" b="1" i="0" u="none" strike="noStrike" cap="none" normalizeH="0" baseline="0" smtClean="0">
                          <a:ln>
                            <a:noFill/>
                          </a:ln>
                          <a:solidFill>
                            <a:schemeClr val="tx2"/>
                          </a:solidFill>
                          <a:effectLst/>
                          <a:latin typeface="Arial Narrow" pitchFamily="34" charset="0"/>
                          <a:cs typeface="Times New Roman" pitchFamily="18" charset="0"/>
                        </a:rPr>
                        <a:t>(baseline year)</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Not reported</a:t>
                      </a:r>
                      <a:br>
                        <a:rPr kumimoji="0" lang="en-US" sz="1200" b="0" i="0" u="none" strike="noStrike" cap="none" normalizeH="0" baseline="0" smtClean="0">
                          <a:ln>
                            <a:noFill/>
                          </a:ln>
                          <a:solidFill>
                            <a:schemeClr val="tx2"/>
                          </a:solidFill>
                          <a:effectLst/>
                          <a:latin typeface="Arial Narrow" pitchFamily="34" charset="0"/>
                          <a:cs typeface="Times New Roman" pitchFamily="18" charset="0"/>
                        </a:rPr>
                      </a:br>
                      <a:r>
                        <a:rPr kumimoji="0" lang="en-US" sz="1200" b="0" i="0" u="none" strike="noStrike" cap="none" normalizeH="0" baseline="0" smtClean="0">
                          <a:ln>
                            <a:noFill/>
                          </a:ln>
                          <a:solidFill>
                            <a:schemeClr val="tx2"/>
                          </a:solidFill>
                          <a:effectLst/>
                          <a:latin typeface="Arial Narrow" pitchFamily="34" charset="0"/>
                          <a:cs typeface="Times New Roman" pitchFamily="18" charset="0"/>
                        </a:rPr>
                        <a:t>2003-04 dollars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Hospital cost accounting database, 2002-03 dollars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Hospital cost accounting database, 1998-99 dollars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Hospital billed charges database, 1998-99 dollars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85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Costs measured</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Total hospital costs/charges: details and overhead costs not reported</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Total ICU costs: details and overhead costs not reported</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All costs in database, including overhead</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All charges in database, overhead costs not reported</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03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Perspective / Horizon</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Hospital / Not reported</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Hospital/ ICU stay</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Hospital / Inpatient stay</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Hospital / Not reported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85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tx2"/>
                          </a:solidFill>
                          <a:effectLst/>
                          <a:latin typeface="Arial Narrow" pitchFamily="34" charset="0"/>
                          <a:cs typeface="Times New Roman" pitchFamily="18" charset="0"/>
                        </a:rPr>
                        <a:t>Main economic outcome</a:t>
                      </a:r>
                      <a:endParaRPr kumimoji="0" lang="en-US" sz="1300" b="1"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Mean incremental charges per hospitalization attributable to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Mean incremental ICU costs per stay attributable to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Adjusted mean incremental costs per hospitalization attributable to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Mean incremental charges per hospitalization attributable to VAP</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1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chemeClr val="tx2"/>
                          </a:solidFill>
                          <a:effectLst/>
                          <a:latin typeface="Arial Narrow" pitchFamily="34" charset="0"/>
                          <a:cs typeface="Times New Roman" pitchFamily="18" charset="0"/>
                        </a:rPr>
                        <a:t>Adjusted results</a:t>
                      </a:r>
                      <a:endParaRPr kumimoji="0" lang="en-US" sz="1300" b="1" i="0" u="none" strike="noStrike" cap="none" normalizeH="0" baseline="0" dirty="0" smtClean="0">
                        <a:ln>
                          <a:noFill/>
                        </a:ln>
                        <a:solidFill>
                          <a:schemeClr val="tx2"/>
                        </a:solidFill>
                        <a:effectLst/>
                        <a:latin typeface="Arial Narrow" pitchFamily="34"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dirty="0" smtClean="0">
                          <a:ln>
                            <a:noFill/>
                          </a:ln>
                          <a:solidFill>
                            <a:schemeClr val="tx2"/>
                          </a:solidFill>
                          <a:effectLst/>
                          <a:latin typeface="Arial Narrow" pitchFamily="34" charset="0"/>
                          <a:cs typeface="Times New Roman" pitchFamily="18" charset="0"/>
                        </a:rPr>
                        <a:t>(2009 dollars)</a:t>
                      </a:r>
                      <a:endParaRPr kumimoji="0" lang="en-US" sz="1300" b="1"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2"/>
                          </a:solidFill>
                          <a:effectLst/>
                          <a:latin typeface="Arial Narrow" pitchFamily="34" charset="0"/>
                          <a:cs typeface="Times New Roman" pitchFamily="18" charset="0"/>
                        </a:rPr>
                        <a:t>No multivariate analysis</a:t>
                      </a:r>
                      <a:endParaRPr kumimoji="0" lang="en-US" sz="12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No multivariate analysis</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mean: $23,000</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2"/>
                          </a:solidFill>
                          <a:effectLst/>
                          <a:latin typeface="Arial Narrow" pitchFamily="34" charset="0"/>
                          <a:cs typeface="Times New Roman" pitchFamily="18" charset="0"/>
                        </a:rPr>
                        <a:t>No multivariate analysis</a:t>
                      </a:r>
                      <a:endParaRPr kumimoji="0" lang="en-US" sz="12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942" name="Text Box 1222"/>
          <p:cNvSpPr txBox="1">
            <a:spLocks noChangeArrowheads="1"/>
          </p:cNvSpPr>
          <p:nvPr/>
        </p:nvSpPr>
        <p:spPr bwMode="auto">
          <a:xfrm>
            <a:off x="441325" y="-39688"/>
            <a:ext cx="184150" cy="366713"/>
          </a:xfrm>
          <a:prstGeom prst="rect">
            <a:avLst/>
          </a:prstGeom>
          <a:noFill/>
          <a:ln w="9525">
            <a:noFill/>
            <a:miter lim="800000"/>
            <a:headEnd/>
            <a:tailEnd/>
          </a:ln>
          <a:effectLst/>
        </p:spPr>
        <p:txBody>
          <a:bodyPr wrap="none">
            <a:spAutoFit/>
          </a:bodyPr>
          <a:lstStyle/>
          <a:p>
            <a:endParaRPr lang="en-US">
              <a:solidFill>
                <a:schemeClr val="accent2"/>
              </a:solidFill>
            </a:endParaRPr>
          </a:p>
        </p:txBody>
      </p:sp>
      <p:sp>
        <p:nvSpPr>
          <p:cNvPr id="31943" name="Text Box 1223"/>
          <p:cNvSpPr txBox="1">
            <a:spLocks noChangeArrowheads="1"/>
          </p:cNvSpPr>
          <p:nvPr/>
        </p:nvSpPr>
        <p:spPr bwMode="auto">
          <a:xfrm>
            <a:off x="328586" y="-66020"/>
            <a:ext cx="3252814" cy="523220"/>
          </a:xfrm>
          <a:prstGeom prst="rect">
            <a:avLst/>
          </a:prstGeom>
          <a:noFill/>
          <a:ln w="9525">
            <a:noFill/>
            <a:miter lim="800000"/>
            <a:headEnd/>
            <a:tailEnd/>
          </a:ln>
          <a:effectLst/>
        </p:spPr>
        <p:txBody>
          <a:bodyPr wrap="none">
            <a:spAutoFit/>
          </a:bodyPr>
          <a:lstStyle/>
          <a:p>
            <a:r>
              <a:rPr lang="en-US" sz="2800" b="1" dirty="0">
                <a:solidFill>
                  <a:schemeClr val="tx2"/>
                </a:solidFill>
              </a:rPr>
              <a:t>VAP Cost Studies</a:t>
            </a:r>
          </a:p>
        </p:txBody>
      </p:sp>
      <p:sp>
        <p:nvSpPr>
          <p:cNvPr id="31944" name="Rectangle 1224"/>
          <p:cNvSpPr>
            <a:spLocks noChangeArrowheads="1"/>
          </p:cNvSpPr>
          <p:nvPr/>
        </p:nvSpPr>
        <p:spPr bwMode="auto">
          <a:xfrm>
            <a:off x="5638800" y="5943600"/>
            <a:ext cx="1752600" cy="533400"/>
          </a:xfrm>
          <a:prstGeom prst="rect">
            <a:avLst/>
          </a:prstGeom>
          <a:noFill/>
          <a:ln w="28575">
            <a:solidFill>
              <a:schemeClr val="accent2"/>
            </a:solid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35" name="Rectangle 67"/>
          <p:cNvSpPr>
            <a:spLocks noGrp="1" noChangeArrowheads="1"/>
          </p:cNvSpPr>
          <p:nvPr>
            <p:ph type="title"/>
          </p:nvPr>
        </p:nvSpPr>
        <p:spPr/>
        <p:txBody>
          <a:bodyPr/>
          <a:lstStyle/>
          <a:p>
            <a:r>
              <a:rPr lang="en-US" sz="3600" dirty="0"/>
              <a:t>Estimated incremental cost per HAI</a:t>
            </a:r>
          </a:p>
        </p:txBody>
      </p:sp>
      <p:graphicFrame>
        <p:nvGraphicFramePr>
          <p:cNvPr id="32845" name="Group 77"/>
          <p:cNvGraphicFramePr>
            <a:graphicFrameLocks noGrp="1"/>
          </p:cNvGraphicFramePr>
          <p:nvPr>
            <p:ph idx="1"/>
          </p:nvPr>
        </p:nvGraphicFramePr>
        <p:xfrm>
          <a:off x="1238250" y="1981200"/>
          <a:ext cx="6667500" cy="3323590"/>
        </p:xfrm>
        <a:graphic>
          <a:graphicData uri="http://schemas.openxmlformats.org/drawingml/2006/table">
            <a:tbl>
              <a:tblPr/>
              <a:tblGrid>
                <a:gridCol w="2552700"/>
                <a:gridCol w="4114800"/>
              </a:tblGrid>
              <a:tr h="12509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2"/>
                          </a:solidFill>
                          <a:effectLst/>
                          <a:latin typeface="Arial Narrow" pitchFamily="34" charset="0"/>
                          <a:cs typeface="Times New Roman" pitchFamily="18" charset="0"/>
                        </a:rPr>
                        <a:t>Infection type</a:t>
                      </a:r>
                      <a:endParaRPr kumimoji="0" lang="en-US" sz="2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2"/>
                          </a:solidFill>
                          <a:effectLst/>
                          <a:latin typeface="Arial Narrow" pitchFamily="34" charset="0"/>
                          <a:cs typeface="Times New Roman" pitchFamily="18" charset="0"/>
                        </a:rPr>
                        <a:t>Estimated cost per infection case (2009 dollars)</a:t>
                      </a:r>
                      <a:endParaRPr kumimoji="0" lang="en-US" sz="2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2"/>
                          </a:solidFill>
                          <a:effectLst/>
                          <a:latin typeface="Arial Narrow" pitchFamily="34" charset="0"/>
                          <a:cs typeface="Times New Roman" pitchFamily="18" charset="0"/>
                        </a:rPr>
                        <a:t>BSI</a:t>
                      </a:r>
                      <a:endParaRPr kumimoji="0" lang="en-US" sz="2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2"/>
                          </a:solidFill>
                          <a:effectLst/>
                          <a:latin typeface="Arial Narrow" pitchFamily="34" charset="0"/>
                          <a:cs typeface="Times New Roman" pitchFamily="18" charset="0"/>
                        </a:rPr>
                        <a:t>$21,400-$110,800</a:t>
                      </a:r>
                      <a:endParaRPr kumimoji="0" lang="en-US" sz="2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22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2"/>
                          </a:solidFill>
                          <a:effectLst/>
                          <a:latin typeface="Arial Narrow" pitchFamily="34" charset="0"/>
                          <a:cs typeface="Times New Roman" pitchFamily="18" charset="0"/>
                        </a:rPr>
                        <a:t>VAP</a:t>
                      </a:r>
                      <a:endParaRPr kumimoji="0" lang="en-US" sz="2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2"/>
                          </a:solidFill>
                          <a:effectLst/>
                          <a:latin typeface="Arial Narrow" pitchFamily="34" charset="0"/>
                          <a:cs typeface="Times New Roman" pitchFamily="18" charset="0"/>
                        </a:rPr>
                        <a:t>$23,000</a:t>
                      </a:r>
                      <a:endParaRPr kumimoji="0" lang="en-US" sz="2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2"/>
                          </a:solidFill>
                          <a:effectLst/>
                          <a:latin typeface="Arial Narrow" pitchFamily="34" charset="0"/>
                          <a:cs typeface="Times New Roman" pitchFamily="18" charset="0"/>
                        </a:rPr>
                        <a:t>UTI</a:t>
                      </a:r>
                      <a:endParaRPr kumimoji="0" lang="en-US" sz="2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2"/>
                          </a:solidFill>
                          <a:effectLst/>
                          <a:latin typeface="Arial Narrow" pitchFamily="34" charset="0"/>
                          <a:cs typeface="Times New Roman" pitchFamily="18" charset="0"/>
                        </a:rPr>
                        <a:t>$1,200-4,700</a:t>
                      </a:r>
                      <a:endParaRPr kumimoji="0" lang="en-US" sz="2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22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2"/>
                          </a:solidFill>
                          <a:effectLst/>
                          <a:latin typeface="Arial Narrow" pitchFamily="34" charset="0"/>
                          <a:cs typeface="Times New Roman" pitchFamily="18" charset="0"/>
                        </a:rPr>
                        <a:t>SSI</a:t>
                      </a:r>
                      <a:endParaRPr kumimoji="0" lang="en-US" sz="28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2"/>
                          </a:solidFill>
                          <a:effectLst/>
                          <a:latin typeface="Arial Narrow" pitchFamily="34" charset="0"/>
                          <a:cs typeface="Times New Roman" pitchFamily="18" charset="0"/>
                        </a:rPr>
                        <a:t>$2,200</a:t>
                      </a:r>
                      <a:endParaRPr kumimoji="0" lang="en-US" sz="28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55" name="Rectangle 115"/>
          <p:cNvSpPr>
            <a:spLocks noGrp="1" noChangeArrowheads="1"/>
          </p:cNvSpPr>
          <p:nvPr>
            <p:ph type="title"/>
          </p:nvPr>
        </p:nvSpPr>
        <p:spPr>
          <a:xfrm>
            <a:off x="533400" y="228600"/>
            <a:ext cx="8458200" cy="914400"/>
          </a:xfrm>
        </p:spPr>
        <p:txBody>
          <a:bodyPr/>
          <a:lstStyle/>
          <a:p>
            <a:r>
              <a:rPr lang="en-US" dirty="0"/>
              <a:t>Summary estimates of preventable HAIs, HAI deaths, and HAI costs</a:t>
            </a:r>
          </a:p>
        </p:txBody>
      </p:sp>
      <p:graphicFrame>
        <p:nvGraphicFramePr>
          <p:cNvPr id="36089" name="Group 249"/>
          <p:cNvGraphicFramePr>
            <a:graphicFrameLocks noGrp="1"/>
          </p:cNvGraphicFramePr>
          <p:nvPr>
            <p:ph idx="1"/>
          </p:nvPr>
        </p:nvGraphicFramePr>
        <p:xfrm>
          <a:off x="609600" y="1905000"/>
          <a:ext cx="8153400" cy="2398395"/>
        </p:xfrm>
        <a:graphic>
          <a:graphicData uri="http://schemas.openxmlformats.org/drawingml/2006/table">
            <a:tbl>
              <a:tblPr/>
              <a:tblGrid>
                <a:gridCol w="533400"/>
                <a:gridCol w="838200"/>
                <a:gridCol w="838200"/>
                <a:gridCol w="1066800"/>
                <a:gridCol w="1143000"/>
                <a:gridCol w="1143000"/>
                <a:gridCol w="1143000"/>
                <a:gridCol w="1447800"/>
              </a:tblGrid>
              <a:tr h="1819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HAI</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HAIs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Deaths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Reduction in infection risk with QI</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Preventable infections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Preventable deaths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Estimated cost per infection case </a:t>
                      </a:r>
                      <a:b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b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(2009 dollars)</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Avoidable costs </a:t>
                      </a:r>
                      <a:b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b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(millions of 2009 dollars)</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3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VAP</a:t>
                      </a:r>
                      <a:endParaRPr kumimoji="0" lang="en-US" sz="16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250,205</a:t>
                      </a:r>
                      <a:endParaRPr kumimoji="0" lang="en-US" sz="16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35,967</a:t>
                      </a:r>
                      <a:endParaRPr kumimoji="0" lang="en-US" sz="16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38%–55%</a:t>
                      </a:r>
                      <a:endParaRPr kumimoji="0" lang="en-US" sz="16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95,078–137,613</a:t>
                      </a:r>
                      <a:endParaRPr kumimoji="0" lang="en-US" sz="16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13,667–19,782</a:t>
                      </a:r>
                      <a:endParaRPr kumimoji="0" lang="en-US" sz="1600" b="0" i="0" u="none" strike="noStrike" cap="none" normalizeH="0" baseline="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$23,000</a:t>
                      </a:r>
                      <a:endParaRPr kumimoji="0" lang="en-US" sz="16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$2,190M-$3,170M</a:t>
                      </a:r>
                      <a:endParaRPr kumimoji="0" lang="en-US" sz="1600" b="0" i="0" u="none" strike="noStrike" cap="none" normalizeH="0" baseline="0" dirty="0" smtClean="0">
                        <a:ln>
                          <a:noFill/>
                        </a:ln>
                        <a:solidFill>
                          <a:schemeClr val="tx2"/>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Group 2"/>
          <p:cNvGraphicFramePr>
            <a:graphicFrameLocks noGrp="1"/>
          </p:cNvGraphicFramePr>
          <p:nvPr>
            <p:ph idx="1"/>
          </p:nvPr>
        </p:nvGraphicFramePr>
        <p:xfrm>
          <a:off x="571500" y="1630680"/>
          <a:ext cx="8267700" cy="3627120"/>
        </p:xfrm>
        <a:graphic>
          <a:graphicData uri="http://schemas.openxmlformats.org/drawingml/2006/table">
            <a:tbl>
              <a:tblPr/>
              <a:tblGrid>
                <a:gridCol w="533400"/>
                <a:gridCol w="838200"/>
                <a:gridCol w="838200"/>
                <a:gridCol w="1219200"/>
                <a:gridCol w="1143000"/>
                <a:gridCol w="1143000"/>
                <a:gridCol w="1295400"/>
                <a:gridCol w="1257300"/>
              </a:tblGrid>
              <a:tr h="12509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HAI</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HAIs</a:t>
                      </a:r>
                      <a:endParaRPr kumimoji="0" lang="en-US" sz="1600" b="0" i="0" u="none" strike="noStrike" cap="none" normalizeH="0" baseline="0" dirty="0" smtClean="0">
                        <a:ln>
                          <a:noFill/>
                        </a:ln>
                        <a:solidFill>
                          <a:schemeClr val="tx2"/>
                        </a:solidFill>
                        <a:effectLst/>
                        <a:latin typeface="Arial Narrow" pitchFamily="34" charset="0"/>
                        <a:cs typeface="Arial" charset="0"/>
                      </a:endParaRPr>
                    </a:p>
                    <a:p>
                      <a:pPr marL="242888" marR="0" lvl="0" indent="-242888" algn="ctr" defTabSz="9017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Deaths</a:t>
                      </a:r>
                      <a:endParaRPr kumimoji="0" lang="en-US" sz="1600" b="0" i="0" u="none" strike="noStrike" cap="none" normalizeH="0" baseline="0" smtClean="0">
                        <a:ln>
                          <a:noFill/>
                        </a:ln>
                        <a:solidFill>
                          <a:schemeClr val="tx2"/>
                        </a:solidFill>
                        <a:effectLst/>
                        <a:latin typeface="Arial Narrow" pitchFamily="34" charset="0"/>
                        <a:cs typeface="Arial" charset="0"/>
                      </a:endParaRPr>
                    </a:p>
                    <a:p>
                      <a:pPr marL="242888" marR="0" lvl="0" indent="-242888" algn="ctr" defTabSz="9017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Reduction</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in infection</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risk with QI</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Preventable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infections</a:t>
                      </a:r>
                      <a:endParaRPr kumimoji="0" lang="en-US" sz="1600" b="0" i="0" u="none" strike="noStrike" cap="none" normalizeH="0" baseline="0" smtClean="0">
                        <a:ln>
                          <a:noFill/>
                        </a:ln>
                        <a:solidFill>
                          <a:schemeClr val="tx2"/>
                        </a:solidFill>
                        <a:effectLst/>
                        <a:latin typeface="Arial Narrow" pitchFamily="34" charset="0"/>
                        <a:cs typeface="Arial" charset="0"/>
                      </a:endParaRP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Preventable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deaths</a:t>
                      </a:r>
                      <a:endParaRPr kumimoji="0" lang="en-US" sz="1600" b="0" i="0" u="none" strike="noStrike" cap="none" normalizeH="0" baseline="0" smtClean="0">
                        <a:ln>
                          <a:noFill/>
                        </a:ln>
                        <a:solidFill>
                          <a:schemeClr val="tx2"/>
                        </a:solidFill>
                        <a:effectLst/>
                        <a:latin typeface="Arial Narrow" pitchFamily="34" charset="0"/>
                        <a:cs typeface="Arial" charset="0"/>
                      </a:endParaRP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Arial Narrow" pitchFamily="34" charset="0"/>
                          <a:cs typeface="Times New Roman" pitchFamily="18" charset="0"/>
                        </a:rPr>
                        <a:t>(N)</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Estimated</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cost</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per infection</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case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(2009 dollars)</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Avoidable</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costs</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(millions of</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solidFill>
                          <a:effectLst/>
                          <a:latin typeface="Arial Narrow" pitchFamily="34" charset="0"/>
                          <a:cs typeface="Times New Roman" pitchFamily="18" charset="0"/>
                        </a:rPr>
                        <a:t>2009 dollars)</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BSI</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248,678</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30,665</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18%–66%</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44,762-</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64,127</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5,520-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20,239</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$20,200-</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$104,800</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$960M-</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$18,200M</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22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VAP</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250,205</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35,967</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38%–55%</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95,078–</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137,613</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13,667–</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19,782</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$21,800</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$2,190M-</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$3,170M</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UTI</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561,667</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13,088</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17%–69%</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95,483–</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387,550</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2,225–</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9,031</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$3,750</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$115M-</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$1,820M</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2250">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SSI</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290,485</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8,205</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26%–54%</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75,526–</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156,862</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2,133–</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4,431</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2"/>
                          </a:solidFill>
                          <a:effectLst/>
                          <a:latin typeface="Arial Narrow" pitchFamily="34" charset="0"/>
                          <a:cs typeface="Times New Roman" pitchFamily="18" charset="0"/>
                        </a:rPr>
                        <a:t>$2,100</a:t>
                      </a:r>
                      <a:endParaRPr kumimoji="0" lang="en-US" sz="1600" b="0" i="0" u="none" strike="noStrike" cap="none" normalizeH="0" baseline="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$166M-</a:t>
                      </a:r>
                    </a:p>
                    <a:p>
                      <a:pPr marL="242888" marR="0" lvl="0" indent="-242888" algn="ctr" defTabSz="9017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Narrow" pitchFamily="34" charset="0"/>
                          <a:cs typeface="Times New Roman" pitchFamily="18" charset="0"/>
                        </a:rPr>
                        <a:t>$345M</a:t>
                      </a:r>
                      <a:endParaRPr kumimoji="0" lang="en-US" sz="1600" b="0" i="0" u="none" strike="noStrike" cap="none" normalizeH="0" baseline="0" dirty="0" smtClean="0">
                        <a:ln>
                          <a:noFill/>
                        </a:ln>
                        <a:solidFill>
                          <a:schemeClr val="tx2"/>
                        </a:solidFill>
                        <a:effectLst/>
                        <a:latin typeface="Arial" charset="0"/>
                        <a:cs typeface="Arial"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4330" name="Rectangle 58"/>
          <p:cNvSpPr>
            <a:spLocks noGrp="1" noChangeArrowheads="1"/>
          </p:cNvSpPr>
          <p:nvPr>
            <p:ph type="title"/>
          </p:nvPr>
        </p:nvSpPr>
        <p:spPr>
          <a:xfrm>
            <a:off x="457200" y="228600"/>
            <a:ext cx="8839200" cy="914400"/>
          </a:xfrm>
          <a:noFill/>
          <a:ln/>
        </p:spPr>
        <p:txBody>
          <a:bodyPr/>
          <a:lstStyle/>
          <a:p>
            <a:r>
              <a:rPr lang="en-US" dirty="0"/>
              <a:t>Summary estimates of preventable infections, deaths, and costs for all HAIs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t>Study Limitations</a:t>
            </a:r>
            <a:endParaRPr lang="en-US" dirty="0"/>
          </a:p>
        </p:txBody>
      </p:sp>
      <p:sp>
        <p:nvSpPr>
          <p:cNvPr id="41987" name="Rectangle 3"/>
          <p:cNvSpPr>
            <a:spLocks noGrp="1" noChangeArrowheads="1"/>
          </p:cNvSpPr>
          <p:nvPr>
            <p:ph type="body" idx="1"/>
          </p:nvPr>
        </p:nvSpPr>
        <p:spPr>
          <a:xfrm>
            <a:off x="685800" y="1066800"/>
            <a:ext cx="7772400" cy="5067300"/>
          </a:xfrm>
        </p:spPr>
        <p:txBody>
          <a:bodyPr/>
          <a:lstStyle/>
          <a:p>
            <a:r>
              <a:rPr lang="en-US" dirty="0"/>
              <a:t>Survey data we use to calculate number of HAIs and HAI deaths is from 2002</a:t>
            </a:r>
          </a:p>
          <a:p>
            <a:endParaRPr lang="en-US" dirty="0"/>
          </a:p>
          <a:p>
            <a:r>
              <a:rPr lang="en-US" dirty="0"/>
              <a:t>Difficulty in attributing a death to HAIs</a:t>
            </a:r>
          </a:p>
          <a:p>
            <a:endParaRPr lang="en-US" dirty="0"/>
          </a:p>
          <a:p>
            <a:r>
              <a:rPr lang="en-US" dirty="0"/>
              <a:t>Quality of the HAI reduction and cost studies</a:t>
            </a:r>
          </a:p>
          <a:p>
            <a:endParaRPr lang="en-US" dirty="0"/>
          </a:p>
          <a:p>
            <a:r>
              <a:rPr lang="en-US" dirty="0"/>
              <a:t>Lack of HAI reduction studies that have directly measured death as an outcome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smtClean="0"/>
              <a:t>Study Conclusions</a:t>
            </a:r>
            <a:endParaRPr lang="en-US" dirty="0"/>
          </a:p>
        </p:txBody>
      </p:sp>
      <p:sp>
        <p:nvSpPr>
          <p:cNvPr id="43011" name="Rectangle 3"/>
          <p:cNvSpPr>
            <a:spLocks noGrp="1" noChangeArrowheads="1"/>
          </p:cNvSpPr>
          <p:nvPr>
            <p:ph type="body" idx="1"/>
          </p:nvPr>
        </p:nvSpPr>
        <p:spPr>
          <a:xfrm>
            <a:off x="609600" y="860425"/>
            <a:ext cx="8267700" cy="4813852"/>
          </a:xfrm>
        </p:spPr>
        <p:txBody>
          <a:bodyPr/>
          <a:lstStyle/>
          <a:p>
            <a:r>
              <a:rPr lang="en-US" dirty="0"/>
              <a:t>In those settings examined, reductions in HAIs have never achieved 100%, even with evidence-based infection control strategies</a:t>
            </a:r>
          </a:p>
          <a:p>
            <a:endParaRPr lang="en-US" dirty="0"/>
          </a:p>
          <a:p>
            <a:r>
              <a:rPr lang="en-US" dirty="0"/>
              <a:t>Instead, an upper bound of 65 to 70% risk reduction may exist for BSI and UTI, and approximately 55% for VAP and </a:t>
            </a:r>
            <a:r>
              <a:rPr lang="en-US" dirty="0" smtClean="0"/>
              <a:t>SSI</a:t>
            </a:r>
          </a:p>
          <a:p>
            <a:endParaRPr lang="en-US" dirty="0" smtClean="0"/>
          </a:p>
          <a:p>
            <a:r>
              <a:rPr lang="en-US" dirty="0" smtClean="0"/>
              <a:t>Even though 100% preventability may not be attainable, evidence-based infection control strategies could prevent hundreds of thousands of HAIs, and save tens of thousands of lives and billions of dollars</a:t>
            </a:r>
          </a:p>
          <a:p>
            <a:endParaRPr lang="en-US" dirty="0" smtClean="0"/>
          </a:p>
          <a:p>
            <a:r>
              <a:rPr lang="en-US" dirty="0" smtClean="0"/>
              <a:t>One should not base policy decisions on these estimates without understanding their </a:t>
            </a:r>
            <a:r>
              <a:rPr lang="en-US" dirty="0" smtClean="0"/>
              <a:t>limitations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76200"/>
            <a:ext cx="8839200" cy="762000"/>
          </a:xfrm>
        </p:spPr>
        <p:txBody>
          <a:bodyPr/>
          <a:lstStyle/>
          <a:p>
            <a:pPr eaLnBrk="1" hangingPunct="1"/>
            <a:r>
              <a:rPr lang="en-US" sz="2000" dirty="0" smtClean="0"/>
              <a:t>2009 Guideline for Prevention of Catheter-associated Urinary Tract Infections</a:t>
            </a:r>
          </a:p>
        </p:txBody>
      </p:sp>
      <p:sp>
        <p:nvSpPr>
          <p:cNvPr id="12291" name="Rectangle 3"/>
          <p:cNvSpPr>
            <a:spLocks noChangeArrowheads="1"/>
          </p:cNvSpPr>
          <p:nvPr/>
        </p:nvSpPr>
        <p:spPr bwMode="auto">
          <a:xfrm>
            <a:off x="960438" y="5505450"/>
            <a:ext cx="7221537" cy="365125"/>
          </a:xfrm>
          <a:prstGeom prst="rect">
            <a:avLst/>
          </a:prstGeom>
          <a:noFill/>
          <a:ln w="9525" algn="ctr">
            <a:noFill/>
            <a:miter lim="800000"/>
            <a:headEnd/>
            <a:tailEnd/>
          </a:ln>
        </p:spPr>
        <p:txBody>
          <a:bodyPr wrap="none" lIns="0" tIns="0" rIns="0" bIns="0">
            <a:spAutoFit/>
          </a:bodyPr>
          <a:lstStyle/>
          <a:p>
            <a:pPr defTabSz="969963" eaLnBrk="0" hangingPunct="0"/>
            <a:r>
              <a:rPr lang="en-US" dirty="0" smtClean="0">
                <a:solidFill>
                  <a:srgbClr val="AA2B3E"/>
                </a:solidFill>
                <a:latin typeface="Arial" charset="0"/>
              </a:rPr>
              <a:t>Full guideline at http://www.cdc.gov/hicpac/index.html</a:t>
            </a:r>
          </a:p>
        </p:txBody>
      </p:sp>
      <p:pic>
        <p:nvPicPr>
          <p:cNvPr id="12292" name="Picture 4"/>
          <p:cNvPicPr>
            <a:picLocks noChangeAspect="1" noChangeArrowheads="1"/>
          </p:cNvPicPr>
          <p:nvPr/>
        </p:nvPicPr>
        <p:blipFill>
          <a:blip r:embed="rId2" cstate="print"/>
          <a:srcRect l="17722" t="19502" r="18565" b="45631"/>
          <a:stretch>
            <a:fillRect/>
          </a:stretch>
        </p:blipFill>
        <p:spPr bwMode="auto">
          <a:xfrm>
            <a:off x="612775" y="1524000"/>
            <a:ext cx="8074025" cy="3313113"/>
          </a:xfrm>
          <a:prstGeom prst="rect">
            <a:avLst/>
          </a:prstGeom>
          <a:noFill/>
          <a:ln w="9525" algn="ctr">
            <a:solidFill>
              <a:schemeClr val="tx1"/>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a:spLocks noGrp="1"/>
          </p:cNvSpPr>
          <p:nvPr>
            <p:ph type="sldNum" sz="quarter" idx="4294967295"/>
          </p:nvPr>
        </p:nvSpPr>
        <p:spPr bwMode="auto">
          <a:xfrm>
            <a:off x="6553200" y="6245225"/>
            <a:ext cx="2133600" cy="476250"/>
          </a:xfrm>
          <a:prstGeom prst="rect">
            <a:avLst/>
          </a:prstGeom>
          <a:noFill/>
          <a:ln>
            <a:miter lim="800000"/>
            <a:headEnd/>
            <a:tailEnd/>
          </a:ln>
        </p:spPr>
        <p:txBody>
          <a:bodyPr/>
          <a:lstStyle/>
          <a:p>
            <a:pPr algn="r"/>
            <a:fld id="{89A0A5EB-6561-40EB-B7CC-ACC7C8C5CC5D}" type="slidenum">
              <a:rPr lang="en-US" sz="1400" smtClean="0">
                <a:solidFill>
                  <a:srgbClr val="FFFFFF"/>
                </a:solidFill>
                <a:latin typeface="Arial" charset="0"/>
              </a:rPr>
              <a:pPr algn="r"/>
              <a:t>24</a:t>
            </a:fld>
            <a:endParaRPr lang="en-US" sz="1400" smtClean="0">
              <a:solidFill>
                <a:srgbClr val="FFFFFF"/>
              </a:solidFill>
              <a:latin typeface="Arial" charset="0"/>
            </a:endParaRPr>
          </a:p>
        </p:txBody>
      </p:sp>
      <p:sp>
        <p:nvSpPr>
          <p:cNvPr id="13315" name="Rectangle 2"/>
          <p:cNvSpPr>
            <a:spLocks noGrp="1" noChangeArrowheads="1"/>
          </p:cNvSpPr>
          <p:nvPr>
            <p:ph type="title" idx="4294967295"/>
          </p:nvPr>
        </p:nvSpPr>
        <p:spPr/>
        <p:txBody>
          <a:bodyPr lIns="91440" tIns="45720" rIns="91440" bIns="45720" anchor="ctr"/>
          <a:lstStyle/>
          <a:p>
            <a:pPr eaLnBrk="1" hangingPunct="1"/>
            <a:r>
              <a:rPr lang="en-US" sz="2800" smtClean="0"/>
              <a:t>Organization of Recommendations</a:t>
            </a:r>
          </a:p>
        </p:txBody>
      </p:sp>
      <p:sp>
        <p:nvSpPr>
          <p:cNvPr id="13316" name="Rectangle 3"/>
          <p:cNvSpPr>
            <a:spLocks noGrp="1" noChangeArrowheads="1"/>
          </p:cNvSpPr>
          <p:nvPr>
            <p:ph type="body" idx="4294967295"/>
          </p:nvPr>
        </p:nvSpPr>
        <p:spPr>
          <a:xfrm>
            <a:off x="533400" y="1295400"/>
            <a:ext cx="8382000" cy="2564805"/>
          </a:xfrm>
        </p:spPr>
        <p:txBody>
          <a:bodyPr lIns="91440" tIns="45720" rIns="91440" bIns="45720"/>
          <a:lstStyle/>
          <a:p>
            <a:pPr marL="812800" indent="-812800" eaLnBrk="1" hangingPunct="1">
              <a:buFont typeface="+mj-lt"/>
              <a:buAutoNum type="arabicPeriod"/>
            </a:pPr>
            <a:r>
              <a:rPr lang="en-US" sz="2400" b="0" dirty="0" smtClean="0"/>
              <a:t>Appropriate urinary catheter use</a:t>
            </a:r>
          </a:p>
          <a:p>
            <a:pPr marL="812800" indent="-812800" eaLnBrk="1" hangingPunct="1">
              <a:buFont typeface="+mj-lt"/>
              <a:buAutoNum type="arabicPeriod"/>
            </a:pPr>
            <a:r>
              <a:rPr lang="en-US" sz="2400" b="0" dirty="0" smtClean="0"/>
              <a:t>Proper techniques for urinary catheter insertion</a:t>
            </a:r>
          </a:p>
          <a:p>
            <a:pPr marL="812800" indent="-812800" eaLnBrk="1" hangingPunct="1">
              <a:buFont typeface="+mj-lt"/>
              <a:buAutoNum type="arabicPeriod"/>
            </a:pPr>
            <a:r>
              <a:rPr lang="en-US" sz="2400" b="0" dirty="0" smtClean="0"/>
              <a:t>Proper techniques for urinary catheter maintenance</a:t>
            </a:r>
          </a:p>
          <a:p>
            <a:pPr marL="812800" indent="-812800" eaLnBrk="1" hangingPunct="1">
              <a:buFont typeface="+mj-lt"/>
              <a:buAutoNum type="arabicPeriod"/>
            </a:pPr>
            <a:r>
              <a:rPr lang="en-US" sz="2400" b="0" dirty="0" smtClean="0"/>
              <a:t>Quality improvement programs</a:t>
            </a:r>
          </a:p>
          <a:p>
            <a:pPr marL="812800" indent="-812800" eaLnBrk="1" hangingPunct="1">
              <a:buFont typeface="+mj-lt"/>
              <a:buAutoNum type="arabicPeriod"/>
            </a:pPr>
            <a:r>
              <a:rPr lang="en-US" sz="2400" b="0" dirty="0" smtClean="0"/>
              <a:t>Administrative infrastructure</a:t>
            </a:r>
          </a:p>
          <a:p>
            <a:pPr marL="812800" indent="-812800" eaLnBrk="1" hangingPunct="1">
              <a:buFont typeface="+mj-lt"/>
              <a:buAutoNum type="arabicPeriod"/>
            </a:pPr>
            <a:r>
              <a:rPr lang="en-US" sz="2400" b="0" dirty="0" smtClean="0"/>
              <a:t>Surveillance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5466BA7-AC8B-4A66-909B-A722F9A9819A}" type="slidenum">
              <a:rPr lang="en-US" sz="1400" smtClean="0">
                <a:solidFill>
                  <a:srgbClr val="FFFFFF"/>
                </a:solidFill>
                <a:latin typeface="Arial" charset="0"/>
              </a:rPr>
              <a:pPr algn="r"/>
              <a:t>25</a:t>
            </a:fld>
            <a:endParaRPr lang="en-US" sz="1400" smtClean="0">
              <a:solidFill>
                <a:srgbClr val="FFFFFF"/>
              </a:solidFill>
              <a:latin typeface="Arial" charset="0"/>
            </a:endParaRPr>
          </a:p>
        </p:txBody>
      </p:sp>
      <p:sp>
        <p:nvSpPr>
          <p:cNvPr id="271362" name="Rectangle 2"/>
          <p:cNvSpPr>
            <a:spLocks noGrp="1" noChangeArrowheads="1"/>
          </p:cNvSpPr>
          <p:nvPr>
            <p:ph type="title" idx="4294967295"/>
          </p:nvPr>
        </p:nvSpPr>
        <p:spPr/>
        <p:txBody>
          <a:bodyPr lIns="91440" tIns="45720" rIns="91440" bIns="45720" anchor="ctr"/>
          <a:lstStyle/>
          <a:p>
            <a:pPr eaLnBrk="1" hangingPunct="1">
              <a:defRPr/>
            </a:pPr>
            <a:r>
              <a:rPr lang="en-US" dirty="0" smtClean="0"/>
              <a:t>Priority Recommendations</a:t>
            </a:r>
          </a:p>
        </p:txBody>
      </p:sp>
      <p:sp>
        <p:nvSpPr>
          <p:cNvPr id="14340" name="Rectangle 3"/>
          <p:cNvSpPr>
            <a:spLocks noGrp="1" noChangeArrowheads="1"/>
          </p:cNvSpPr>
          <p:nvPr>
            <p:ph type="body" idx="4294967295"/>
          </p:nvPr>
        </p:nvSpPr>
        <p:spPr>
          <a:xfrm>
            <a:off x="457200" y="1022350"/>
            <a:ext cx="8229600" cy="4813300"/>
          </a:xfrm>
        </p:spPr>
        <p:txBody>
          <a:bodyPr lIns="91440" tIns="45720" rIns="91440" bIns="45720"/>
          <a:lstStyle/>
          <a:p>
            <a:pPr eaLnBrk="1" hangingPunct="1">
              <a:lnSpc>
                <a:spcPct val="80000"/>
              </a:lnSpc>
              <a:buFontTx/>
              <a:buAutoNum type="arabicPeriod"/>
            </a:pPr>
            <a:r>
              <a:rPr lang="en-US" sz="1800" b="0" u="sng" dirty="0" smtClean="0"/>
              <a:t>Appropriate Urinary Catheter Use</a:t>
            </a:r>
            <a:endParaRPr lang="en-US" sz="1800" b="0" dirty="0" smtClean="0"/>
          </a:p>
          <a:p>
            <a:pPr marL="762000" lvl="1" indent="-404813" eaLnBrk="1" hangingPunct="1">
              <a:lnSpc>
                <a:spcPct val="80000"/>
              </a:lnSpc>
              <a:buFont typeface="Wingdings" pitchFamily="2" charset="2"/>
              <a:buChar char="§"/>
            </a:pPr>
            <a:r>
              <a:rPr lang="en-US" dirty="0" smtClean="0"/>
              <a:t>Insert catheters only for appropriate indications, and leave in place only as long as needed. (</a:t>
            </a:r>
            <a:r>
              <a:rPr lang="en-US" b="1" dirty="0" smtClean="0"/>
              <a:t>Category IB</a:t>
            </a:r>
            <a:r>
              <a:rPr lang="en-US" dirty="0" smtClean="0"/>
              <a:t>)</a:t>
            </a:r>
          </a:p>
          <a:p>
            <a:pPr marL="1181100" lvl="2" indent="-406400" eaLnBrk="1" hangingPunct="1">
              <a:lnSpc>
                <a:spcPct val="80000"/>
              </a:lnSpc>
              <a:buFont typeface="Symbol" pitchFamily="18" charset="2"/>
              <a:buChar char="-"/>
            </a:pPr>
            <a:r>
              <a:rPr lang="en-US" dirty="0" smtClean="0"/>
              <a:t>Do not use catheters in patients and nursing home residents for management of incontinence. (</a:t>
            </a:r>
            <a:r>
              <a:rPr lang="en-US" b="1" dirty="0" smtClean="0"/>
              <a:t>Category IB</a:t>
            </a:r>
            <a:r>
              <a:rPr lang="en-US" dirty="0" smtClean="0"/>
              <a:t>)</a:t>
            </a:r>
          </a:p>
          <a:p>
            <a:pPr marL="1181100" lvl="2" indent="-406400" eaLnBrk="1" hangingPunct="1">
              <a:lnSpc>
                <a:spcPct val="80000"/>
              </a:lnSpc>
              <a:buFont typeface="Symbol" pitchFamily="18" charset="2"/>
              <a:buChar char="-"/>
            </a:pPr>
            <a:r>
              <a:rPr lang="en-US" dirty="0" smtClean="0"/>
              <a:t>For operative patients who have an indication for an indwelling catheter, remove the catheter as soon as possible, preferably within 24 hours, unless there are appropriate indications for continued use. (</a:t>
            </a:r>
            <a:r>
              <a:rPr lang="en-US" b="1" dirty="0" smtClean="0"/>
              <a:t>Category IB</a:t>
            </a:r>
            <a:r>
              <a:rPr lang="en-US" dirty="0" smtClean="0"/>
              <a:t>)</a:t>
            </a:r>
          </a:p>
          <a:p>
            <a:pPr marL="1181100" lvl="2" indent="-406400" eaLnBrk="1" hangingPunct="1">
              <a:lnSpc>
                <a:spcPct val="80000"/>
              </a:lnSpc>
              <a:buFontTx/>
              <a:buAutoNum type="arabicPeriod"/>
            </a:pPr>
            <a:endParaRPr lang="en-US" dirty="0" smtClean="0"/>
          </a:p>
          <a:p>
            <a:pPr eaLnBrk="1" hangingPunct="1">
              <a:lnSpc>
                <a:spcPct val="80000"/>
              </a:lnSpc>
              <a:buFontTx/>
              <a:buAutoNum type="arabicPeriod"/>
            </a:pPr>
            <a:r>
              <a:rPr lang="en-US" sz="1800" b="0" u="sng" dirty="0" smtClean="0"/>
              <a:t>Aseptic Insertion of Urinary Catheters</a:t>
            </a:r>
            <a:endParaRPr lang="en-US" sz="1800" b="0" dirty="0" smtClean="0"/>
          </a:p>
          <a:p>
            <a:pPr marL="762000" lvl="1" indent="-404813" eaLnBrk="1" hangingPunct="1">
              <a:lnSpc>
                <a:spcPct val="80000"/>
              </a:lnSpc>
              <a:buFont typeface="Wingdings" pitchFamily="2" charset="2"/>
              <a:buChar char="§"/>
            </a:pPr>
            <a:r>
              <a:rPr lang="en-US" dirty="0" smtClean="0"/>
              <a:t>Ensure that only properly trained persons insert and maintain catheters. (</a:t>
            </a:r>
            <a:r>
              <a:rPr lang="en-US" b="1" dirty="0" smtClean="0"/>
              <a:t>Category IB</a:t>
            </a:r>
            <a:r>
              <a:rPr lang="en-US" dirty="0" smtClean="0"/>
              <a:t>)</a:t>
            </a:r>
          </a:p>
          <a:p>
            <a:pPr marL="762000" lvl="1" indent="-404813" eaLnBrk="1" hangingPunct="1">
              <a:lnSpc>
                <a:spcPct val="80000"/>
              </a:lnSpc>
              <a:buFont typeface="Wingdings" pitchFamily="2" charset="2"/>
              <a:buChar char="§"/>
            </a:pPr>
            <a:r>
              <a:rPr lang="en-US" dirty="0" smtClean="0"/>
              <a:t>In acute setting, insert catheters using aseptic technique and sterile equipment. </a:t>
            </a:r>
          </a:p>
          <a:p>
            <a:pPr marL="762000" lvl="1" indent="-404813" eaLnBrk="1" hangingPunct="1">
              <a:lnSpc>
                <a:spcPct val="80000"/>
              </a:lnSpc>
              <a:buFont typeface="Wingdings" pitchFamily="2" charset="2"/>
              <a:buNone/>
            </a:pPr>
            <a:r>
              <a:rPr lang="en-US" dirty="0" smtClean="0"/>
              <a:t>	(</a:t>
            </a:r>
            <a:r>
              <a:rPr lang="en-US" b="1" dirty="0" smtClean="0"/>
              <a:t>Category IB</a:t>
            </a:r>
            <a:r>
              <a:rPr lang="en-US" dirty="0" smtClean="0"/>
              <a:t>)</a:t>
            </a:r>
          </a:p>
          <a:p>
            <a:pPr marL="1181100" lvl="2" indent="-406400" eaLnBrk="1" hangingPunct="1">
              <a:lnSpc>
                <a:spcPct val="80000"/>
              </a:lnSpc>
              <a:buFontTx/>
              <a:buAutoNum type="arabicPeriod"/>
            </a:pPr>
            <a:endParaRPr lang="en-US" dirty="0" smtClean="0"/>
          </a:p>
          <a:p>
            <a:pPr eaLnBrk="1" hangingPunct="1">
              <a:lnSpc>
                <a:spcPct val="80000"/>
              </a:lnSpc>
              <a:buFontTx/>
              <a:buAutoNum type="arabicPeriod"/>
            </a:pPr>
            <a:r>
              <a:rPr lang="en-US" sz="1800" b="0" u="sng" dirty="0" smtClean="0"/>
              <a:t>Proper Urinary Catheter Maintenance</a:t>
            </a:r>
            <a:endParaRPr lang="en-US" sz="1800" b="0" dirty="0" smtClean="0"/>
          </a:p>
          <a:p>
            <a:pPr marL="762000" lvl="1" indent="-404813" eaLnBrk="1" hangingPunct="1">
              <a:lnSpc>
                <a:spcPct val="80000"/>
              </a:lnSpc>
              <a:buFont typeface="Wingdings" pitchFamily="2" charset="2"/>
              <a:buChar char="§"/>
            </a:pPr>
            <a:r>
              <a:rPr lang="en-US" dirty="0" smtClean="0"/>
              <a:t>Maintain a sterile, continuously closed drainage system. (</a:t>
            </a:r>
            <a:r>
              <a:rPr lang="en-US" b="1" dirty="0" smtClean="0"/>
              <a:t>Category IB</a:t>
            </a:r>
            <a:r>
              <a:rPr lang="en-US" dirty="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B865554-AEED-4E88-8DC4-3D85ADD7DA00}" type="slidenum">
              <a:rPr lang="en-US" sz="1400" smtClean="0">
                <a:solidFill>
                  <a:srgbClr val="FFFFFF"/>
                </a:solidFill>
                <a:latin typeface="Arial" charset="0"/>
              </a:rPr>
              <a:pPr algn="r"/>
              <a:t>26</a:t>
            </a:fld>
            <a:endParaRPr lang="en-US" sz="1400" smtClean="0">
              <a:solidFill>
                <a:srgbClr val="FFFFFF"/>
              </a:solidFill>
              <a:latin typeface="Arial" charset="0"/>
            </a:endParaRPr>
          </a:p>
        </p:txBody>
      </p:sp>
      <p:graphicFrame>
        <p:nvGraphicFramePr>
          <p:cNvPr id="149507" name="Group 3"/>
          <p:cNvGraphicFramePr>
            <a:graphicFrameLocks noGrp="1"/>
          </p:cNvGraphicFramePr>
          <p:nvPr>
            <p:ph idx="4294967295"/>
          </p:nvPr>
        </p:nvGraphicFramePr>
        <p:xfrm>
          <a:off x="685800" y="838200"/>
          <a:ext cx="8153400" cy="5481320"/>
        </p:xfrm>
        <a:graphic>
          <a:graphicData uri="http://schemas.openxmlformats.org/drawingml/2006/table">
            <a:tbl>
              <a:tblPr/>
              <a:tblGrid>
                <a:gridCol w="8153400"/>
              </a:tblGrid>
              <a:tr h="425450">
                <a:tc>
                  <a:txBody>
                    <a:bodyPr/>
                    <a:lstStyle/>
                    <a:p>
                      <a:pPr marL="0" marR="0" lvl="0" indent="0" algn="l" defTabSz="901700" rtl="0" eaLnBrk="1" fontAlgn="base" latinLnBrk="0" hangingPunct="1">
                        <a:lnSpc>
                          <a:spcPct val="100000"/>
                        </a:lnSpc>
                        <a:spcBef>
                          <a:spcPct val="0"/>
                        </a:spcBef>
                        <a:spcAft>
                          <a:spcPts val="200"/>
                        </a:spcAft>
                        <a:buClr>
                          <a:schemeClr val="tx2"/>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cs typeface="Times New Roman" pitchFamily="18" charset="0"/>
                        </a:rPr>
                        <a:t>Table. Examples of appropriate and inappropriate indications for indwelling urethral catheter use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27038">
                <a:tc>
                  <a:txBody>
                    <a:bodyPr/>
                    <a:lstStyle/>
                    <a:p>
                      <a:pPr marL="0" marR="0" lvl="0" indent="0" algn="l" defTabSz="901700" rtl="0" eaLnBrk="1" fontAlgn="base" latinLnBrk="0" hangingPunct="1">
                        <a:lnSpc>
                          <a:spcPct val="100000"/>
                        </a:lnSpc>
                        <a:spcBef>
                          <a:spcPct val="0"/>
                        </a:spcBef>
                        <a:spcAft>
                          <a:spcPts val="200"/>
                        </a:spcAft>
                        <a:buClr>
                          <a:schemeClr val="tx2"/>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cs typeface="Times New Roman" pitchFamily="18" charset="0"/>
                        </a:rPr>
                        <a:t>Appropriate indications</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Acute urinary retention or obstruction</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Need for accurate measurements of urinary output in critically ill patients</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dirty="0" err="1" smtClean="0">
                          <a:ln>
                            <a:noFill/>
                          </a:ln>
                          <a:solidFill>
                            <a:schemeClr val="tx1"/>
                          </a:solidFill>
                          <a:effectLst/>
                          <a:latin typeface="Arial" charset="0"/>
                          <a:cs typeface="Times New Roman" pitchFamily="18" charset="0"/>
                        </a:rPr>
                        <a:t>Perioperative</a:t>
                      </a:r>
                      <a:r>
                        <a:rPr kumimoji="0" lang="en-US" sz="1600" b="0" i="0" u="none" strike="noStrike" cap="none" normalizeH="0" baseline="0" dirty="0" smtClean="0">
                          <a:ln>
                            <a:noFill/>
                          </a:ln>
                          <a:solidFill>
                            <a:schemeClr val="tx1"/>
                          </a:solidFill>
                          <a:effectLst/>
                          <a:latin typeface="Arial" charset="0"/>
                          <a:cs typeface="Times New Roman" pitchFamily="18" charset="0"/>
                        </a:rPr>
                        <a:t> use for selected surgical procedures:</a:t>
                      </a:r>
                    </a:p>
                    <a:p>
                      <a:pPr marL="1260475" marR="0" lvl="2" indent="-485775" algn="l" defTabSz="901700" rtl="0" eaLnBrk="1" fontAlgn="base" latinLnBrk="0" hangingPunct="1">
                        <a:lnSpc>
                          <a:spcPct val="100000"/>
                        </a:lnSpc>
                        <a:spcBef>
                          <a:spcPct val="0"/>
                        </a:spcBef>
                        <a:spcAft>
                          <a:spcPts val="200"/>
                        </a:spcAft>
                        <a:buClr>
                          <a:schemeClr val="tx2"/>
                        </a:buClr>
                        <a:buSzTx/>
                        <a:buFont typeface="Arial" charset="0"/>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Patients undergoing surgeries of the genitourinary tract</a:t>
                      </a:r>
                    </a:p>
                    <a:p>
                      <a:pPr marL="1260475" marR="0" lvl="2" indent="-485775" algn="l" defTabSz="901700" rtl="0" eaLnBrk="1" fontAlgn="base" latinLnBrk="0" hangingPunct="1">
                        <a:lnSpc>
                          <a:spcPct val="100000"/>
                        </a:lnSpc>
                        <a:spcBef>
                          <a:spcPct val="0"/>
                        </a:spcBef>
                        <a:spcAft>
                          <a:spcPts val="200"/>
                        </a:spcAft>
                        <a:buClr>
                          <a:schemeClr val="tx2"/>
                        </a:buClr>
                        <a:buSzTx/>
                        <a:buFont typeface="Arial" charset="0"/>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Anticipated prolonged duration of surgery </a:t>
                      </a:r>
                    </a:p>
                    <a:p>
                      <a:pPr marL="1260475" marR="0" lvl="2" indent="-485775" algn="l" defTabSz="901700" rtl="0" eaLnBrk="1" fontAlgn="base" latinLnBrk="0" hangingPunct="1">
                        <a:lnSpc>
                          <a:spcPct val="100000"/>
                        </a:lnSpc>
                        <a:spcBef>
                          <a:spcPct val="0"/>
                        </a:spcBef>
                        <a:spcAft>
                          <a:spcPts val="200"/>
                        </a:spcAft>
                        <a:buClr>
                          <a:schemeClr val="tx2"/>
                        </a:buClr>
                        <a:buSzTx/>
                        <a:buFont typeface="Arial" charset="0"/>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Patients anticipated to receive large-volume infusions or diuretics during surgery</a:t>
                      </a:r>
                    </a:p>
                    <a:p>
                      <a:pPr marL="1260475" marR="0" lvl="2" indent="-485775" algn="l" defTabSz="901700" rtl="0" eaLnBrk="1" fontAlgn="base" latinLnBrk="0" hangingPunct="1">
                        <a:lnSpc>
                          <a:spcPct val="100000"/>
                        </a:lnSpc>
                        <a:spcBef>
                          <a:spcPct val="0"/>
                        </a:spcBef>
                        <a:spcAft>
                          <a:spcPts val="200"/>
                        </a:spcAft>
                        <a:buClr>
                          <a:schemeClr val="tx2"/>
                        </a:buClr>
                        <a:buSzTx/>
                        <a:buFont typeface="Arial" charset="0"/>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Need for </a:t>
                      </a:r>
                      <a:r>
                        <a:rPr kumimoji="0" lang="en-US" sz="1600" b="0" i="0" u="none" strike="noStrike" cap="none" normalizeH="0" baseline="0" dirty="0" err="1" smtClean="0">
                          <a:ln>
                            <a:noFill/>
                          </a:ln>
                          <a:solidFill>
                            <a:schemeClr val="tx1"/>
                          </a:solidFill>
                          <a:effectLst/>
                          <a:latin typeface="Arial" charset="0"/>
                          <a:cs typeface="Times New Roman" pitchFamily="18" charset="0"/>
                        </a:rPr>
                        <a:t>intraoperative</a:t>
                      </a:r>
                      <a:r>
                        <a:rPr kumimoji="0" lang="en-US" sz="1600" b="0" i="0" u="none" strike="noStrike" cap="none" normalizeH="0" baseline="0" dirty="0" smtClean="0">
                          <a:ln>
                            <a:noFill/>
                          </a:ln>
                          <a:solidFill>
                            <a:schemeClr val="tx1"/>
                          </a:solidFill>
                          <a:effectLst/>
                          <a:latin typeface="Arial" charset="0"/>
                          <a:cs typeface="Times New Roman" pitchFamily="18" charset="0"/>
                        </a:rPr>
                        <a:t> monitoring of urinary output</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To assist in healing of open sacral or </a:t>
                      </a:r>
                      <a:r>
                        <a:rPr kumimoji="0" lang="en-US" sz="1600" b="0" i="0" u="none" strike="noStrike" cap="none" normalizeH="0" baseline="0" dirty="0" err="1" smtClean="0">
                          <a:ln>
                            <a:noFill/>
                          </a:ln>
                          <a:solidFill>
                            <a:schemeClr val="tx1"/>
                          </a:solidFill>
                          <a:effectLst/>
                          <a:latin typeface="Arial" charset="0"/>
                          <a:cs typeface="Times New Roman" pitchFamily="18" charset="0"/>
                        </a:rPr>
                        <a:t>perineal</a:t>
                      </a:r>
                      <a:r>
                        <a:rPr kumimoji="0" lang="en-US" sz="1600" b="0" i="0" u="none" strike="noStrike" cap="none" normalizeH="0" baseline="0" dirty="0" smtClean="0">
                          <a:ln>
                            <a:noFill/>
                          </a:ln>
                          <a:solidFill>
                            <a:schemeClr val="tx1"/>
                          </a:solidFill>
                          <a:effectLst/>
                          <a:latin typeface="Arial" charset="0"/>
                          <a:cs typeface="Times New Roman" pitchFamily="18" charset="0"/>
                        </a:rPr>
                        <a:t> wounds in incontinent patients</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Patients requires prolonged immobilization (e.g. </a:t>
                      </a:r>
                      <a:r>
                        <a:rPr kumimoji="0" lang="en-US" sz="1600" b="0" i="0" u="none" strike="noStrike" cap="none" normalizeH="0" baseline="0" dirty="0" err="1" smtClean="0">
                          <a:ln>
                            <a:noFill/>
                          </a:ln>
                          <a:solidFill>
                            <a:schemeClr val="tx1"/>
                          </a:solidFill>
                          <a:effectLst/>
                          <a:latin typeface="Arial" charset="0"/>
                          <a:cs typeface="Times New Roman" pitchFamily="18" charset="0"/>
                        </a:rPr>
                        <a:t>uncleared</a:t>
                      </a:r>
                      <a:r>
                        <a:rPr kumimoji="0" lang="en-US" sz="1600" b="0" i="0" u="none" strike="noStrike" cap="none" normalizeH="0" baseline="0" dirty="0" smtClean="0">
                          <a:ln>
                            <a:noFill/>
                          </a:ln>
                          <a:solidFill>
                            <a:schemeClr val="tx1"/>
                          </a:solidFill>
                          <a:effectLst/>
                          <a:latin typeface="Arial" charset="0"/>
                          <a:cs typeface="Times New Roman" pitchFamily="18" charset="0"/>
                        </a:rPr>
                        <a:t> thoracic or lumbar spine) </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dirty="0" smtClean="0">
                          <a:ln>
                            <a:noFill/>
                          </a:ln>
                          <a:solidFill>
                            <a:schemeClr val="tx1"/>
                          </a:solidFill>
                          <a:effectLst/>
                          <a:latin typeface="Arial" charset="0"/>
                          <a:cs typeface="Times New Roman" pitchFamily="18" charset="0"/>
                        </a:rPr>
                        <a:t>To improve comfort for end of life care if needed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27038">
                <a:tc>
                  <a:txBody>
                    <a:bodyPr/>
                    <a:lstStyle/>
                    <a:p>
                      <a:pPr marL="0" marR="0" lvl="0" indent="0" algn="l" defTabSz="901700" rtl="0" eaLnBrk="1" fontAlgn="base" latinLnBrk="0" hangingPunct="1">
                        <a:lnSpc>
                          <a:spcPct val="100000"/>
                        </a:lnSpc>
                        <a:spcBef>
                          <a:spcPct val="0"/>
                        </a:spcBef>
                        <a:spcAft>
                          <a:spcPts val="200"/>
                        </a:spcAft>
                        <a:buClr>
                          <a:schemeClr val="tx2"/>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cs typeface="Times New Roman" pitchFamily="18" charset="0"/>
                        </a:rPr>
                        <a:t>Inappropriate indications</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smtClean="0">
                          <a:ln>
                            <a:noFill/>
                          </a:ln>
                          <a:solidFill>
                            <a:schemeClr val="tx1"/>
                          </a:solidFill>
                          <a:effectLst/>
                          <a:latin typeface="Arial" charset="0"/>
                          <a:cs typeface="Times New Roman" pitchFamily="18" charset="0"/>
                        </a:rPr>
                        <a:t>As a substitute for nursing care in those with incontinence </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smtClean="0">
                          <a:ln>
                            <a:noFill/>
                          </a:ln>
                          <a:solidFill>
                            <a:schemeClr val="tx1"/>
                          </a:solidFill>
                          <a:effectLst/>
                          <a:latin typeface="Arial" charset="0"/>
                          <a:cs typeface="Times New Roman" pitchFamily="18" charset="0"/>
                        </a:rPr>
                        <a:t>As a means of obtaining urine for culture or other diagnostics when the patient can voluntarily void</a:t>
                      </a:r>
                    </a:p>
                    <a:p>
                      <a:pPr marL="747713" marR="0" lvl="1" indent="-390525" algn="l" defTabSz="901700" rtl="0" eaLnBrk="1" fontAlgn="base" latinLnBrk="0" hangingPunct="1">
                        <a:lnSpc>
                          <a:spcPct val="100000"/>
                        </a:lnSpc>
                        <a:spcBef>
                          <a:spcPct val="0"/>
                        </a:spcBef>
                        <a:spcAft>
                          <a:spcPts val="200"/>
                        </a:spcAft>
                        <a:buClr>
                          <a:schemeClr val="tx2"/>
                        </a:buClr>
                        <a:buSzTx/>
                        <a:buFontTx/>
                        <a:buChar char="•"/>
                        <a:tabLst/>
                      </a:pPr>
                      <a:r>
                        <a:rPr kumimoji="0" lang="en-US" sz="1600" b="0" i="0" u="none" strike="noStrike" cap="none" normalizeH="0" baseline="0" smtClean="0">
                          <a:ln>
                            <a:noFill/>
                          </a:ln>
                          <a:solidFill>
                            <a:schemeClr val="tx1"/>
                          </a:solidFill>
                          <a:effectLst/>
                          <a:latin typeface="Arial" charset="0"/>
                          <a:cs typeface="Times New Roman" pitchFamily="18" charset="0"/>
                        </a:rPr>
                        <a:t>Prolonged post-operative use without appropriate indications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5373" name="Rectangle 2"/>
          <p:cNvSpPr>
            <a:spLocks noChangeArrowheads="1"/>
          </p:cNvSpPr>
          <p:nvPr/>
        </p:nvSpPr>
        <p:spPr bwMode="auto">
          <a:xfrm>
            <a:off x="454025" y="90488"/>
            <a:ext cx="8520113" cy="558800"/>
          </a:xfrm>
          <a:prstGeom prst="rect">
            <a:avLst/>
          </a:prstGeom>
          <a:noFill/>
          <a:ln w="9525">
            <a:noFill/>
            <a:miter lim="800000"/>
            <a:headEnd/>
            <a:tailEnd/>
          </a:ln>
        </p:spPr>
        <p:txBody>
          <a:bodyPr anchor="ctr"/>
          <a:lstStyle/>
          <a:p>
            <a:pPr defTabSz="969963"/>
            <a:r>
              <a:rPr lang="en-US" sz="2800" b="1" smtClean="0">
                <a:solidFill>
                  <a:srgbClr val="AA2B3E"/>
                </a:solidFill>
                <a:latin typeface="Arial" charset="0"/>
              </a:rPr>
              <a:t>Indications Table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55313" r="5937" b="2344"/>
          <a:stretch>
            <a:fillRect/>
          </a:stretch>
        </p:blipFill>
        <p:spPr bwMode="auto">
          <a:xfrm>
            <a:off x="1981200" y="838200"/>
            <a:ext cx="4953000" cy="4992943"/>
          </a:xfrm>
          <a:prstGeom prst="rect">
            <a:avLst/>
          </a:prstGeom>
          <a:noFill/>
          <a:ln w="9525">
            <a:solidFill>
              <a:schemeClr val="accent1"/>
            </a:solidFill>
            <a:miter lim="800000"/>
            <a:headEnd/>
            <a:tailEnd/>
          </a:ln>
        </p:spPr>
      </p:pic>
      <p:sp>
        <p:nvSpPr>
          <p:cNvPr id="3" name="Rectangle 3"/>
          <p:cNvSpPr>
            <a:spLocks noChangeArrowheads="1"/>
          </p:cNvSpPr>
          <p:nvPr/>
        </p:nvSpPr>
        <p:spPr bwMode="auto">
          <a:xfrm>
            <a:off x="990600" y="5943600"/>
            <a:ext cx="7221537" cy="365125"/>
          </a:xfrm>
          <a:prstGeom prst="rect">
            <a:avLst/>
          </a:prstGeom>
          <a:noFill/>
          <a:ln w="9525" algn="ctr">
            <a:noFill/>
            <a:miter lim="800000"/>
            <a:headEnd/>
            <a:tailEnd/>
          </a:ln>
        </p:spPr>
        <p:txBody>
          <a:bodyPr wrap="none" lIns="0" tIns="0" rIns="0" bIns="0">
            <a:spAutoFit/>
          </a:bodyPr>
          <a:lstStyle/>
          <a:p>
            <a:pPr defTabSz="969963" eaLnBrk="0" hangingPunct="0"/>
            <a:r>
              <a:rPr lang="en-US" dirty="0" smtClean="0">
                <a:solidFill>
                  <a:srgbClr val="AA2B3E"/>
                </a:solidFill>
                <a:latin typeface="Arial" charset="0"/>
              </a:rPr>
              <a:t>Full guideline at http://www.cdc.gov/hicpac/index.html</a:t>
            </a:r>
          </a:p>
        </p:txBody>
      </p:sp>
      <p:sp>
        <p:nvSpPr>
          <p:cNvPr id="4" name="Rectangle 2"/>
          <p:cNvSpPr txBox="1">
            <a:spLocks noChangeArrowheads="1"/>
          </p:cNvSpPr>
          <p:nvPr/>
        </p:nvSpPr>
        <p:spPr bwMode="auto">
          <a:xfrm>
            <a:off x="454025" y="90488"/>
            <a:ext cx="8520113" cy="558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defTabSz="969963"/>
            <a:r>
              <a:rPr lang="en-US" b="1" kern="0" dirty="0" smtClean="0">
                <a:solidFill>
                  <a:srgbClr val="AA2B3E"/>
                </a:solidFill>
                <a:latin typeface="+mj-lt"/>
                <a:ea typeface="+mj-ea"/>
                <a:cs typeface="+mj-cs"/>
              </a:rPr>
              <a:t>2011 </a:t>
            </a:r>
            <a:r>
              <a:rPr lang="en-US" b="1" kern="0" dirty="0" smtClean="0">
                <a:solidFill>
                  <a:srgbClr val="AA2B3E"/>
                </a:solidFill>
                <a:latin typeface="+mj-lt"/>
                <a:ea typeface="+mj-ea"/>
                <a:cs typeface="+mj-cs"/>
              </a:rPr>
              <a:t>Guideline </a:t>
            </a:r>
            <a:r>
              <a:rPr lang="en-US" b="1" kern="0" dirty="0" smtClean="0">
                <a:solidFill>
                  <a:srgbClr val="AA2B3E"/>
                </a:solidFill>
                <a:latin typeface="+mj-lt"/>
                <a:ea typeface="+mj-ea"/>
                <a:cs typeface="+mj-cs"/>
              </a:rPr>
              <a:t>for the Prevention of Intravascular Catheter-Related Infections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a:spLocks noGrp="1"/>
          </p:cNvSpPr>
          <p:nvPr>
            <p:ph type="sldNum" sz="quarter" idx="4294967295"/>
          </p:nvPr>
        </p:nvSpPr>
        <p:spPr bwMode="auto">
          <a:xfrm>
            <a:off x="6553200" y="6245225"/>
            <a:ext cx="2133600" cy="476250"/>
          </a:xfrm>
          <a:prstGeom prst="rect">
            <a:avLst/>
          </a:prstGeom>
          <a:noFill/>
          <a:ln>
            <a:miter lim="800000"/>
            <a:headEnd/>
            <a:tailEnd/>
          </a:ln>
        </p:spPr>
        <p:txBody>
          <a:bodyPr/>
          <a:lstStyle/>
          <a:p>
            <a:pPr algn="r"/>
            <a:fld id="{89A0A5EB-6561-40EB-B7CC-ACC7C8C5CC5D}" type="slidenum">
              <a:rPr lang="en-US" sz="1400" smtClean="0">
                <a:solidFill>
                  <a:srgbClr val="FFFFFF"/>
                </a:solidFill>
                <a:latin typeface="Arial" charset="0"/>
              </a:rPr>
              <a:pPr algn="r"/>
              <a:t>28</a:t>
            </a:fld>
            <a:endParaRPr lang="en-US" sz="1400" smtClean="0">
              <a:solidFill>
                <a:srgbClr val="FFFFFF"/>
              </a:solidFill>
              <a:latin typeface="Arial" charset="0"/>
            </a:endParaRPr>
          </a:p>
        </p:txBody>
      </p:sp>
      <p:sp>
        <p:nvSpPr>
          <p:cNvPr id="13315" name="Rectangle 2"/>
          <p:cNvSpPr>
            <a:spLocks noGrp="1" noChangeArrowheads="1"/>
          </p:cNvSpPr>
          <p:nvPr>
            <p:ph type="title" idx="4294967295"/>
          </p:nvPr>
        </p:nvSpPr>
        <p:spPr/>
        <p:txBody>
          <a:bodyPr lIns="91440" tIns="45720" rIns="91440" bIns="45720" anchor="ctr"/>
          <a:lstStyle/>
          <a:p>
            <a:pPr eaLnBrk="1" hangingPunct="1"/>
            <a:r>
              <a:rPr lang="en-US" sz="2800" dirty="0" smtClean="0"/>
              <a:t>Organization of Recommendations</a:t>
            </a:r>
          </a:p>
        </p:txBody>
      </p:sp>
      <p:sp>
        <p:nvSpPr>
          <p:cNvPr id="13316" name="Rectangle 3"/>
          <p:cNvSpPr>
            <a:spLocks noGrp="1" noChangeArrowheads="1"/>
          </p:cNvSpPr>
          <p:nvPr>
            <p:ph type="body" idx="4294967295"/>
          </p:nvPr>
        </p:nvSpPr>
        <p:spPr>
          <a:xfrm>
            <a:off x="457200" y="762000"/>
            <a:ext cx="8610600" cy="5878532"/>
          </a:xfrm>
        </p:spPr>
        <p:txBody>
          <a:bodyPr lIns="91440" tIns="45720" rIns="91440" bIns="45720"/>
          <a:lstStyle/>
          <a:p>
            <a:pPr marL="812800" indent="-812800" eaLnBrk="1" hangingPunct="1">
              <a:buFont typeface="+mj-lt"/>
              <a:buAutoNum type="arabicPeriod"/>
            </a:pPr>
            <a:r>
              <a:rPr lang="en-US" sz="2400" b="0" dirty="0" smtClean="0"/>
              <a:t>Education, training and staffing</a:t>
            </a:r>
            <a:endParaRPr lang="en-US" sz="2400" b="0" dirty="0" smtClean="0"/>
          </a:p>
          <a:p>
            <a:pPr marL="812800" indent="-812800" eaLnBrk="1" hangingPunct="1">
              <a:buFont typeface="+mj-lt"/>
              <a:buAutoNum type="arabicPeriod"/>
            </a:pPr>
            <a:r>
              <a:rPr lang="en-US" sz="2400" b="0" dirty="0" smtClean="0"/>
              <a:t>Selection of catheters and sites</a:t>
            </a:r>
            <a:endParaRPr lang="en-US" sz="2400" b="0" dirty="0" smtClean="0"/>
          </a:p>
          <a:p>
            <a:pPr marL="812800" indent="-812800" eaLnBrk="1" hangingPunct="1">
              <a:buFont typeface="+mj-lt"/>
              <a:buAutoNum type="arabicPeriod"/>
            </a:pPr>
            <a:r>
              <a:rPr lang="en-US" sz="2400" b="0" dirty="0" smtClean="0"/>
              <a:t>Hand hygiene and aseptic technique</a:t>
            </a:r>
            <a:endParaRPr lang="en-US" sz="2400" b="0" dirty="0" smtClean="0"/>
          </a:p>
          <a:p>
            <a:pPr marL="812800" indent="-812800" eaLnBrk="1" hangingPunct="1">
              <a:buFont typeface="+mj-lt"/>
              <a:buAutoNum type="arabicPeriod"/>
            </a:pPr>
            <a:r>
              <a:rPr lang="en-US" sz="2400" b="0" dirty="0" smtClean="0"/>
              <a:t>Maximum sterile barrier precautions</a:t>
            </a:r>
            <a:endParaRPr lang="en-US" sz="2400" b="0" dirty="0" smtClean="0"/>
          </a:p>
          <a:p>
            <a:pPr marL="812800" indent="-812800" eaLnBrk="1" hangingPunct="1">
              <a:buFont typeface="+mj-lt"/>
              <a:buAutoNum type="arabicPeriod"/>
            </a:pPr>
            <a:r>
              <a:rPr lang="en-US" sz="2400" b="0" dirty="0" smtClean="0"/>
              <a:t>Skin preparation</a:t>
            </a:r>
            <a:endParaRPr lang="en-US" sz="2400" b="0" dirty="0" smtClean="0"/>
          </a:p>
          <a:p>
            <a:pPr marL="812800" indent="-812800" eaLnBrk="1" hangingPunct="1">
              <a:buFont typeface="+mj-lt"/>
              <a:buAutoNum type="arabicPeriod"/>
            </a:pPr>
            <a:r>
              <a:rPr lang="en-US" sz="2400" b="0" dirty="0" smtClean="0"/>
              <a:t>Catheter site dressing regimens</a:t>
            </a:r>
          </a:p>
          <a:p>
            <a:pPr marL="812800" indent="-812800" eaLnBrk="1" hangingPunct="1">
              <a:buFont typeface="+mj-lt"/>
              <a:buAutoNum type="arabicPeriod"/>
            </a:pPr>
            <a:r>
              <a:rPr lang="en-US" sz="2400" b="0" dirty="0" smtClean="0"/>
              <a:t>Patient cleansing</a:t>
            </a:r>
          </a:p>
          <a:p>
            <a:pPr marL="812800" indent="-812800" eaLnBrk="1" hangingPunct="1">
              <a:buFont typeface="+mj-lt"/>
              <a:buAutoNum type="arabicPeriod"/>
            </a:pPr>
            <a:r>
              <a:rPr lang="en-US" sz="2400" b="0" dirty="0" smtClean="0"/>
              <a:t>Catheter </a:t>
            </a:r>
            <a:r>
              <a:rPr lang="en-US" sz="2400" b="0" dirty="0" err="1" smtClean="0"/>
              <a:t>securement</a:t>
            </a:r>
            <a:r>
              <a:rPr lang="en-US" sz="2400" b="0" dirty="0" smtClean="0"/>
              <a:t> devices</a:t>
            </a:r>
          </a:p>
          <a:p>
            <a:pPr marL="812800" indent="-812800" eaLnBrk="1" hangingPunct="1">
              <a:buFont typeface="+mj-lt"/>
              <a:buAutoNum type="arabicPeriod"/>
            </a:pPr>
            <a:r>
              <a:rPr lang="en-US" sz="2400" b="0" dirty="0" smtClean="0"/>
              <a:t>Antimicrobial/antiseptic impregnated catheters and cuffs</a:t>
            </a:r>
          </a:p>
          <a:p>
            <a:pPr marL="812800" indent="-812800" eaLnBrk="1" hangingPunct="1">
              <a:buFont typeface="+mj-lt"/>
              <a:buAutoNum type="arabicPeriod"/>
            </a:pPr>
            <a:r>
              <a:rPr lang="en-US" sz="2400" b="0" dirty="0" smtClean="0"/>
              <a:t>Systemic antibiotic prophylaxis</a:t>
            </a:r>
          </a:p>
          <a:p>
            <a:pPr marL="812800" indent="-812800" eaLnBrk="1" hangingPunct="1">
              <a:buFont typeface="+mj-lt"/>
              <a:buAutoNum type="arabicPeriod"/>
            </a:pPr>
            <a:r>
              <a:rPr lang="en-US" sz="2400" b="0" dirty="0" smtClean="0"/>
              <a:t>Antibiotic/antiseptic ointments</a:t>
            </a:r>
          </a:p>
          <a:p>
            <a:pPr marL="812800" indent="-812800" eaLnBrk="1" hangingPunct="1">
              <a:buFont typeface="+mj-lt"/>
              <a:buAutoNum type="arabicPeriod"/>
            </a:pPr>
            <a:r>
              <a:rPr lang="en-US" sz="2400" b="0" dirty="0" smtClean="0"/>
              <a:t>Antibiotic lock prophylaxis, antimicrobial catheter flush and catheter lock prophylaxis </a:t>
            </a:r>
          </a:p>
          <a:p>
            <a:pPr marL="812800" indent="-812800" eaLnBrk="1" hangingPunct="1">
              <a:buFont typeface="+mj-lt"/>
              <a:buAutoNum type="arabicPeriod"/>
            </a:pPr>
            <a:endParaRPr lang="en-US" sz="2400" b="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a:spLocks noGrp="1"/>
          </p:cNvSpPr>
          <p:nvPr>
            <p:ph type="sldNum" sz="quarter" idx="4294967295"/>
          </p:nvPr>
        </p:nvSpPr>
        <p:spPr bwMode="auto">
          <a:xfrm>
            <a:off x="6553200" y="6245225"/>
            <a:ext cx="2133600" cy="476250"/>
          </a:xfrm>
          <a:prstGeom prst="rect">
            <a:avLst/>
          </a:prstGeom>
          <a:noFill/>
          <a:ln>
            <a:miter lim="800000"/>
            <a:headEnd/>
            <a:tailEnd/>
          </a:ln>
        </p:spPr>
        <p:txBody>
          <a:bodyPr/>
          <a:lstStyle/>
          <a:p>
            <a:pPr algn="r"/>
            <a:fld id="{89A0A5EB-6561-40EB-B7CC-ACC7C8C5CC5D}" type="slidenum">
              <a:rPr lang="en-US" sz="1400" smtClean="0">
                <a:solidFill>
                  <a:srgbClr val="FFFFFF"/>
                </a:solidFill>
                <a:latin typeface="Arial" charset="0"/>
              </a:rPr>
              <a:pPr algn="r"/>
              <a:t>29</a:t>
            </a:fld>
            <a:endParaRPr lang="en-US" sz="1400" smtClean="0">
              <a:solidFill>
                <a:srgbClr val="FFFFFF"/>
              </a:solidFill>
              <a:latin typeface="Arial" charset="0"/>
            </a:endParaRPr>
          </a:p>
        </p:txBody>
      </p:sp>
      <p:sp>
        <p:nvSpPr>
          <p:cNvPr id="13315" name="Rectangle 2"/>
          <p:cNvSpPr>
            <a:spLocks noGrp="1" noChangeArrowheads="1"/>
          </p:cNvSpPr>
          <p:nvPr>
            <p:ph type="title" idx="4294967295"/>
          </p:nvPr>
        </p:nvSpPr>
        <p:spPr/>
        <p:txBody>
          <a:bodyPr lIns="91440" tIns="45720" rIns="91440" bIns="45720" anchor="ctr"/>
          <a:lstStyle/>
          <a:p>
            <a:pPr eaLnBrk="1" hangingPunct="1"/>
            <a:r>
              <a:rPr lang="en-US" sz="2800" dirty="0" smtClean="0"/>
              <a:t>Organization of </a:t>
            </a:r>
            <a:r>
              <a:rPr lang="en-US" sz="2800" dirty="0" smtClean="0"/>
              <a:t>Recommendations (cont)</a:t>
            </a:r>
            <a:endParaRPr lang="en-US" sz="2800" dirty="0" smtClean="0"/>
          </a:p>
        </p:txBody>
      </p:sp>
      <p:sp>
        <p:nvSpPr>
          <p:cNvPr id="13316" name="Rectangle 3"/>
          <p:cNvSpPr>
            <a:spLocks noGrp="1" noChangeArrowheads="1"/>
          </p:cNvSpPr>
          <p:nvPr>
            <p:ph type="body" idx="4294967295"/>
          </p:nvPr>
        </p:nvSpPr>
        <p:spPr>
          <a:xfrm>
            <a:off x="457200" y="762000"/>
            <a:ext cx="8610600" cy="3354765"/>
          </a:xfrm>
        </p:spPr>
        <p:txBody>
          <a:bodyPr lIns="91440" tIns="45720" rIns="91440" bIns="45720"/>
          <a:lstStyle/>
          <a:p>
            <a:pPr marL="812800" indent="-812800" eaLnBrk="1" hangingPunct="1">
              <a:buFont typeface="+mj-lt"/>
              <a:buAutoNum type="arabicPeriod" startAt="13"/>
            </a:pPr>
            <a:r>
              <a:rPr lang="en-US" sz="2400" b="0" dirty="0" smtClean="0"/>
              <a:t>Anticoagulants</a:t>
            </a:r>
          </a:p>
          <a:p>
            <a:pPr marL="812800" indent="-812800" eaLnBrk="1" hangingPunct="1">
              <a:buFont typeface="+mj-lt"/>
              <a:buAutoNum type="arabicPeriod" startAt="13"/>
            </a:pPr>
            <a:r>
              <a:rPr lang="en-US" sz="2400" b="0" dirty="0" smtClean="0"/>
              <a:t>Replacement of catheters</a:t>
            </a:r>
          </a:p>
          <a:p>
            <a:pPr marL="812800" indent="-812800" eaLnBrk="1" hangingPunct="1">
              <a:buFont typeface="+mj-lt"/>
              <a:buAutoNum type="arabicPeriod" startAt="13"/>
            </a:pPr>
            <a:r>
              <a:rPr lang="en-US" sz="2400" b="0" dirty="0" smtClean="0"/>
              <a:t>Umbilical catheters</a:t>
            </a:r>
          </a:p>
          <a:p>
            <a:pPr marL="812800" indent="-812800" eaLnBrk="1" hangingPunct="1">
              <a:buFont typeface="+mj-lt"/>
              <a:buAutoNum type="arabicPeriod" startAt="13"/>
            </a:pPr>
            <a:r>
              <a:rPr lang="en-US" sz="2400" b="0" dirty="0" smtClean="0"/>
              <a:t>Peripheral arterial catheters and pressure monitoring devices</a:t>
            </a:r>
          </a:p>
          <a:p>
            <a:pPr marL="812800" indent="-812800" eaLnBrk="1" hangingPunct="1">
              <a:buFont typeface="+mj-lt"/>
              <a:buAutoNum type="arabicPeriod" startAt="13"/>
            </a:pPr>
            <a:r>
              <a:rPr lang="en-US" sz="2400" b="0" dirty="0" smtClean="0"/>
              <a:t>Replacement of administration sets</a:t>
            </a:r>
          </a:p>
          <a:p>
            <a:pPr marL="812800" indent="-812800" eaLnBrk="1" hangingPunct="1">
              <a:buFont typeface="+mj-lt"/>
              <a:buAutoNum type="arabicPeriod" startAt="13"/>
            </a:pPr>
            <a:r>
              <a:rPr lang="en-US" sz="2400" b="0" dirty="0" smtClean="0"/>
              <a:t>Needleless intravascular catheter systems</a:t>
            </a:r>
          </a:p>
          <a:p>
            <a:pPr marL="812800" indent="-812800" eaLnBrk="1" hangingPunct="1">
              <a:buFont typeface="+mj-lt"/>
              <a:buAutoNum type="arabicPeriod" startAt="13"/>
            </a:pPr>
            <a:r>
              <a:rPr lang="en-US" sz="2400" b="0" dirty="0" smtClean="0"/>
              <a:t>Performance improvement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4025" y="76200"/>
            <a:ext cx="8520113" cy="558800"/>
          </a:xfrm>
        </p:spPr>
        <p:txBody>
          <a:bodyPr lIns="91440" tIns="45720" rIns="91440" bIns="45720" anchor="ctr"/>
          <a:lstStyle/>
          <a:p>
            <a:pPr eaLnBrk="1" hangingPunct="1"/>
            <a:r>
              <a:rPr lang="en-US" sz="2400" dirty="0" smtClean="0"/>
              <a:t>Performance improvement </a:t>
            </a:r>
            <a:r>
              <a:rPr lang="en-US" sz="2400" dirty="0" smtClean="0"/>
              <a:t>bundle literature referenced by CABSI guideline</a:t>
            </a:r>
          </a:p>
        </p:txBody>
      </p:sp>
      <p:sp>
        <p:nvSpPr>
          <p:cNvPr id="5" name="Content Placeholder 4"/>
          <p:cNvSpPr>
            <a:spLocks noGrp="1"/>
          </p:cNvSpPr>
          <p:nvPr>
            <p:ph idx="1"/>
          </p:nvPr>
        </p:nvSpPr>
        <p:spPr>
          <a:xfrm>
            <a:off x="739775" y="825500"/>
            <a:ext cx="7826375" cy="3695597"/>
          </a:xfrm>
        </p:spPr>
        <p:txBody>
          <a:bodyPr/>
          <a:lstStyle/>
          <a:p>
            <a:r>
              <a:rPr lang="en-US" sz="1200" b="0" dirty="0" err="1" smtClean="0"/>
              <a:t>Eggimann</a:t>
            </a:r>
            <a:r>
              <a:rPr lang="en-US" sz="1200" b="0" dirty="0" smtClean="0"/>
              <a:t> P, </a:t>
            </a:r>
            <a:r>
              <a:rPr lang="en-US" sz="1200" b="0" dirty="0" err="1" smtClean="0"/>
              <a:t>Harbarth</a:t>
            </a:r>
            <a:r>
              <a:rPr lang="en-US" sz="1200" b="0" dirty="0" smtClean="0"/>
              <a:t> S, </a:t>
            </a:r>
            <a:r>
              <a:rPr lang="en-US" sz="1200" b="0" dirty="0" err="1" smtClean="0"/>
              <a:t>Constantin</a:t>
            </a:r>
            <a:r>
              <a:rPr lang="en-US" sz="1200" b="0" dirty="0" smtClean="0"/>
              <a:t> MN, </a:t>
            </a:r>
            <a:r>
              <a:rPr lang="en-US" sz="1200" b="0" dirty="0" err="1" smtClean="0"/>
              <a:t>Touveneau</a:t>
            </a:r>
            <a:r>
              <a:rPr lang="en-US" sz="1200" b="0" dirty="0" smtClean="0"/>
              <a:t> S, Chevrolet JC, </a:t>
            </a:r>
            <a:r>
              <a:rPr lang="en-US" sz="1200" b="0" dirty="0" err="1" smtClean="0"/>
              <a:t>Pittet</a:t>
            </a:r>
            <a:r>
              <a:rPr lang="en-US" sz="1200" b="0" dirty="0" smtClean="0"/>
              <a:t> </a:t>
            </a:r>
            <a:r>
              <a:rPr lang="en-US" sz="1200" b="0" dirty="0" err="1" smtClean="0"/>
              <a:t>D.Impact</a:t>
            </a:r>
            <a:r>
              <a:rPr lang="en-US" sz="1200" b="0" dirty="0" smtClean="0"/>
              <a:t> of a prevention strategy targeted at vascular-access care on incidence of infections acquired in intensive care. Lancet 2000; 355:1864–8. </a:t>
            </a:r>
          </a:p>
          <a:p>
            <a:r>
              <a:rPr lang="en-US" sz="1200" b="0" dirty="0" err="1" smtClean="0"/>
              <a:t>Berenholtz</a:t>
            </a:r>
            <a:r>
              <a:rPr lang="en-US" sz="1200" b="0" dirty="0" smtClean="0"/>
              <a:t> </a:t>
            </a:r>
            <a:r>
              <a:rPr lang="en-US" sz="1200" b="0" dirty="0" smtClean="0"/>
              <a:t>SM, </a:t>
            </a:r>
            <a:r>
              <a:rPr lang="en-US" sz="1200" b="0" dirty="0" err="1" smtClean="0"/>
              <a:t>Pronovost</a:t>
            </a:r>
            <a:r>
              <a:rPr lang="en-US" sz="1200" b="0" dirty="0" smtClean="0"/>
              <a:t> PJ, </a:t>
            </a:r>
            <a:r>
              <a:rPr lang="en-US" sz="1200" b="0" dirty="0" err="1" smtClean="0"/>
              <a:t>Lipsett</a:t>
            </a:r>
            <a:r>
              <a:rPr lang="en-US" sz="1200" b="0" dirty="0" smtClean="0"/>
              <a:t> PA, et al. Eliminating catheter-related bloodstream infections in the intensive care unit. </a:t>
            </a:r>
            <a:r>
              <a:rPr lang="en-US" sz="1200" b="0" dirty="0" err="1" smtClean="0"/>
              <a:t>Crit</a:t>
            </a:r>
            <a:r>
              <a:rPr lang="en-US" sz="1200" b="0" dirty="0" smtClean="0"/>
              <a:t> Care Med 2004; 32:2014–20. </a:t>
            </a:r>
            <a:endParaRPr lang="en-US" sz="1200" b="0" dirty="0" smtClean="0"/>
          </a:p>
          <a:p>
            <a:r>
              <a:rPr lang="en-US" sz="1200" b="0" dirty="0" smtClean="0"/>
              <a:t>Frankel HL, </a:t>
            </a:r>
            <a:r>
              <a:rPr lang="en-US" sz="1200" b="0" dirty="0" err="1" smtClean="0"/>
              <a:t>Crede</a:t>
            </a:r>
            <a:r>
              <a:rPr lang="en-US" sz="1200" b="0" dirty="0" smtClean="0"/>
              <a:t> WB, </a:t>
            </a:r>
            <a:r>
              <a:rPr lang="en-US" sz="1200" b="0" dirty="0" err="1" smtClean="0"/>
              <a:t>Topal</a:t>
            </a:r>
            <a:r>
              <a:rPr lang="en-US" sz="1200" b="0" dirty="0" smtClean="0"/>
              <a:t> JE, </a:t>
            </a:r>
            <a:r>
              <a:rPr lang="en-US" sz="1200" b="0" dirty="0" err="1" smtClean="0"/>
              <a:t>Roumanis</a:t>
            </a:r>
            <a:r>
              <a:rPr lang="en-US" sz="1200" b="0" dirty="0" smtClean="0"/>
              <a:t> SA, Devlin MW, Foley AB. Use of corporate Six Sigma performance-improvement strategies to reduce incidence of catheter-related bloodstream infections in a surgical ICU. J Am </a:t>
            </a:r>
            <a:r>
              <a:rPr lang="en-US" sz="1200" b="0" dirty="0" err="1" smtClean="0"/>
              <a:t>Coll</a:t>
            </a:r>
            <a:r>
              <a:rPr lang="en-US" sz="1200" b="0" dirty="0" smtClean="0"/>
              <a:t> </a:t>
            </a:r>
            <a:r>
              <a:rPr lang="en-US" sz="1200" b="0" dirty="0" err="1" smtClean="0"/>
              <a:t>Surg</a:t>
            </a:r>
            <a:r>
              <a:rPr lang="en-US" sz="1200" b="0" dirty="0" smtClean="0"/>
              <a:t> 2005; 201:349–58. </a:t>
            </a:r>
          </a:p>
          <a:p>
            <a:r>
              <a:rPr lang="en-US" sz="1200" b="0" dirty="0" err="1" smtClean="0"/>
              <a:t>Pronovost</a:t>
            </a:r>
            <a:r>
              <a:rPr lang="en-US" sz="1200" b="0" dirty="0" smtClean="0"/>
              <a:t> </a:t>
            </a:r>
            <a:r>
              <a:rPr lang="en-US" sz="1200" b="0" dirty="0" smtClean="0"/>
              <a:t>P, Needham D, </a:t>
            </a:r>
            <a:r>
              <a:rPr lang="en-US" sz="1200" b="0" dirty="0" err="1" smtClean="0"/>
              <a:t>Berenholtz</a:t>
            </a:r>
            <a:r>
              <a:rPr lang="en-US" sz="1200" b="0" dirty="0" smtClean="0"/>
              <a:t> S, et al. An intervention to decrease catheter-related bloodstream infections in the ICU. N </a:t>
            </a:r>
            <a:r>
              <a:rPr lang="en-US" sz="1200" b="0" dirty="0" err="1" smtClean="0"/>
              <a:t>Engl</a:t>
            </a:r>
            <a:r>
              <a:rPr lang="en-US" sz="1200" b="0" dirty="0" smtClean="0"/>
              <a:t> J Med 2006; 355:2725–32. </a:t>
            </a:r>
          </a:p>
          <a:p>
            <a:r>
              <a:rPr lang="en-US" sz="1200" b="0" dirty="0" smtClean="0"/>
              <a:t>Costello </a:t>
            </a:r>
            <a:r>
              <a:rPr lang="en-US" sz="1200" b="0" dirty="0" smtClean="0"/>
              <a:t>JM, Morrow DF, Graham DA, Potter-</a:t>
            </a:r>
            <a:r>
              <a:rPr lang="en-US" sz="1200" b="0" dirty="0" err="1" smtClean="0"/>
              <a:t>Bynoe</a:t>
            </a:r>
            <a:r>
              <a:rPr lang="en-US" sz="1200" b="0" dirty="0" smtClean="0"/>
              <a:t> G, </a:t>
            </a:r>
            <a:r>
              <a:rPr lang="en-US" sz="1200" b="0" dirty="0" err="1" smtClean="0"/>
              <a:t>Sandora</a:t>
            </a:r>
            <a:r>
              <a:rPr lang="en-US" sz="1200" b="0" dirty="0" smtClean="0"/>
              <a:t> TJ, </a:t>
            </a:r>
            <a:r>
              <a:rPr lang="en-US" sz="1200" b="0" dirty="0" err="1" smtClean="0"/>
              <a:t>Laussen</a:t>
            </a:r>
            <a:r>
              <a:rPr lang="en-US" sz="1200" b="0" dirty="0" smtClean="0"/>
              <a:t> PC. Systematic intervention to reduce central line-associated bloodstream infection rates in a pediatric cardiac intensive care unit. Pediatrics 2008; 121:915–23. </a:t>
            </a:r>
          </a:p>
          <a:p>
            <a:r>
              <a:rPr lang="en-US" sz="1200" b="0" dirty="0" err="1" smtClean="0"/>
              <a:t>Galpern</a:t>
            </a:r>
            <a:r>
              <a:rPr lang="en-US" sz="1200" b="0" dirty="0" smtClean="0"/>
              <a:t> </a:t>
            </a:r>
            <a:r>
              <a:rPr lang="en-US" sz="1200" b="0" dirty="0" smtClean="0"/>
              <a:t>D, Guerrero A, </a:t>
            </a:r>
            <a:r>
              <a:rPr lang="en-US" sz="1200" b="0" dirty="0" err="1" smtClean="0"/>
              <a:t>Tu</a:t>
            </a:r>
            <a:r>
              <a:rPr lang="en-US" sz="1200" b="0" dirty="0" smtClean="0"/>
              <a:t> A, </a:t>
            </a:r>
            <a:r>
              <a:rPr lang="en-US" sz="1200" b="0" dirty="0" err="1" smtClean="0"/>
              <a:t>Fahoum</a:t>
            </a:r>
            <a:r>
              <a:rPr lang="en-US" sz="1200" b="0" dirty="0" smtClean="0"/>
              <a:t> B, Wise L. Effectiveness of a central line bundle campaign on line-associated infections in the intensive care unit. Surgery 2008; </a:t>
            </a:r>
            <a:r>
              <a:rPr lang="en-US" sz="1200" b="0" dirty="0" smtClean="0"/>
              <a:t>144:492–5. </a:t>
            </a:r>
            <a:endParaRPr lang="en-US" sz="1200" b="0" dirty="0" smtClean="0"/>
          </a:p>
          <a:p>
            <a:r>
              <a:rPr lang="en-US" sz="1200" b="0" dirty="0" smtClean="0"/>
              <a:t>McKee C, Berkowitz I, Cosgrove SE, et al. Reduction of catheter-associated bloodstream infections in pediatric patients: experimentation and reality. </a:t>
            </a:r>
            <a:r>
              <a:rPr lang="en-US" sz="1200" b="0" dirty="0" err="1" smtClean="0"/>
              <a:t>Pediatr</a:t>
            </a:r>
            <a:r>
              <a:rPr lang="en-US" sz="1200" b="0" dirty="0" smtClean="0"/>
              <a:t> </a:t>
            </a:r>
            <a:r>
              <a:rPr lang="en-US" sz="1200" b="0" dirty="0" err="1" smtClean="0"/>
              <a:t>Crit</a:t>
            </a:r>
            <a:r>
              <a:rPr lang="en-US" sz="1200" b="0" dirty="0" smtClean="0"/>
              <a:t> Care Med 2008; 9:40–6. </a:t>
            </a:r>
          </a:p>
          <a:p>
            <a:endParaRPr lang="en-US" sz="1200" b="0" dirty="0"/>
          </a:p>
        </p:txBody>
      </p:sp>
      <p:sp>
        <p:nvSpPr>
          <p:cNvPr id="13314" name="Slide Number Placeholder 4"/>
          <p:cNvSpPr>
            <a:spLocks noGrp="1"/>
          </p:cNvSpPr>
          <p:nvPr>
            <p:ph type="sldNum" sz="quarter" idx="4294967295"/>
          </p:nvPr>
        </p:nvSpPr>
        <p:spPr bwMode="auto">
          <a:xfrm>
            <a:off x="7010400" y="6245225"/>
            <a:ext cx="2133600" cy="476250"/>
          </a:xfrm>
          <a:prstGeom prst="rect">
            <a:avLst/>
          </a:prstGeom>
          <a:noFill/>
          <a:ln>
            <a:miter lim="800000"/>
            <a:headEnd/>
            <a:tailEnd/>
          </a:ln>
        </p:spPr>
        <p:txBody>
          <a:bodyPr/>
          <a:lstStyle/>
          <a:p>
            <a:pPr algn="r"/>
            <a:fld id="{89A0A5EB-6561-40EB-B7CC-ACC7C8C5CC5D}" type="slidenum">
              <a:rPr lang="en-US" sz="1400" smtClean="0">
                <a:solidFill>
                  <a:srgbClr val="FFFFFF"/>
                </a:solidFill>
                <a:latin typeface="Arial" charset="0"/>
              </a:rPr>
              <a:pPr algn="r"/>
              <a:t>30</a:t>
            </a:fld>
            <a:endParaRPr lang="en-US" sz="1400" smtClean="0">
              <a:solidFill>
                <a:srgbClr val="FFFFFF"/>
              </a:solidFill>
              <a:latin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l="56563" t="19531" r="3125" b="32813"/>
          <a:stretch>
            <a:fillRect/>
          </a:stretch>
        </p:blipFill>
        <p:spPr bwMode="auto">
          <a:xfrm>
            <a:off x="838200" y="1295400"/>
            <a:ext cx="7573780" cy="3581400"/>
          </a:xfrm>
          <a:prstGeom prst="rect">
            <a:avLst/>
          </a:prstGeom>
          <a:noFill/>
          <a:ln w="9525">
            <a:solidFill>
              <a:schemeClr val="accent1"/>
            </a:solid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srcRect l="4063" t="35156" r="55625" b="9375"/>
          <a:stretch>
            <a:fillRect/>
          </a:stretch>
        </p:blipFill>
        <p:spPr bwMode="auto">
          <a:xfrm>
            <a:off x="457200" y="990600"/>
            <a:ext cx="8505422" cy="468128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Pronovost</a:t>
            </a:r>
            <a:r>
              <a:rPr lang="en-US" dirty="0" smtClean="0"/>
              <a:t> CABSI bundle</a:t>
            </a:r>
            <a:endParaRPr lang="en-US" dirty="0"/>
          </a:p>
        </p:txBody>
      </p:sp>
      <p:sp>
        <p:nvSpPr>
          <p:cNvPr id="3" name="Content Placeholder 2"/>
          <p:cNvSpPr>
            <a:spLocks noGrp="1"/>
          </p:cNvSpPr>
          <p:nvPr>
            <p:ph idx="1"/>
          </p:nvPr>
        </p:nvSpPr>
        <p:spPr>
          <a:xfrm>
            <a:off x="631825" y="1066800"/>
            <a:ext cx="7826375" cy="1941270"/>
          </a:xfrm>
        </p:spPr>
        <p:txBody>
          <a:bodyPr/>
          <a:lstStyle/>
          <a:p>
            <a:pPr marL="457200" indent="-457200">
              <a:buFont typeface="+mj-lt"/>
              <a:buAutoNum type="arabicPeriod"/>
            </a:pPr>
            <a:r>
              <a:rPr lang="en-US" b="0" dirty="0" smtClean="0"/>
              <a:t>Hand hygiene</a:t>
            </a:r>
          </a:p>
          <a:p>
            <a:pPr marL="457200" indent="-457200">
              <a:buFont typeface="+mj-lt"/>
              <a:buAutoNum type="arabicPeriod"/>
            </a:pPr>
            <a:r>
              <a:rPr lang="en-US" b="0" dirty="0" smtClean="0"/>
              <a:t>Maximum </a:t>
            </a:r>
            <a:r>
              <a:rPr lang="en-US" b="0" dirty="0" smtClean="0"/>
              <a:t>barrier </a:t>
            </a:r>
            <a:r>
              <a:rPr lang="en-US" b="0" dirty="0" smtClean="0"/>
              <a:t>precautions</a:t>
            </a:r>
          </a:p>
          <a:p>
            <a:pPr marL="457200" indent="-457200">
              <a:buFont typeface="+mj-lt"/>
              <a:buAutoNum type="arabicPeriod"/>
            </a:pPr>
            <a:r>
              <a:rPr lang="en-US" b="0" dirty="0" err="1" smtClean="0"/>
              <a:t>Chlorhexidine</a:t>
            </a:r>
            <a:r>
              <a:rPr lang="en-US" b="0" dirty="0" smtClean="0"/>
              <a:t> </a:t>
            </a:r>
            <a:r>
              <a:rPr lang="en-US" b="0" dirty="0" smtClean="0"/>
              <a:t>site </a:t>
            </a:r>
            <a:r>
              <a:rPr lang="en-US" b="0" dirty="0" smtClean="0"/>
              <a:t>disinfection</a:t>
            </a:r>
          </a:p>
          <a:p>
            <a:pPr marL="457200" indent="-457200">
              <a:buFont typeface="+mj-lt"/>
              <a:buAutoNum type="arabicPeriod"/>
            </a:pPr>
            <a:r>
              <a:rPr lang="en-US" b="0" dirty="0" smtClean="0"/>
              <a:t>Avoiding </a:t>
            </a:r>
            <a:r>
              <a:rPr lang="en-US" b="0" dirty="0" smtClean="0"/>
              <a:t>the femoral </a:t>
            </a:r>
            <a:r>
              <a:rPr lang="en-US" b="0" dirty="0" smtClean="0"/>
              <a:t>site</a:t>
            </a:r>
          </a:p>
          <a:p>
            <a:pPr marL="457200" indent="-457200">
              <a:buFont typeface="+mj-lt"/>
              <a:buAutoNum type="arabicPeriod"/>
            </a:pPr>
            <a:r>
              <a:rPr lang="en-US" b="0" dirty="0" smtClean="0"/>
              <a:t>Promptly </a:t>
            </a:r>
            <a:r>
              <a:rPr lang="en-US" b="0" dirty="0" smtClean="0"/>
              <a:t>removing unnecessary central venous </a:t>
            </a:r>
            <a:r>
              <a:rPr lang="en-US" b="0" dirty="0" smtClean="0"/>
              <a:t>catheters</a:t>
            </a:r>
            <a:endParaRPr lang="en-US" b="0"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CABSI </a:t>
            </a:r>
            <a:r>
              <a:rPr lang="en-US" dirty="0" smtClean="0"/>
              <a:t>bundles (continued)</a:t>
            </a:r>
            <a:endParaRPr lang="en-US" dirty="0"/>
          </a:p>
        </p:txBody>
      </p:sp>
      <p:sp>
        <p:nvSpPr>
          <p:cNvPr id="5" name="Content Placeholder 2"/>
          <p:cNvSpPr txBox="1">
            <a:spLocks/>
          </p:cNvSpPr>
          <p:nvPr/>
        </p:nvSpPr>
        <p:spPr bwMode="auto">
          <a:xfrm>
            <a:off x="685800" y="1219200"/>
            <a:ext cx="7826375" cy="4198299"/>
          </a:xfrm>
          <a:prstGeom prst="rect">
            <a:avLst/>
          </a:prstGeom>
          <a:noFill/>
          <a:ln w="9525">
            <a:noFill/>
            <a:miter lim="800000"/>
            <a:headEnd/>
            <a:tailEnd/>
          </a:ln>
        </p:spPr>
        <p:txBody>
          <a:bodyPr vert="horz" wrap="square" lIns="0" tIns="97648" rIns="0" bIns="97648" numCol="1" anchor="t" anchorCtr="0" compatLnSpc="1">
            <a:prstTxWarp prst="textNoShape">
              <a:avLst/>
            </a:prstTxWarp>
            <a:spAutoFit/>
          </a:bodyPr>
          <a:lstStyle/>
          <a:p>
            <a:pPr marL="457200" lvl="0" indent="-457200" defTabSz="901700" eaLnBrk="0" hangingPunct="0">
              <a:spcBef>
                <a:spcPts val="200"/>
              </a:spcBef>
              <a:spcAft>
                <a:spcPts val="200"/>
              </a:spcAft>
              <a:buClr>
                <a:schemeClr val="tx2"/>
              </a:buClr>
              <a:buFont typeface="+mj-lt"/>
              <a:buAutoNum type="arabicPeriod"/>
            </a:pPr>
            <a:r>
              <a:rPr lang="en-US" sz="2000" kern="0" dirty="0" smtClean="0">
                <a:solidFill>
                  <a:srgbClr val="000000"/>
                </a:solidFill>
                <a:latin typeface="+mn-lt"/>
                <a:cs typeface="+mn-cs"/>
              </a:rPr>
              <a:t>Educating staff about </a:t>
            </a:r>
            <a:r>
              <a:rPr lang="en-US" sz="2000" kern="0" dirty="0" smtClean="0">
                <a:solidFill>
                  <a:srgbClr val="000000"/>
                </a:solidFill>
                <a:latin typeface="+mn-lt"/>
                <a:cs typeface="+mn-cs"/>
              </a:rPr>
              <a:t>CABSI </a:t>
            </a:r>
            <a:r>
              <a:rPr lang="en-US" sz="2000" kern="0" dirty="0" smtClean="0">
                <a:solidFill>
                  <a:srgbClr val="000000"/>
                </a:solidFill>
                <a:latin typeface="+mn-lt"/>
                <a:cs typeface="+mn-cs"/>
              </a:rPr>
              <a:t>prevention</a:t>
            </a:r>
          </a:p>
          <a:p>
            <a:pPr marL="457200" lvl="0" indent="-457200" defTabSz="901700" eaLnBrk="0" hangingPunct="0">
              <a:spcBef>
                <a:spcPts val="200"/>
              </a:spcBef>
              <a:spcAft>
                <a:spcPts val="200"/>
              </a:spcAft>
              <a:buClr>
                <a:schemeClr val="tx2"/>
              </a:buClr>
              <a:buFont typeface="+mj-lt"/>
              <a:buAutoNum type="arabicPeriod"/>
            </a:pPr>
            <a:r>
              <a:rPr lang="en-US" sz="2000" kern="0" dirty="0" smtClean="0">
                <a:solidFill>
                  <a:srgbClr val="000000"/>
                </a:solidFill>
                <a:latin typeface="+mn-lt"/>
                <a:cs typeface="+mn-cs"/>
              </a:rPr>
              <a:t>Central venous catheter cart that contained all the necessary supplies</a:t>
            </a:r>
          </a:p>
          <a:p>
            <a:pPr marL="457200" lvl="0" indent="-457200" defTabSz="901700" eaLnBrk="0" hangingPunct="0">
              <a:spcBef>
                <a:spcPts val="200"/>
              </a:spcBef>
              <a:spcAft>
                <a:spcPts val="200"/>
              </a:spcAft>
              <a:buClr>
                <a:schemeClr val="tx2"/>
              </a:buClr>
              <a:buFont typeface="+mj-lt"/>
              <a:buAutoNum type="arabicPeriod"/>
            </a:pPr>
            <a:r>
              <a:rPr lang="en-US" sz="2000" kern="0" dirty="0" smtClean="0">
                <a:solidFill>
                  <a:srgbClr val="000000"/>
                </a:solidFill>
                <a:latin typeface="+mn-lt"/>
                <a:cs typeface="+mn-cs"/>
              </a:rPr>
              <a:t>Prompt removal of unnecessary central catheters identified during daily patient rounds</a:t>
            </a:r>
          </a:p>
          <a:p>
            <a:pPr marL="457200" lvl="0" indent="-457200" defTabSz="901700" eaLnBrk="0" hangingPunct="0">
              <a:spcBef>
                <a:spcPts val="200"/>
              </a:spcBef>
              <a:spcAft>
                <a:spcPts val="200"/>
              </a:spcAft>
              <a:buClr>
                <a:schemeClr val="tx2"/>
              </a:buClr>
              <a:buFont typeface="+mj-lt"/>
              <a:buAutoNum type="arabicPeriod"/>
            </a:pPr>
            <a:r>
              <a:rPr lang="en-US" sz="2000" kern="0" dirty="0" smtClean="0">
                <a:solidFill>
                  <a:srgbClr val="000000"/>
                </a:solidFill>
                <a:latin typeface="+mn-lt"/>
                <a:cs typeface="+mn-cs"/>
              </a:rPr>
              <a:t>Checklist to ensure adherence to proper practices</a:t>
            </a:r>
          </a:p>
          <a:p>
            <a:pPr marL="457200" lvl="0" indent="-457200" defTabSz="901700" eaLnBrk="0" hangingPunct="0">
              <a:spcBef>
                <a:spcPts val="200"/>
              </a:spcBef>
              <a:spcAft>
                <a:spcPts val="200"/>
              </a:spcAft>
              <a:buClr>
                <a:schemeClr val="tx2"/>
              </a:buClr>
              <a:buFont typeface="+mj-lt"/>
              <a:buAutoNum type="arabicPeriod"/>
            </a:pPr>
            <a:r>
              <a:rPr lang="en-US" sz="2000" kern="0" dirty="0" smtClean="0">
                <a:solidFill>
                  <a:srgbClr val="000000"/>
                </a:solidFill>
                <a:latin typeface="+mn-lt"/>
                <a:cs typeface="+mn-cs"/>
              </a:rPr>
              <a:t>Stoppage of procedures in non-emergent situations, if evidence- based practices were not being followed</a:t>
            </a:r>
          </a:p>
          <a:p>
            <a:pPr marL="457200" lvl="0" indent="-457200" defTabSz="901700" eaLnBrk="0" hangingPunct="0">
              <a:spcBef>
                <a:spcPts val="200"/>
              </a:spcBef>
              <a:spcAft>
                <a:spcPts val="200"/>
              </a:spcAft>
              <a:buClr>
                <a:schemeClr val="tx2"/>
              </a:buClr>
              <a:buFont typeface="+mj-lt"/>
              <a:buAutoNum type="arabicPeriod"/>
            </a:pPr>
            <a:r>
              <a:rPr lang="en-US" sz="2000" kern="0" dirty="0" smtClean="0">
                <a:solidFill>
                  <a:srgbClr val="000000"/>
                </a:solidFill>
                <a:latin typeface="+mn-lt"/>
                <a:cs typeface="+mn-cs"/>
              </a:rPr>
              <a:t>Feedback to the clinical teams regarding the number of CRBSI episodes and overall rates</a:t>
            </a:r>
          </a:p>
          <a:p>
            <a:pPr marL="457200" lvl="0" indent="-457200" defTabSz="901700" eaLnBrk="0" hangingPunct="0">
              <a:spcBef>
                <a:spcPts val="200"/>
              </a:spcBef>
              <a:spcAft>
                <a:spcPts val="200"/>
              </a:spcAft>
              <a:buClr>
                <a:schemeClr val="tx2"/>
              </a:buClr>
              <a:buFont typeface="+mj-lt"/>
              <a:buAutoNum type="arabicPeriod"/>
            </a:pPr>
            <a:r>
              <a:rPr lang="en-US" sz="2000" kern="0" dirty="0" smtClean="0">
                <a:solidFill>
                  <a:srgbClr val="000000"/>
                </a:solidFill>
                <a:latin typeface="+mn-lt"/>
                <a:cs typeface="+mn-cs"/>
              </a:rPr>
              <a:t>Buy-in from the CEO of the participating hospitals that </a:t>
            </a:r>
            <a:r>
              <a:rPr lang="en-US" sz="2000" kern="0" dirty="0" err="1" smtClean="0">
                <a:solidFill>
                  <a:srgbClr val="000000"/>
                </a:solidFill>
                <a:latin typeface="+mn-lt"/>
                <a:cs typeface="+mn-cs"/>
              </a:rPr>
              <a:t>chlorhexidine</a:t>
            </a:r>
            <a:r>
              <a:rPr lang="en-US" sz="2000" kern="0" dirty="0" smtClean="0">
                <a:solidFill>
                  <a:srgbClr val="000000"/>
                </a:solidFill>
                <a:latin typeface="+mn-lt"/>
                <a:cs typeface="+mn-cs"/>
              </a:rPr>
              <a:t> </a:t>
            </a:r>
            <a:r>
              <a:rPr lang="en-US" sz="2000" kern="0" dirty="0" err="1" smtClean="0">
                <a:solidFill>
                  <a:srgbClr val="000000"/>
                </a:solidFill>
                <a:latin typeface="+mn-lt"/>
                <a:cs typeface="+mn-cs"/>
              </a:rPr>
              <a:t>gluconate</a:t>
            </a:r>
            <a:r>
              <a:rPr lang="en-US" sz="2000" kern="0" dirty="0" smtClean="0">
                <a:solidFill>
                  <a:srgbClr val="000000"/>
                </a:solidFill>
                <a:latin typeface="+mn-lt"/>
                <a:cs typeface="+mn-cs"/>
              </a:rPr>
              <a:t> products/solutions would be stocked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868362"/>
          </a:xfrm>
        </p:spPr>
        <p:txBody>
          <a:bodyPr/>
          <a:lstStyle/>
          <a:p>
            <a:r>
              <a:rPr lang="en-US" sz="3200" b="0" dirty="0" smtClean="0"/>
              <a:t>CDC Prevention of SSI Guideline – Update of 1999 Guideline</a:t>
            </a:r>
            <a:endParaRPr lang="en-US" sz="3200" b="0" dirty="0"/>
          </a:p>
        </p:txBody>
      </p:sp>
      <p:sp>
        <p:nvSpPr>
          <p:cNvPr id="5" name="Content Placeholder 4"/>
          <p:cNvSpPr>
            <a:spLocks noGrp="1"/>
          </p:cNvSpPr>
          <p:nvPr>
            <p:ph idx="1"/>
          </p:nvPr>
        </p:nvSpPr>
        <p:spPr>
          <a:xfrm>
            <a:off x="457200" y="1219200"/>
            <a:ext cx="3962400" cy="5257800"/>
          </a:xfrm>
        </p:spPr>
        <p:txBody>
          <a:bodyPr/>
          <a:lstStyle/>
          <a:p>
            <a:endParaRPr lang="en-US" sz="1400" b="0" dirty="0" smtClean="0"/>
          </a:p>
          <a:p>
            <a:pPr algn="ctr">
              <a:buNone/>
            </a:pPr>
            <a:r>
              <a:rPr lang="en-US" b="0" dirty="0" smtClean="0">
                <a:solidFill>
                  <a:srgbClr val="FFFF00"/>
                </a:solidFill>
              </a:rPr>
              <a:t>CORE </a:t>
            </a:r>
            <a:r>
              <a:rPr lang="en-US" b="0" dirty="0" smtClean="0">
                <a:solidFill>
                  <a:srgbClr val="FFFF00"/>
                </a:solidFill>
              </a:rPr>
              <a:t>Questions</a:t>
            </a:r>
            <a:endParaRPr lang="en-US" b="0" dirty="0" smtClean="0">
              <a:solidFill>
                <a:srgbClr val="FFFF00"/>
              </a:solidFill>
            </a:endParaRPr>
          </a:p>
          <a:p>
            <a:r>
              <a:rPr lang="en-US" b="0" dirty="0" smtClean="0"/>
              <a:t>Antimicrobial </a:t>
            </a:r>
            <a:r>
              <a:rPr lang="en-US" b="0" dirty="0" smtClean="0"/>
              <a:t>prophylaxis</a:t>
            </a:r>
            <a:endParaRPr lang="en-US" b="0" dirty="0" smtClean="0"/>
          </a:p>
          <a:p>
            <a:r>
              <a:rPr lang="en-US" b="0" dirty="0" err="1" smtClean="0"/>
              <a:t>Glycemic</a:t>
            </a:r>
            <a:r>
              <a:rPr lang="en-US" b="0" dirty="0" smtClean="0"/>
              <a:t> </a:t>
            </a:r>
            <a:r>
              <a:rPr lang="en-US" b="0" dirty="0" smtClean="0"/>
              <a:t>control</a:t>
            </a:r>
            <a:endParaRPr lang="en-US" b="0" dirty="0" smtClean="0"/>
          </a:p>
          <a:p>
            <a:r>
              <a:rPr lang="en-US" b="0" dirty="0" err="1" smtClean="0"/>
              <a:t>Normothermia</a:t>
            </a:r>
            <a:endParaRPr lang="en-US" b="0" dirty="0" smtClean="0"/>
          </a:p>
          <a:p>
            <a:r>
              <a:rPr lang="en-US" b="0" dirty="0" smtClean="0"/>
              <a:t>Tissue </a:t>
            </a:r>
            <a:r>
              <a:rPr lang="en-US" b="0" dirty="0" smtClean="0"/>
              <a:t>oxygenation</a:t>
            </a:r>
            <a:endParaRPr lang="en-US" b="0" dirty="0" smtClean="0"/>
          </a:p>
          <a:p>
            <a:r>
              <a:rPr lang="en-US" b="0" dirty="0" smtClean="0"/>
              <a:t>Skin </a:t>
            </a:r>
            <a:r>
              <a:rPr lang="en-US" b="0" dirty="0" smtClean="0"/>
              <a:t>preparation </a:t>
            </a:r>
            <a:endParaRPr lang="en-US" b="0" dirty="0" smtClean="0"/>
          </a:p>
          <a:p>
            <a:r>
              <a:rPr lang="en-US" b="0" i="1" dirty="0" smtClean="0"/>
              <a:t>S. </a:t>
            </a:r>
            <a:r>
              <a:rPr lang="en-US" b="0" i="1" dirty="0" err="1" smtClean="0"/>
              <a:t>aureus</a:t>
            </a:r>
            <a:r>
              <a:rPr lang="en-US" b="0" i="1" dirty="0" smtClean="0"/>
              <a:t> </a:t>
            </a:r>
            <a:r>
              <a:rPr lang="en-US" b="0" dirty="0" smtClean="0"/>
              <a:t>colonization</a:t>
            </a:r>
          </a:p>
          <a:p>
            <a:r>
              <a:rPr lang="en-US" b="0" dirty="0" smtClean="0"/>
              <a:t>Surgical </a:t>
            </a:r>
            <a:r>
              <a:rPr lang="en-US" b="0" dirty="0" smtClean="0"/>
              <a:t>checklists</a:t>
            </a:r>
            <a:endParaRPr lang="en-US" b="0" dirty="0" smtClean="0"/>
          </a:p>
          <a:p>
            <a:r>
              <a:rPr lang="en-US" b="0" dirty="0" smtClean="0"/>
              <a:t>Bundles</a:t>
            </a:r>
          </a:p>
          <a:p>
            <a:endParaRPr lang="en-US" b="0" dirty="0" smtClean="0"/>
          </a:p>
          <a:p>
            <a:r>
              <a:rPr lang="en-US" b="0" dirty="0" smtClean="0"/>
              <a:t>16 Key Questions</a:t>
            </a:r>
          </a:p>
        </p:txBody>
      </p:sp>
      <p:sp>
        <p:nvSpPr>
          <p:cNvPr id="6" name="Content Placeholder 4"/>
          <p:cNvSpPr txBox="1">
            <a:spLocks/>
          </p:cNvSpPr>
          <p:nvPr/>
        </p:nvSpPr>
        <p:spPr>
          <a:xfrm>
            <a:off x="4572000" y="1524000"/>
            <a:ext cx="4343400" cy="4953000"/>
          </a:xfrm>
          <a:prstGeom prst="rect">
            <a:avLst/>
          </a:prstGeom>
        </p:spPr>
        <p:txBody>
          <a:bodyPr/>
          <a:lstStyle/>
          <a:p>
            <a:pPr marL="342900" marR="0" lvl="0" indent="-342900" algn="ctr" defTabSz="914400" rtl="0" eaLnBrk="1" fontAlgn="auto" latinLnBrk="0" hangingPunct="1">
              <a:lnSpc>
                <a:spcPct val="100000"/>
              </a:lnSpc>
              <a:spcBef>
                <a:spcPct val="20000"/>
              </a:spcBef>
              <a:spcAft>
                <a:spcPts val="0"/>
              </a:spcAft>
              <a:buClr>
                <a:schemeClr val="tx1"/>
              </a:buClr>
              <a:buSzPct val="70000"/>
              <a:tabLst/>
              <a:defRPr/>
            </a:pPr>
            <a:r>
              <a:rPr kumimoji="0" lang="en-US" sz="2400" b="0" i="0" u="none" strike="noStrike" kern="1200" cap="none" spc="0" normalizeH="0" baseline="0" noProof="0" dirty="0" smtClean="0">
                <a:ln>
                  <a:noFill/>
                </a:ln>
                <a:solidFill>
                  <a:srgbClr val="FFFF00"/>
                </a:solidFill>
                <a:effectLst/>
                <a:uLnTx/>
                <a:uFillTx/>
                <a:latin typeface="+mn-lt"/>
                <a:ea typeface="+mn-ea"/>
                <a:cs typeface="+mn-cs"/>
              </a:rPr>
              <a:t>ARTHROPLASTY Questions</a:t>
            </a:r>
            <a:endParaRPr kumimoji="0" lang="en-US" sz="2400" b="0" i="0" u="none" strike="noStrike" kern="1200" cap="none" spc="0" normalizeH="0" baseline="0" noProof="0" dirty="0" smtClean="0">
              <a:ln>
                <a:noFill/>
              </a:ln>
              <a:solidFill>
                <a:srgbClr val="FFFF00"/>
              </a:solidFill>
              <a:effectLst/>
              <a:uLnTx/>
              <a:uFillTx/>
              <a:latin typeface="+mn-lt"/>
              <a:ea typeface="+mn-ea"/>
              <a:cs typeface="+mn-cs"/>
            </a:endParaRPr>
          </a:p>
          <a:p>
            <a:pPr marL="342900" indent="-342900">
              <a:spcBef>
                <a:spcPct val="20000"/>
              </a:spcBef>
              <a:buClr>
                <a:schemeClr val="tx1"/>
              </a:buClr>
              <a:buSzPct val="70000"/>
              <a:buFont typeface="Wingdings" pitchFamily="2" charset="2"/>
              <a:buChar char="q"/>
              <a:defRPr/>
            </a:pPr>
            <a:r>
              <a:rPr lang="en-US" sz="2400" dirty="0" smtClean="0">
                <a:solidFill>
                  <a:schemeClr val="bg2"/>
                </a:solidFill>
              </a:rPr>
              <a:t>Transfusion</a:t>
            </a:r>
          </a:p>
          <a:p>
            <a:pPr marL="342900" indent="-342900">
              <a:spcBef>
                <a:spcPct val="20000"/>
              </a:spcBef>
              <a:buClr>
                <a:schemeClr val="tx1"/>
              </a:buClr>
              <a:buSzPct val="70000"/>
              <a:buFont typeface="Wingdings" pitchFamily="2" charset="2"/>
              <a:buChar char="q"/>
              <a:defRPr/>
            </a:pPr>
            <a:r>
              <a:rPr lang="en-US" sz="2400" dirty="0" err="1" smtClean="0">
                <a:solidFill>
                  <a:schemeClr val="bg2"/>
                </a:solidFill>
              </a:rPr>
              <a:t>Immunosuppression</a:t>
            </a:r>
            <a:endParaRPr lang="en-US" sz="2400" dirty="0" smtClean="0">
              <a:solidFill>
                <a:schemeClr val="bg2"/>
              </a:solidFill>
            </a:endParaRPr>
          </a:p>
          <a:p>
            <a:pPr marL="342900" indent="-342900">
              <a:spcBef>
                <a:spcPct val="20000"/>
              </a:spcBef>
              <a:buClr>
                <a:schemeClr val="tx1"/>
              </a:buClr>
              <a:buSzPct val="70000"/>
              <a:buFont typeface="Wingdings" pitchFamily="2" charset="2"/>
              <a:buChar char="q"/>
              <a:defRPr/>
            </a:pPr>
            <a:r>
              <a:rPr lang="en-US" sz="2400" dirty="0" smtClean="0">
                <a:solidFill>
                  <a:schemeClr val="bg2"/>
                </a:solidFill>
              </a:rPr>
              <a:t>Anticoagulation</a:t>
            </a:r>
          </a:p>
          <a:p>
            <a:pPr marL="342900" indent="-342900">
              <a:spcBef>
                <a:spcPct val="20000"/>
              </a:spcBef>
              <a:buClr>
                <a:schemeClr val="tx1"/>
              </a:buClr>
              <a:buSzPct val="70000"/>
              <a:buFont typeface="Wingdings" pitchFamily="2" charset="2"/>
              <a:buChar char="q"/>
              <a:defRPr/>
            </a:pPr>
            <a:r>
              <a:rPr lang="en-US" sz="2400" dirty="0" smtClean="0">
                <a:solidFill>
                  <a:schemeClr val="bg2"/>
                </a:solidFill>
              </a:rPr>
              <a:t>Surgical </a:t>
            </a:r>
            <a:r>
              <a:rPr lang="en-US" sz="2400" dirty="0" smtClean="0">
                <a:solidFill>
                  <a:schemeClr val="bg2"/>
                </a:solidFill>
              </a:rPr>
              <a:t>attire</a:t>
            </a:r>
            <a:endParaRPr lang="en-US" sz="2400" dirty="0" smtClean="0">
              <a:solidFill>
                <a:schemeClr val="bg2"/>
              </a:solidFill>
            </a:endParaRPr>
          </a:p>
          <a:p>
            <a:pPr marL="342900" indent="-342900">
              <a:spcBef>
                <a:spcPct val="20000"/>
              </a:spcBef>
              <a:buClr>
                <a:schemeClr val="tx1"/>
              </a:buClr>
              <a:buSzPct val="70000"/>
              <a:buFont typeface="Wingdings" pitchFamily="2" charset="2"/>
              <a:buChar char="q"/>
              <a:defRPr/>
            </a:pPr>
            <a:r>
              <a:rPr lang="en-US" sz="2400" dirty="0" smtClean="0">
                <a:solidFill>
                  <a:schemeClr val="bg2"/>
                </a:solidFill>
              </a:rPr>
              <a:t>Surgical </a:t>
            </a:r>
            <a:r>
              <a:rPr lang="en-US" sz="2400" dirty="0" smtClean="0">
                <a:solidFill>
                  <a:schemeClr val="bg2"/>
                </a:solidFill>
              </a:rPr>
              <a:t>technique</a:t>
            </a:r>
            <a:endParaRPr lang="en-US" sz="2400" dirty="0" smtClean="0">
              <a:solidFill>
                <a:schemeClr val="bg2"/>
              </a:solidFill>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2400" b="0" u="none" strike="noStrike" kern="1200" cap="none" spc="0" normalizeH="0" baseline="0" noProof="0" dirty="0" smtClean="0">
                <a:ln>
                  <a:noFill/>
                </a:ln>
                <a:solidFill>
                  <a:schemeClr val="bg2"/>
                </a:solidFill>
                <a:effectLst/>
                <a:uLnTx/>
                <a:uFillTx/>
                <a:latin typeface="+mn-lt"/>
                <a:ea typeface="+mn-ea"/>
                <a:cs typeface="+mn-cs"/>
              </a:rPr>
              <a:t>Anesthesia </a:t>
            </a:r>
          </a:p>
          <a:p>
            <a:pPr marL="342900" lvl="0" indent="-342900">
              <a:spcBef>
                <a:spcPct val="20000"/>
              </a:spcBef>
              <a:buClr>
                <a:schemeClr val="tx1"/>
              </a:buClr>
              <a:buSzPct val="70000"/>
              <a:buFont typeface="Wingdings" pitchFamily="2" charset="2"/>
              <a:buChar char="q"/>
              <a:defRPr/>
            </a:pPr>
            <a:r>
              <a:rPr lang="en-US" sz="2400" dirty="0" smtClean="0">
                <a:solidFill>
                  <a:schemeClr val="bg2"/>
                </a:solidFill>
              </a:rPr>
              <a:t>Environmental </a:t>
            </a:r>
          </a:p>
          <a:p>
            <a:pPr marL="342900" lvl="0" indent="-342900">
              <a:spcBef>
                <a:spcPct val="20000"/>
              </a:spcBef>
              <a:buClr>
                <a:schemeClr val="tx1"/>
              </a:buClr>
              <a:buSzPct val="70000"/>
              <a:buFont typeface="Wingdings" pitchFamily="2" charset="2"/>
              <a:buChar char="q"/>
              <a:defRPr/>
            </a:pPr>
            <a:r>
              <a:rPr lang="en-US" sz="2400" dirty="0" err="1" smtClean="0">
                <a:solidFill>
                  <a:schemeClr val="bg2"/>
                </a:solidFill>
              </a:rPr>
              <a:t>Biofilm</a:t>
            </a:r>
            <a:endParaRPr lang="en-US" sz="2400" dirty="0" smtClean="0">
              <a:solidFill>
                <a:schemeClr val="bg2"/>
              </a:solidFill>
            </a:endParaRPr>
          </a:p>
          <a:p>
            <a:pPr marL="342900" lvl="0" indent="-342900">
              <a:spcBef>
                <a:spcPct val="20000"/>
              </a:spcBef>
              <a:buClr>
                <a:schemeClr val="tx1"/>
              </a:buClr>
              <a:buSzPct val="70000"/>
              <a:buFont typeface="Wingdings" pitchFamily="2" charset="2"/>
              <a:buChar char="q"/>
              <a:defRPr/>
            </a:pPr>
            <a:endParaRPr lang="en-US" sz="2400" dirty="0" smtClean="0">
              <a:solidFill>
                <a:schemeClr val="bg2"/>
              </a:solidFill>
            </a:endParaRPr>
          </a:p>
          <a:p>
            <a:pPr marL="342900" lvl="0" indent="-342900">
              <a:spcBef>
                <a:spcPct val="20000"/>
              </a:spcBef>
              <a:buClr>
                <a:schemeClr val="tx1"/>
              </a:buClr>
              <a:buSzPct val="70000"/>
              <a:buFont typeface="Wingdings" pitchFamily="2" charset="2"/>
              <a:buChar char="q"/>
              <a:defRPr/>
            </a:pPr>
            <a:r>
              <a:rPr lang="en-US" sz="2400" dirty="0" smtClean="0">
                <a:solidFill>
                  <a:schemeClr val="bg2"/>
                </a:solidFill>
              </a:rPr>
              <a:t>22 Key questions</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endParaRPr kumimoji="0" lang="en-US" sz="2400" b="0" i="0" u="none" strike="noStrike" kern="1200" cap="none" spc="0" normalizeH="0" baseline="0" noProof="0" dirty="0" smtClean="0">
              <a:ln>
                <a:noFill/>
              </a:ln>
              <a:solidFill>
                <a:schemeClr val="bg2"/>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381000"/>
            <a:ext cx="8686800" cy="1066800"/>
          </a:xfrm>
        </p:spPr>
        <p:txBody>
          <a:bodyPr/>
          <a:lstStyle/>
          <a:p>
            <a:r>
              <a:rPr lang="en-US" dirty="0" smtClean="0"/>
              <a:t>Expert Panel &amp; Core Writing Group</a:t>
            </a:r>
          </a:p>
        </p:txBody>
      </p:sp>
      <p:sp>
        <p:nvSpPr>
          <p:cNvPr id="10243" name="Content Placeholder 2"/>
          <p:cNvSpPr>
            <a:spLocks noGrp="1"/>
          </p:cNvSpPr>
          <p:nvPr>
            <p:ph idx="1"/>
          </p:nvPr>
        </p:nvSpPr>
        <p:spPr>
          <a:xfrm>
            <a:off x="304800" y="762000"/>
            <a:ext cx="8686800" cy="5791200"/>
          </a:xfrm>
        </p:spPr>
        <p:txBody>
          <a:bodyPr/>
          <a:lstStyle/>
          <a:p>
            <a:pPr>
              <a:buNone/>
            </a:pPr>
            <a:endParaRPr lang="en-US" sz="2000" dirty="0" smtClean="0"/>
          </a:p>
          <a:p>
            <a:pPr lvl="1">
              <a:buFont typeface="Arial" pitchFamily="34" charset="0"/>
              <a:buChar char="•"/>
            </a:pPr>
            <a:endParaRPr lang="en-US" sz="2000" dirty="0" smtClean="0"/>
          </a:p>
          <a:p>
            <a:pPr>
              <a:buFont typeface="Arial" pitchFamily="34" charset="0"/>
              <a:buChar char="•"/>
            </a:pPr>
            <a:endParaRPr lang="en-US" dirty="0" smtClean="0"/>
          </a:p>
          <a:p>
            <a:pPr>
              <a:buFont typeface="Wingdings" pitchFamily="2" charset="2"/>
              <a:buNone/>
            </a:pPr>
            <a:endParaRPr lang="en-US" dirty="0" smtClean="0"/>
          </a:p>
        </p:txBody>
      </p:sp>
      <p:sp>
        <p:nvSpPr>
          <p:cNvPr id="4" name="Oval 3"/>
          <p:cNvSpPr/>
          <p:nvPr/>
        </p:nvSpPr>
        <p:spPr>
          <a:xfrm>
            <a:off x="2514600" y="2362200"/>
            <a:ext cx="2209800" cy="2057400"/>
          </a:xfrm>
          <a:prstGeom prst="ellipse">
            <a:avLst/>
          </a:prstGeom>
          <a:solidFill>
            <a:schemeClr val="accent6">
              <a:lumMod val="25000"/>
              <a:lumOff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smtClean="0">
                <a:solidFill>
                  <a:srgbClr val="002060"/>
                </a:solidFill>
              </a:rPr>
              <a:t>CDC/HICPAC </a:t>
            </a:r>
          </a:p>
          <a:p>
            <a:pPr algn="ctr" fontAlgn="auto">
              <a:spcBef>
                <a:spcPts val="0"/>
              </a:spcBef>
              <a:spcAft>
                <a:spcPts val="0"/>
              </a:spcAft>
            </a:pPr>
            <a:r>
              <a:rPr lang="en-US" sz="1800" dirty="0" smtClean="0">
                <a:solidFill>
                  <a:srgbClr val="002060"/>
                </a:solidFill>
              </a:rPr>
              <a:t>SSI Guideline Content Experts</a:t>
            </a:r>
            <a:endParaRPr lang="en-US" sz="1800" dirty="0">
              <a:solidFill>
                <a:srgbClr val="002060"/>
              </a:solidFill>
            </a:endParaRPr>
          </a:p>
        </p:txBody>
      </p:sp>
      <p:sp>
        <p:nvSpPr>
          <p:cNvPr id="5" name="Oval 4"/>
          <p:cNvSpPr/>
          <p:nvPr/>
        </p:nvSpPr>
        <p:spPr>
          <a:xfrm>
            <a:off x="5334000" y="2362200"/>
            <a:ext cx="2133600" cy="2057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800" dirty="0" smtClean="0">
                <a:solidFill>
                  <a:srgbClr val="0F56DC"/>
                </a:solidFill>
              </a:rPr>
              <a:t>Core Writing Group</a:t>
            </a:r>
            <a:endParaRPr lang="en-US" sz="1800" dirty="0">
              <a:solidFill>
                <a:srgbClr val="0F56DC"/>
              </a:solidFill>
            </a:endParaRPr>
          </a:p>
        </p:txBody>
      </p:sp>
      <p:sp>
        <p:nvSpPr>
          <p:cNvPr id="6" name="Oval 5"/>
          <p:cNvSpPr/>
          <p:nvPr/>
        </p:nvSpPr>
        <p:spPr>
          <a:xfrm>
            <a:off x="2438400" y="1143000"/>
            <a:ext cx="1524000" cy="1066800"/>
          </a:xfrm>
          <a:prstGeom prst="ellipse">
            <a:avLst/>
          </a:prstGeom>
          <a:solidFill>
            <a:schemeClr val="accent6">
              <a:lumMod val="10000"/>
              <a:lumOff val="9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American College of Surgeons    (ACS)</a:t>
            </a:r>
            <a:endParaRPr lang="en-US" sz="1100" b="1" dirty="0">
              <a:solidFill>
                <a:srgbClr val="002060"/>
              </a:solidFill>
            </a:endParaRPr>
          </a:p>
        </p:txBody>
      </p:sp>
      <p:sp>
        <p:nvSpPr>
          <p:cNvPr id="7" name="Oval 6"/>
          <p:cNvSpPr/>
          <p:nvPr/>
        </p:nvSpPr>
        <p:spPr>
          <a:xfrm>
            <a:off x="3733800" y="1295400"/>
            <a:ext cx="1676400" cy="1143000"/>
          </a:xfrm>
          <a:prstGeom prst="ellipse">
            <a:avLst/>
          </a:prstGeom>
          <a:solidFill>
            <a:schemeClr val="accent6">
              <a:lumMod val="10000"/>
              <a:lumOff val="9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American Academy of Orthopaedic Surgeons (AAOS)</a:t>
            </a:r>
            <a:endParaRPr lang="en-US" sz="1100" b="1" dirty="0">
              <a:solidFill>
                <a:srgbClr val="002060"/>
              </a:solidFill>
            </a:endParaRPr>
          </a:p>
        </p:txBody>
      </p:sp>
      <p:sp>
        <p:nvSpPr>
          <p:cNvPr id="8" name="Oval 7"/>
          <p:cNvSpPr/>
          <p:nvPr/>
        </p:nvSpPr>
        <p:spPr>
          <a:xfrm>
            <a:off x="990600" y="1524000"/>
            <a:ext cx="1676400" cy="1143000"/>
          </a:xfrm>
          <a:prstGeom prst="ellipse">
            <a:avLst/>
          </a:prstGeom>
          <a:solidFill>
            <a:schemeClr val="accent6">
              <a:lumMod val="10000"/>
              <a:lumOff val="9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Association of </a:t>
            </a:r>
            <a:r>
              <a:rPr lang="en-US" sz="1100" b="1" dirty="0" err="1" smtClean="0">
                <a:solidFill>
                  <a:srgbClr val="002060"/>
                </a:solidFill>
              </a:rPr>
              <a:t>periOperative</a:t>
            </a:r>
            <a:r>
              <a:rPr lang="en-US" sz="1100" b="1" dirty="0" smtClean="0">
                <a:solidFill>
                  <a:srgbClr val="002060"/>
                </a:solidFill>
              </a:rPr>
              <a:t> Registered Nurses           (AORN)</a:t>
            </a:r>
            <a:endParaRPr lang="en-US" sz="1100" b="1" dirty="0">
              <a:solidFill>
                <a:srgbClr val="002060"/>
              </a:solidFill>
            </a:endParaRPr>
          </a:p>
        </p:txBody>
      </p:sp>
      <p:sp>
        <p:nvSpPr>
          <p:cNvPr id="9" name="Oval 8"/>
          <p:cNvSpPr/>
          <p:nvPr/>
        </p:nvSpPr>
        <p:spPr>
          <a:xfrm>
            <a:off x="533400" y="2514600"/>
            <a:ext cx="1828800" cy="990600"/>
          </a:xfrm>
          <a:prstGeom prst="ellipse">
            <a:avLst/>
          </a:prstGeom>
          <a:solidFill>
            <a:schemeClr val="accent6">
              <a:lumMod val="10000"/>
              <a:lumOff val="9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Musculoskeletal Infection Society            (MSIS)</a:t>
            </a:r>
            <a:endParaRPr lang="en-US" sz="1100" b="1" dirty="0">
              <a:solidFill>
                <a:srgbClr val="002060"/>
              </a:solidFill>
            </a:endParaRPr>
          </a:p>
        </p:txBody>
      </p:sp>
      <p:sp>
        <p:nvSpPr>
          <p:cNvPr id="10" name="Oval 9"/>
          <p:cNvSpPr/>
          <p:nvPr/>
        </p:nvSpPr>
        <p:spPr>
          <a:xfrm>
            <a:off x="533400" y="3352800"/>
            <a:ext cx="1524000" cy="1066800"/>
          </a:xfrm>
          <a:prstGeom prst="ellipse">
            <a:avLst/>
          </a:prstGeom>
          <a:solidFill>
            <a:schemeClr val="accent6">
              <a:lumMod val="10000"/>
              <a:lumOff val="9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Surgical Infection Society (SIS)</a:t>
            </a:r>
            <a:endParaRPr lang="en-US" sz="1100" b="1" dirty="0">
              <a:solidFill>
                <a:srgbClr val="002060"/>
              </a:solidFill>
            </a:endParaRPr>
          </a:p>
        </p:txBody>
      </p:sp>
      <p:cxnSp>
        <p:nvCxnSpPr>
          <p:cNvPr id="16" name="Straight Arrow Connector 15"/>
          <p:cNvCxnSpPr>
            <a:stCxn id="7" idx="4"/>
          </p:cNvCxnSpPr>
          <p:nvPr/>
        </p:nvCxnSpPr>
        <p:spPr>
          <a:xfrm flipH="1">
            <a:off x="4495800" y="2438400"/>
            <a:ext cx="76200" cy="2286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352800" y="2209800"/>
            <a:ext cx="76200" cy="2286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9" idx="6"/>
          </p:cNvCxnSpPr>
          <p:nvPr/>
        </p:nvCxnSpPr>
        <p:spPr>
          <a:xfrm>
            <a:off x="2362200" y="3009900"/>
            <a:ext cx="152400" cy="762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6200000" flipV="1">
            <a:off x="3581400" y="4495800"/>
            <a:ext cx="457200" cy="3048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8" idx="5"/>
          </p:cNvCxnSpPr>
          <p:nvPr/>
        </p:nvCxnSpPr>
        <p:spPr>
          <a:xfrm>
            <a:off x="2421497" y="2499612"/>
            <a:ext cx="397903" cy="129288"/>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1066800" y="4191000"/>
            <a:ext cx="1447800" cy="1066800"/>
          </a:xfrm>
          <a:prstGeom prst="ellipse">
            <a:avLst/>
          </a:prstGeom>
          <a:solidFill>
            <a:schemeClr val="accent1">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European Union</a:t>
            </a:r>
          </a:p>
        </p:txBody>
      </p:sp>
      <p:cxnSp>
        <p:nvCxnSpPr>
          <p:cNvPr id="41" name="Straight Arrow Connector 40"/>
          <p:cNvCxnSpPr/>
          <p:nvPr/>
        </p:nvCxnSpPr>
        <p:spPr>
          <a:xfrm flipV="1">
            <a:off x="2971800" y="4343400"/>
            <a:ext cx="304800" cy="5334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828800" y="4724400"/>
            <a:ext cx="1447800" cy="1066800"/>
          </a:xfrm>
          <a:prstGeom prst="ellipse">
            <a:avLst/>
          </a:prstGeom>
          <a:solidFill>
            <a:schemeClr val="accent1">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Academic Institutions</a:t>
            </a:r>
          </a:p>
        </p:txBody>
      </p:sp>
      <p:cxnSp>
        <p:nvCxnSpPr>
          <p:cNvPr id="44" name="Straight Arrow Connector 43"/>
          <p:cNvCxnSpPr/>
          <p:nvPr/>
        </p:nvCxnSpPr>
        <p:spPr>
          <a:xfrm flipV="1">
            <a:off x="2362200" y="4191000"/>
            <a:ext cx="533400" cy="2286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5486400" y="990600"/>
            <a:ext cx="1752600" cy="1219200"/>
          </a:xfrm>
          <a:prstGeom prst="ellipse">
            <a:avLst/>
          </a:prstGeom>
          <a:solidFill>
            <a:schemeClr val="accent3">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University of Pennsylvania Center for Evidence-based </a:t>
            </a:r>
            <a:r>
              <a:rPr lang="en-US" sz="1100" b="1" dirty="0" smtClean="0">
                <a:solidFill>
                  <a:srgbClr val="002060"/>
                </a:solidFill>
              </a:rPr>
              <a:t>Practice</a:t>
            </a:r>
            <a:endParaRPr lang="en-US" sz="1100" b="1" dirty="0">
              <a:solidFill>
                <a:srgbClr val="002060"/>
              </a:solidFill>
            </a:endParaRPr>
          </a:p>
        </p:txBody>
      </p:sp>
      <p:sp>
        <p:nvSpPr>
          <p:cNvPr id="48" name="Oval 47"/>
          <p:cNvSpPr/>
          <p:nvPr/>
        </p:nvSpPr>
        <p:spPr>
          <a:xfrm>
            <a:off x="7696200" y="2895600"/>
            <a:ext cx="1219200" cy="1219200"/>
          </a:xfrm>
          <a:prstGeom prst="ellipse">
            <a:avLst/>
          </a:prstGeom>
          <a:solidFill>
            <a:schemeClr val="accent3">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HICPAC</a:t>
            </a:r>
          </a:p>
          <a:p>
            <a:pPr algn="ctr" fontAlgn="auto">
              <a:spcBef>
                <a:spcPts val="0"/>
              </a:spcBef>
              <a:spcAft>
                <a:spcPts val="0"/>
              </a:spcAft>
            </a:pPr>
            <a:r>
              <a:rPr lang="en-US" sz="1100" b="1" dirty="0" smtClean="0">
                <a:solidFill>
                  <a:srgbClr val="002060"/>
                </a:solidFill>
              </a:rPr>
              <a:t>Leads</a:t>
            </a:r>
            <a:endParaRPr lang="en-US" sz="1100" b="1" dirty="0">
              <a:solidFill>
                <a:srgbClr val="002060"/>
              </a:solidFill>
            </a:endParaRPr>
          </a:p>
        </p:txBody>
      </p:sp>
      <p:sp>
        <p:nvSpPr>
          <p:cNvPr id="49" name="Oval 48"/>
          <p:cNvSpPr/>
          <p:nvPr/>
        </p:nvSpPr>
        <p:spPr>
          <a:xfrm>
            <a:off x="6019800" y="4800600"/>
            <a:ext cx="1371600" cy="1143000"/>
          </a:xfrm>
          <a:prstGeom prst="ellipse">
            <a:avLst/>
          </a:prstGeom>
          <a:solidFill>
            <a:schemeClr val="accent3">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dirty="0" smtClean="0">
                <a:solidFill>
                  <a:srgbClr val="002060"/>
                </a:solidFill>
              </a:rPr>
              <a:t>CDC</a:t>
            </a:r>
          </a:p>
          <a:p>
            <a:pPr algn="ctr" fontAlgn="auto">
              <a:spcBef>
                <a:spcPts val="0"/>
              </a:spcBef>
              <a:spcAft>
                <a:spcPts val="0"/>
              </a:spcAft>
            </a:pPr>
            <a:r>
              <a:rPr lang="en-US" sz="1100" b="1" dirty="0" smtClean="0">
                <a:solidFill>
                  <a:srgbClr val="002060"/>
                </a:solidFill>
              </a:rPr>
              <a:t>Lead</a:t>
            </a:r>
            <a:endParaRPr lang="en-US" sz="1100" b="1" dirty="0">
              <a:solidFill>
                <a:srgbClr val="002060"/>
              </a:solidFill>
            </a:endParaRPr>
          </a:p>
        </p:txBody>
      </p:sp>
      <p:cxnSp>
        <p:nvCxnSpPr>
          <p:cNvPr id="50" name="Straight Arrow Connector 49"/>
          <p:cNvCxnSpPr/>
          <p:nvPr/>
        </p:nvCxnSpPr>
        <p:spPr>
          <a:xfrm rot="10800000">
            <a:off x="7467600" y="3505200"/>
            <a:ext cx="152400" cy="26144"/>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flipH="1" flipV="1">
            <a:off x="6439694" y="4609306"/>
            <a:ext cx="381000" cy="1588"/>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endCxn id="5" idx="0"/>
          </p:cNvCxnSpPr>
          <p:nvPr/>
        </p:nvCxnSpPr>
        <p:spPr>
          <a:xfrm rot="5400000">
            <a:off x="6248797" y="2209403"/>
            <a:ext cx="304800" cy="794"/>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3124200" y="4800600"/>
            <a:ext cx="1676400" cy="1295400"/>
          </a:xfrm>
          <a:prstGeom prst="ellipse">
            <a:avLst/>
          </a:prstGeom>
          <a:solidFill>
            <a:schemeClr val="accent1">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i="1" dirty="0" smtClean="0">
                <a:solidFill>
                  <a:srgbClr val="002060"/>
                </a:solidFill>
              </a:rPr>
              <a:t>S. </a:t>
            </a:r>
            <a:r>
              <a:rPr lang="en-US" sz="1100" b="1" i="1" dirty="0" err="1" smtClean="0">
                <a:solidFill>
                  <a:srgbClr val="002060"/>
                </a:solidFill>
              </a:rPr>
              <a:t>aureus</a:t>
            </a:r>
            <a:r>
              <a:rPr lang="en-US" sz="1100" b="1" i="1" dirty="0" smtClean="0">
                <a:solidFill>
                  <a:srgbClr val="002060"/>
                </a:solidFill>
              </a:rPr>
              <a:t> </a:t>
            </a:r>
            <a:r>
              <a:rPr lang="en-US" sz="1100" b="1" dirty="0" smtClean="0">
                <a:solidFill>
                  <a:srgbClr val="002060"/>
                </a:solidFill>
              </a:rPr>
              <a:t>, </a:t>
            </a:r>
            <a:r>
              <a:rPr lang="en-US" sz="1100" b="1" dirty="0" err="1" smtClean="0">
                <a:solidFill>
                  <a:srgbClr val="002060"/>
                </a:solidFill>
              </a:rPr>
              <a:t>Biofilm</a:t>
            </a:r>
            <a:r>
              <a:rPr lang="en-US" sz="1100" b="1" dirty="0" smtClean="0">
                <a:solidFill>
                  <a:srgbClr val="002060"/>
                </a:solidFill>
              </a:rPr>
              <a:t>, Environmental </a:t>
            </a:r>
          </a:p>
          <a:p>
            <a:pPr algn="ctr" fontAlgn="auto">
              <a:spcBef>
                <a:spcPts val="0"/>
              </a:spcBef>
              <a:spcAft>
                <a:spcPts val="0"/>
              </a:spcAft>
            </a:pPr>
            <a:r>
              <a:rPr lang="en-US" sz="1100" b="1" dirty="0" smtClean="0">
                <a:solidFill>
                  <a:srgbClr val="002060"/>
                </a:solidFill>
              </a:rPr>
              <a:t>External and CDC</a:t>
            </a:r>
          </a:p>
        </p:txBody>
      </p:sp>
      <p:cxnSp>
        <p:nvCxnSpPr>
          <p:cNvPr id="31" name="Straight Arrow Connector 30"/>
          <p:cNvCxnSpPr>
            <a:stCxn id="10" idx="6"/>
          </p:cNvCxnSpPr>
          <p:nvPr/>
        </p:nvCxnSpPr>
        <p:spPr>
          <a:xfrm flipV="1">
            <a:off x="2057400" y="3733800"/>
            <a:ext cx="533400" cy="1524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4" idx="6"/>
            <a:endCxn id="5" idx="2"/>
          </p:cNvCxnSpPr>
          <p:nvPr/>
        </p:nvCxnSpPr>
        <p:spPr>
          <a:xfrm>
            <a:off x="4724400" y="3390900"/>
            <a:ext cx="609600" cy="1588"/>
          </a:xfrm>
          <a:prstGeom prst="straightConnector1">
            <a:avLst/>
          </a:prstGeom>
          <a:ln w="38100">
            <a:solidFill>
              <a:schemeClr val="bg2"/>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16200000" flipV="1">
            <a:off x="4495800" y="3962400"/>
            <a:ext cx="457200" cy="30480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4343400" y="4267200"/>
            <a:ext cx="1676400" cy="1295400"/>
          </a:xfrm>
          <a:prstGeom prst="ellipse">
            <a:avLst/>
          </a:prstGeom>
          <a:solidFill>
            <a:schemeClr val="tx1">
              <a:lumMod val="60000"/>
              <a:lumOff val="4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100" b="1" i="1" dirty="0" smtClean="0">
                <a:solidFill>
                  <a:srgbClr val="002060"/>
                </a:solidFill>
              </a:rPr>
              <a:t>HICPAC , Liaison &amp;              Ex-officio members</a:t>
            </a:r>
            <a:endParaRPr lang="en-US" sz="1100" b="1" dirty="0" smtClean="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40" grpId="0" animBg="1"/>
      <p:bldP spid="43" grpId="0" animBg="1"/>
      <p:bldP spid="47" grpId="0" animBg="1"/>
      <p:bldP spid="48" grpId="0" animBg="1"/>
      <p:bldP spid="49" grpId="0" animBg="1"/>
      <p:bldP spid="29" grpId="0" animBg="1"/>
      <p:bldP spid="4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762000"/>
          </a:xfrm>
        </p:spPr>
        <p:txBody>
          <a:bodyPr/>
          <a:lstStyle/>
          <a:p>
            <a:r>
              <a:rPr lang="en-US" sz="3600" b="0" dirty="0" smtClean="0"/>
              <a:t>Core </a:t>
            </a:r>
            <a:r>
              <a:rPr lang="en-US" sz="3600" b="0" dirty="0" smtClean="0"/>
              <a:t>Writing Group</a:t>
            </a:r>
            <a:endParaRPr lang="en-US" sz="3600" b="0" dirty="0"/>
          </a:p>
        </p:txBody>
      </p:sp>
      <p:sp>
        <p:nvSpPr>
          <p:cNvPr id="8" name="Content Placeholder 4"/>
          <p:cNvSpPr txBox="1">
            <a:spLocks/>
          </p:cNvSpPr>
          <p:nvPr/>
        </p:nvSpPr>
        <p:spPr>
          <a:xfrm>
            <a:off x="685800" y="1219200"/>
            <a:ext cx="7848600" cy="44196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endParaRPr kumimoji="0" lang="en-US" sz="1400" i="0" u="none" strike="noStrike" kern="1200" cap="none" spc="0" normalizeH="0" baseline="0" noProof="0" dirty="0" smtClean="0">
              <a:ln>
                <a:noFill/>
              </a:ln>
              <a:solidFill>
                <a:srgbClr val="FFFF00"/>
              </a:solidFill>
              <a:effectLst/>
              <a:uLnTx/>
              <a:uFillTx/>
              <a:latin typeface="+mn-lt"/>
              <a:ea typeface="+mn-ea"/>
              <a:cs typeface="+mn-cs"/>
            </a:endParaRPr>
          </a:p>
          <a:p>
            <a:pPr marL="342900" lvl="0" indent="-342900">
              <a:spcBef>
                <a:spcPct val="20000"/>
              </a:spcBef>
              <a:buClr>
                <a:schemeClr val="tx1"/>
              </a:buClr>
              <a:buSzPct val="70000"/>
              <a:defRPr/>
            </a:pPr>
            <a:r>
              <a:rPr lang="en-US" sz="1400" b="1" dirty="0" smtClean="0">
                <a:solidFill>
                  <a:srgbClr val="FFFF00"/>
                </a:solidFill>
              </a:rPr>
              <a:t>HICPAC Committee </a:t>
            </a:r>
          </a:p>
          <a:p>
            <a:pPr marL="342900" lvl="0" indent="-342900">
              <a:spcBef>
                <a:spcPct val="20000"/>
              </a:spcBef>
              <a:buClr>
                <a:schemeClr val="tx1"/>
              </a:buClr>
              <a:buSzPct val="70000"/>
              <a:buFont typeface="Wingdings" pitchFamily="2" charset="2"/>
              <a:buChar char="q"/>
              <a:defRPr/>
            </a:pPr>
            <a:r>
              <a:rPr lang="en-US" sz="1400" dirty="0" smtClean="0">
                <a:solidFill>
                  <a:schemeClr val="bg2"/>
                </a:solidFill>
              </a:rPr>
              <a:t>Dale W.  Bratzler, DO, MPH </a:t>
            </a:r>
          </a:p>
          <a:p>
            <a:pPr marL="342900" lvl="0" indent="-342900">
              <a:spcBef>
                <a:spcPct val="20000"/>
              </a:spcBef>
              <a:buClr>
                <a:schemeClr val="tx1"/>
              </a:buClr>
              <a:buSzPct val="70000"/>
              <a:buFont typeface="Wingdings" pitchFamily="2" charset="2"/>
              <a:buChar char="q"/>
              <a:defRPr/>
            </a:pPr>
            <a:r>
              <a:rPr lang="en-US" sz="1400" dirty="0" smtClean="0">
                <a:solidFill>
                  <a:schemeClr val="bg2"/>
                </a:solidFill>
              </a:rPr>
              <a:t>William P.  Schecter, MD </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endParaRPr kumimoji="0" lang="en-US" sz="1400" b="1" i="0" u="none" strike="noStrike" kern="1200" cap="none" spc="0" normalizeH="0" baseline="0" noProof="0" dirty="0" smtClean="0">
              <a:ln>
                <a:noFill/>
              </a:ln>
              <a:solidFill>
                <a:srgbClr val="FFFF0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r>
              <a:rPr kumimoji="0" lang="en-US" sz="1400" b="1" i="0" u="none" strike="noStrike" kern="1200" cap="none" spc="0" normalizeH="0" baseline="0" noProof="0" dirty="0" smtClean="0">
                <a:ln>
                  <a:noFill/>
                </a:ln>
                <a:solidFill>
                  <a:srgbClr val="FFFF00"/>
                </a:solidFill>
                <a:effectLst/>
                <a:uLnTx/>
                <a:uFillTx/>
                <a:latin typeface="+mn-lt"/>
                <a:ea typeface="+mn-ea"/>
                <a:cs typeface="+mn-cs"/>
              </a:rPr>
              <a:t>Center for Evidence-based </a:t>
            </a:r>
            <a:r>
              <a:rPr kumimoji="0" lang="en-US" sz="1400" b="1" i="0" u="none" strike="noStrike" kern="1200" cap="none" spc="0" normalizeH="0" noProof="0" dirty="0" smtClean="0">
                <a:ln>
                  <a:noFill/>
                </a:ln>
                <a:solidFill>
                  <a:srgbClr val="FFFF00"/>
                </a:solidFill>
                <a:effectLst/>
                <a:uLnTx/>
                <a:uFillTx/>
                <a:latin typeface="+mn-lt"/>
                <a:ea typeface="+mn-ea"/>
                <a:cs typeface="+mn-cs"/>
              </a:rPr>
              <a:t>Practice</a:t>
            </a:r>
            <a:r>
              <a:rPr kumimoji="0" lang="en-US" sz="1400" b="1" i="0" u="none" strike="noStrike" kern="1200" cap="none" spc="0" normalizeH="0" baseline="0" noProof="0" dirty="0" smtClean="0">
                <a:ln>
                  <a:noFill/>
                </a:ln>
                <a:solidFill>
                  <a:srgbClr val="FFFF00"/>
                </a:solidFill>
                <a:effectLst/>
                <a:uLnTx/>
                <a:uFillTx/>
                <a:latin typeface="+mn-lt"/>
                <a:ea typeface="+mn-ea"/>
                <a:cs typeface="+mn-cs"/>
              </a:rPr>
              <a:t>, U Penn</a:t>
            </a:r>
          </a:p>
          <a:p>
            <a:pPr marL="342900" indent="-342900">
              <a:spcBef>
                <a:spcPct val="20000"/>
              </a:spcBef>
              <a:buClr>
                <a:schemeClr val="tx1"/>
              </a:buClr>
              <a:buSzPct val="70000"/>
              <a:buFont typeface="Wingdings" pitchFamily="2" charset="2"/>
              <a:buChar char="q"/>
              <a:defRPr/>
            </a:pPr>
            <a:r>
              <a:rPr lang="en-US" sz="1400" dirty="0" smtClean="0">
                <a:solidFill>
                  <a:schemeClr val="bg2"/>
                </a:solidFill>
              </a:rPr>
              <a:t>Craig Umscheid MD, MSCE </a:t>
            </a:r>
            <a:r>
              <a:rPr lang="en-US" sz="1400" dirty="0" smtClean="0">
                <a:solidFill>
                  <a:schemeClr val="bg2"/>
                </a:solidFill>
              </a:rPr>
              <a:t>, FACP</a:t>
            </a:r>
            <a:endParaRPr lang="en-US" sz="1400" dirty="0" smtClean="0">
              <a:solidFill>
                <a:schemeClr val="bg2"/>
              </a:solidFill>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i="0" u="none" strike="noStrike" kern="1200" cap="none" spc="0" normalizeH="0" baseline="0" noProof="0" dirty="0" smtClean="0">
                <a:ln>
                  <a:noFill/>
                </a:ln>
                <a:solidFill>
                  <a:schemeClr val="bg2"/>
                </a:solidFill>
                <a:effectLst/>
                <a:uLnTx/>
                <a:uFillTx/>
                <a:latin typeface="+mn-lt"/>
                <a:ea typeface="+mn-ea"/>
                <a:cs typeface="+mn-cs"/>
              </a:rPr>
              <a:t>Rachel</a:t>
            </a:r>
            <a:r>
              <a:rPr kumimoji="0" lang="en-US" sz="1400" i="0" u="none" strike="noStrike" kern="1200" cap="none" spc="0" normalizeH="0" noProof="0" dirty="0" smtClean="0">
                <a:ln>
                  <a:noFill/>
                </a:ln>
                <a:solidFill>
                  <a:schemeClr val="bg2"/>
                </a:solidFill>
                <a:effectLst/>
                <a:uLnTx/>
                <a:uFillTx/>
                <a:latin typeface="+mn-lt"/>
                <a:ea typeface="+mn-ea"/>
                <a:cs typeface="+mn-cs"/>
              </a:rPr>
              <a:t> </a:t>
            </a:r>
            <a:r>
              <a:rPr kumimoji="0" lang="en-US" sz="1400" i="0" u="none" strike="noStrike" kern="1200" cap="none" spc="0" normalizeH="0" baseline="0" noProof="0" dirty="0" smtClean="0">
                <a:ln>
                  <a:noFill/>
                </a:ln>
                <a:solidFill>
                  <a:schemeClr val="bg2"/>
                </a:solidFill>
                <a:effectLst/>
                <a:uLnTx/>
                <a:uFillTx/>
                <a:latin typeface="+mn-lt"/>
                <a:ea typeface="+mn-ea"/>
                <a:cs typeface="+mn-cs"/>
              </a:rPr>
              <a:t>Kelz</a:t>
            </a:r>
            <a:r>
              <a:rPr lang="en-US" sz="1400" dirty="0" smtClean="0">
                <a:solidFill>
                  <a:schemeClr val="bg2"/>
                </a:solidFill>
              </a:rPr>
              <a:t>, </a:t>
            </a:r>
            <a:r>
              <a:rPr kumimoji="0" lang="en-US" sz="1400" i="0" u="none" strike="noStrike" kern="1200" cap="none" spc="0" normalizeH="0" baseline="0" noProof="0" dirty="0" smtClean="0">
                <a:ln>
                  <a:noFill/>
                </a:ln>
                <a:solidFill>
                  <a:schemeClr val="bg2"/>
                </a:solidFill>
                <a:effectLst/>
                <a:uLnTx/>
                <a:uFillTx/>
                <a:latin typeface="+mn-lt"/>
                <a:ea typeface="+mn-ea"/>
                <a:cs typeface="+mn-cs"/>
              </a:rPr>
              <a:t>MD , MSCE, FACS</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lang="en-US" sz="1400" dirty="0" smtClean="0">
                <a:solidFill>
                  <a:schemeClr val="bg2"/>
                </a:solidFill>
              </a:rPr>
              <a:t>Caroline Reinke, MD, MPH</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i="0" u="none" strike="noStrike" kern="1200" cap="none" spc="0" normalizeH="0" baseline="0" noProof="0" dirty="0" smtClean="0">
                <a:ln>
                  <a:noFill/>
                </a:ln>
                <a:solidFill>
                  <a:schemeClr val="bg2"/>
                </a:solidFill>
                <a:effectLst/>
                <a:uLnTx/>
                <a:uFillTx/>
                <a:latin typeface="+mn-lt"/>
                <a:ea typeface="+mn-ea"/>
                <a:cs typeface="+mn-cs"/>
              </a:rPr>
              <a:t>Brian</a:t>
            </a:r>
            <a:r>
              <a:rPr kumimoji="0" lang="en-US" sz="1400" i="0" u="none" strike="noStrike" kern="1200" cap="none" spc="0" normalizeH="0" noProof="0" dirty="0" smtClean="0">
                <a:ln>
                  <a:noFill/>
                </a:ln>
                <a:solidFill>
                  <a:schemeClr val="bg2"/>
                </a:solidFill>
                <a:effectLst/>
                <a:uLnTx/>
                <a:uFillTx/>
                <a:latin typeface="+mn-lt"/>
                <a:ea typeface="+mn-ea"/>
                <a:cs typeface="+mn-cs"/>
              </a:rPr>
              <a:t> Leas,</a:t>
            </a:r>
            <a:r>
              <a:rPr lang="en-US" sz="1400" dirty="0" smtClean="0">
                <a:solidFill>
                  <a:schemeClr val="bg2"/>
                </a:solidFill>
              </a:rPr>
              <a:t> </a:t>
            </a:r>
            <a:r>
              <a:rPr kumimoji="0" lang="en-US" sz="1400" i="0" u="none" strike="noStrike" kern="1200" cap="none" spc="0" normalizeH="0" noProof="0" dirty="0" smtClean="0">
                <a:ln>
                  <a:noFill/>
                </a:ln>
                <a:solidFill>
                  <a:schemeClr val="bg2"/>
                </a:solidFill>
                <a:effectLst/>
                <a:uLnTx/>
                <a:uFillTx/>
                <a:latin typeface="+mn-lt"/>
                <a:ea typeface="+mn-ea"/>
                <a:cs typeface="+mn-cs"/>
              </a:rPr>
              <a:t> MA, MS</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lang="en-US" sz="1400" dirty="0" smtClean="0">
                <a:solidFill>
                  <a:schemeClr val="bg2"/>
                </a:solidFill>
              </a:rPr>
              <a:t>Sherry Morgan, RN, MLS, PhD</a:t>
            </a:r>
            <a:endParaRPr kumimoji="0" lang="en-US" sz="1400" i="0" u="none" strike="noStrike" kern="1200" cap="none" spc="0" normalizeH="0" noProof="0" dirty="0" smtClean="0">
              <a:ln>
                <a:noFill/>
              </a:ln>
              <a:solidFill>
                <a:schemeClr val="bg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1"/>
              </a:buClr>
              <a:buSzPct val="70000"/>
              <a:tabLst/>
              <a:defRPr/>
            </a:pPr>
            <a:endParaRPr lang="en-US" sz="1400" dirty="0" smtClean="0">
              <a:solidFill>
                <a:schemeClr val="bg2"/>
              </a:solidFill>
            </a:endParaRPr>
          </a:p>
          <a:p>
            <a:pPr marL="342900" indent="-342900">
              <a:spcBef>
                <a:spcPct val="20000"/>
              </a:spcBef>
              <a:buClr>
                <a:schemeClr val="tx1"/>
              </a:buClr>
              <a:buSzPct val="70000"/>
              <a:defRPr/>
            </a:pPr>
            <a:r>
              <a:rPr lang="en-US" sz="1400" b="1" dirty="0" smtClean="0">
                <a:solidFill>
                  <a:srgbClr val="FFFF00"/>
                </a:solidFill>
              </a:rPr>
              <a:t>Centers for Disease Control and Prevention </a:t>
            </a:r>
          </a:p>
          <a:p>
            <a:pPr marL="342900" indent="-342900">
              <a:spcBef>
                <a:spcPct val="20000"/>
              </a:spcBef>
              <a:buClr>
                <a:schemeClr val="tx1"/>
              </a:buClr>
              <a:buSzPct val="70000"/>
              <a:buFont typeface="Wingdings" pitchFamily="2" charset="2"/>
              <a:buChar char="q"/>
              <a:defRPr/>
            </a:pPr>
            <a:r>
              <a:rPr lang="en-US" sz="1400" dirty="0" smtClean="0">
                <a:solidFill>
                  <a:schemeClr val="bg2"/>
                </a:solidFill>
              </a:rPr>
              <a:t>Sandra I. Berríos-Torres, MD</a:t>
            </a:r>
          </a:p>
          <a:p>
            <a:pPr marL="342900" indent="-342900">
              <a:spcBef>
                <a:spcPct val="20000"/>
              </a:spcBef>
              <a:buClr>
                <a:schemeClr val="tx1"/>
              </a:buClr>
              <a:buSzPct val="70000"/>
              <a:defRPr/>
            </a:pPr>
            <a:endParaRPr lang="en-US" sz="1400" b="1" dirty="0" smtClean="0">
              <a:solidFill>
                <a:srgbClr val="FFFF00"/>
              </a:solidFill>
            </a:endParaRPr>
          </a:p>
          <a:p>
            <a:pPr marL="342900" marR="0" lvl="0" indent="-342900" algn="l" defTabSz="914400" rtl="0" eaLnBrk="1" fontAlgn="auto" latinLnBrk="0" hangingPunct="1">
              <a:lnSpc>
                <a:spcPct val="100000"/>
              </a:lnSpc>
              <a:spcBef>
                <a:spcPct val="20000"/>
              </a:spcBef>
              <a:spcAft>
                <a:spcPts val="0"/>
              </a:spcAft>
              <a:buClr>
                <a:schemeClr val="tx1"/>
              </a:buClr>
              <a:buSzPct val="70000"/>
              <a:tabLst/>
              <a:defRPr/>
            </a:pPr>
            <a:endParaRPr lang="en-US" sz="1400" b="1" dirty="0" smtClean="0">
              <a:solidFill>
                <a:schemeClr val="bg2"/>
              </a:solidFill>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endParaRPr kumimoji="0" lang="en-US" sz="2400" b="1" i="0" u="none" strike="noStrike" kern="1200" cap="none" spc="0" normalizeH="0" baseline="0" noProof="0" dirty="0" smtClean="0">
              <a:ln>
                <a:noFill/>
              </a:ln>
              <a:solidFill>
                <a:schemeClr val="bg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endParaRPr kumimoji="0" lang="en-US" sz="2400" b="1" i="0" u="none" strike="noStrike" kern="1200" cap="none" spc="0" normalizeH="0" baseline="0" noProof="0" dirty="0">
              <a:ln>
                <a:noFill/>
              </a:ln>
              <a:solidFill>
                <a:schemeClr val="bg2"/>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92162"/>
          </a:xfrm>
        </p:spPr>
        <p:txBody>
          <a:bodyPr/>
          <a:lstStyle/>
          <a:p>
            <a:r>
              <a:rPr lang="en-US" sz="3600" b="0" dirty="0" smtClean="0"/>
              <a:t>Content </a:t>
            </a:r>
            <a:r>
              <a:rPr lang="en-US" sz="3600" b="0" dirty="0" smtClean="0"/>
              <a:t>Experts</a:t>
            </a:r>
            <a:endParaRPr lang="en-US" sz="3600" b="0" dirty="0"/>
          </a:p>
        </p:txBody>
      </p:sp>
      <p:sp>
        <p:nvSpPr>
          <p:cNvPr id="5" name="Content Placeholder 4"/>
          <p:cNvSpPr>
            <a:spLocks noGrp="1"/>
          </p:cNvSpPr>
          <p:nvPr>
            <p:ph idx="1"/>
          </p:nvPr>
        </p:nvSpPr>
        <p:spPr>
          <a:xfrm>
            <a:off x="304800" y="1066800"/>
            <a:ext cx="4724400" cy="5257800"/>
          </a:xfrm>
        </p:spPr>
        <p:txBody>
          <a:bodyPr/>
          <a:lstStyle/>
          <a:p>
            <a:pPr>
              <a:buNone/>
            </a:pPr>
            <a:r>
              <a:rPr lang="en-US" sz="1400" dirty="0" smtClean="0">
                <a:solidFill>
                  <a:srgbClr val="FFFF00"/>
                </a:solidFill>
              </a:rPr>
              <a:t>American Academy of Orthopaedic Surgeons (AAOS)</a:t>
            </a:r>
          </a:p>
          <a:p>
            <a:r>
              <a:rPr lang="en-US" sz="1400" b="0" dirty="0" smtClean="0"/>
              <a:t>Javad Parvizi ,MD </a:t>
            </a:r>
          </a:p>
          <a:p>
            <a:r>
              <a:rPr lang="en-US" sz="1400" b="0" dirty="0" smtClean="0"/>
              <a:t>John Segreti, MD </a:t>
            </a:r>
          </a:p>
          <a:p>
            <a:pPr>
              <a:buNone/>
            </a:pPr>
            <a:r>
              <a:rPr lang="en-US" sz="1400" dirty="0" smtClean="0">
                <a:solidFill>
                  <a:srgbClr val="FFFF00"/>
                </a:solidFill>
              </a:rPr>
              <a:t>American College of Surgeons (ACS)</a:t>
            </a:r>
          </a:p>
          <a:p>
            <a:r>
              <a:rPr lang="en-US" sz="1400" b="0" dirty="0" smtClean="0"/>
              <a:t>E.  </a:t>
            </a:r>
            <a:r>
              <a:rPr lang="en-US" sz="1400" b="0" dirty="0" err="1" smtClean="0"/>
              <a:t>Patchen</a:t>
            </a:r>
            <a:r>
              <a:rPr lang="en-US" sz="1400" b="0" dirty="0" smtClean="0"/>
              <a:t> Dellinger, MD </a:t>
            </a:r>
          </a:p>
          <a:p>
            <a:pPr>
              <a:buNone/>
            </a:pPr>
            <a:r>
              <a:rPr lang="en-US" sz="1400" dirty="0" smtClean="0">
                <a:solidFill>
                  <a:srgbClr val="FFFF00"/>
                </a:solidFill>
              </a:rPr>
              <a:t>Association of </a:t>
            </a:r>
            <a:r>
              <a:rPr lang="en-US" sz="1400" dirty="0" err="1" smtClean="0">
                <a:solidFill>
                  <a:srgbClr val="FFFF00"/>
                </a:solidFill>
              </a:rPr>
              <a:t>periOperative</a:t>
            </a:r>
            <a:r>
              <a:rPr lang="en-US" sz="1400" dirty="0" smtClean="0">
                <a:solidFill>
                  <a:srgbClr val="FFFF00"/>
                </a:solidFill>
              </a:rPr>
              <a:t> Registered Nurses (AORN)</a:t>
            </a:r>
          </a:p>
          <a:p>
            <a:r>
              <a:rPr lang="en-US" sz="1400" b="0" dirty="0" smtClean="0"/>
              <a:t>Joan Blanchard, MSS, BSN, RN, CNOR, CIC </a:t>
            </a:r>
          </a:p>
          <a:p>
            <a:pPr lvl="0"/>
            <a:r>
              <a:rPr lang="en-US" sz="1400" b="0" dirty="0" smtClean="0"/>
              <a:t>George Allen, PhD, CIC, CNOR </a:t>
            </a:r>
          </a:p>
          <a:p>
            <a:pPr>
              <a:buNone/>
            </a:pPr>
            <a:r>
              <a:rPr lang="en-US" sz="1400" dirty="0" err="1" smtClean="0">
                <a:solidFill>
                  <a:srgbClr val="FFFF00"/>
                </a:solidFill>
              </a:rPr>
              <a:t>Musculolskeletal</a:t>
            </a:r>
            <a:r>
              <a:rPr lang="en-US" sz="1400" dirty="0" smtClean="0">
                <a:solidFill>
                  <a:srgbClr val="FFFF00"/>
                </a:solidFill>
              </a:rPr>
              <a:t> Infection Society (MSIS)</a:t>
            </a:r>
          </a:p>
          <a:p>
            <a:pPr lvl="0"/>
            <a:r>
              <a:rPr lang="en-US" sz="1400" b="0" dirty="0" smtClean="0"/>
              <a:t>Elie Berbari, MD </a:t>
            </a:r>
          </a:p>
          <a:p>
            <a:r>
              <a:rPr lang="en-US" sz="1400" b="0" dirty="0" smtClean="0"/>
              <a:t>Douglas Osmon, MD </a:t>
            </a:r>
          </a:p>
          <a:p>
            <a:pPr>
              <a:buNone/>
            </a:pPr>
            <a:r>
              <a:rPr lang="en-US" sz="1400" dirty="0" smtClean="0">
                <a:solidFill>
                  <a:srgbClr val="FFFF00"/>
                </a:solidFill>
              </a:rPr>
              <a:t>Surgical Infection Society (SIS)</a:t>
            </a:r>
          </a:p>
          <a:p>
            <a:r>
              <a:rPr lang="en-US" sz="1400" b="0" dirty="0" smtClean="0"/>
              <a:t>Lena M. Napolitano, MD, FACS, FCCP,  FCCM </a:t>
            </a:r>
          </a:p>
          <a:p>
            <a:pPr lvl="0"/>
            <a:r>
              <a:rPr lang="en-US" sz="1400" b="0" dirty="0" smtClean="0"/>
              <a:t>Kamal Itani, MD </a:t>
            </a:r>
          </a:p>
          <a:p>
            <a:r>
              <a:rPr lang="en-US" sz="1400" b="0" dirty="0" smtClean="0"/>
              <a:t>Robert Sawyer, MD </a:t>
            </a:r>
          </a:p>
          <a:p>
            <a:pPr lvl="0">
              <a:buNone/>
              <a:defRPr/>
            </a:pPr>
            <a:r>
              <a:rPr lang="en-US" sz="1400" dirty="0" smtClean="0">
                <a:solidFill>
                  <a:srgbClr val="FFFF00"/>
                </a:solidFill>
              </a:rPr>
              <a:t>Academic Institutions</a:t>
            </a:r>
          </a:p>
          <a:p>
            <a:pPr lvl="0">
              <a:defRPr/>
            </a:pPr>
            <a:r>
              <a:rPr lang="en-US" sz="1400" b="0" dirty="0" smtClean="0"/>
              <a:t>Jan A.J.W. Kluytmans, MD  </a:t>
            </a:r>
            <a:r>
              <a:rPr lang="en-US" sz="1200" b="0" dirty="0" smtClean="0"/>
              <a:t>(</a:t>
            </a:r>
            <a:r>
              <a:rPr lang="en-US" sz="1200" b="0" dirty="0" err="1" smtClean="0"/>
              <a:t>Amphia</a:t>
            </a:r>
            <a:r>
              <a:rPr lang="en-US" sz="1200" b="0" dirty="0" smtClean="0"/>
              <a:t> Hospital, The Netherlands)</a:t>
            </a:r>
          </a:p>
          <a:p>
            <a:pPr lvl="0">
              <a:defRPr/>
            </a:pPr>
            <a:r>
              <a:rPr lang="en-US" sz="1400" b="0" dirty="0" smtClean="0"/>
              <a:t>John E. Mazuski, MD, PhD </a:t>
            </a:r>
            <a:r>
              <a:rPr lang="en-US" sz="1200" b="0" dirty="0" smtClean="0"/>
              <a:t>(Washington University, St. Louis)</a:t>
            </a:r>
          </a:p>
          <a:p>
            <a:pPr lvl="0">
              <a:defRPr/>
            </a:pPr>
            <a:r>
              <a:rPr lang="en-US" sz="1400" b="0" dirty="0" smtClean="0"/>
              <a:t>Bernard Morrey,  MD </a:t>
            </a:r>
            <a:r>
              <a:rPr lang="en-US" sz="1200" b="0" dirty="0" smtClean="0"/>
              <a:t>(The Mayo Clinic)</a:t>
            </a:r>
          </a:p>
          <a:p>
            <a:pPr lvl="0">
              <a:defRPr/>
            </a:pPr>
            <a:r>
              <a:rPr lang="en-US" sz="1400" b="0" dirty="0" smtClean="0"/>
              <a:t>Joseph Solomkin, MD </a:t>
            </a:r>
            <a:r>
              <a:rPr lang="en-US" sz="1200" b="0" dirty="0" smtClean="0"/>
              <a:t>(U of Cincinnati)</a:t>
            </a:r>
            <a:endParaRPr lang="en-US" sz="1400" b="0" dirty="0" smtClean="0"/>
          </a:p>
          <a:p>
            <a:pPr>
              <a:buNone/>
            </a:pPr>
            <a:endParaRPr lang="en-US" sz="1400" b="0" dirty="0" smtClean="0"/>
          </a:p>
        </p:txBody>
      </p:sp>
      <p:sp>
        <p:nvSpPr>
          <p:cNvPr id="6" name="Content Placeholder 4"/>
          <p:cNvSpPr txBox="1">
            <a:spLocks/>
          </p:cNvSpPr>
          <p:nvPr/>
        </p:nvSpPr>
        <p:spPr>
          <a:xfrm>
            <a:off x="4800600" y="1066800"/>
            <a:ext cx="4191000" cy="51816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r>
              <a:rPr kumimoji="0" lang="en-US" sz="1400" b="1" i="1" u="none" strike="noStrike" kern="1200" cap="none" spc="0" normalizeH="0" baseline="0" noProof="0" dirty="0" smtClean="0">
                <a:ln>
                  <a:noFill/>
                </a:ln>
                <a:solidFill>
                  <a:srgbClr val="FFFF00"/>
                </a:solidFill>
                <a:effectLst/>
                <a:uLnTx/>
                <a:uFillTx/>
                <a:latin typeface="+mn-lt"/>
                <a:ea typeface="+mn-ea"/>
                <a:cs typeface="+mn-cs"/>
              </a:rPr>
              <a:t>Staphylococcus </a:t>
            </a:r>
            <a:r>
              <a:rPr kumimoji="0" lang="en-US" sz="1400" b="1" i="1" u="none" strike="noStrike" kern="1200" cap="none" spc="0" normalizeH="0" baseline="0" noProof="0" dirty="0" err="1" smtClean="0">
                <a:ln>
                  <a:noFill/>
                </a:ln>
                <a:solidFill>
                  <a:srgbClr val="FFFF00"/>
                </a:solidFill>
                <a:effectLst/>
                <a:uLnTx/>
                <a:uFillTx/>
                <a:latin typeface="+mn-lt"/>
                <a:ea typeface="+mn-ea"/>
                <a:cs typeface="+mn-cs"/>
              </a:rPr>
              <a:t>aureus</a:t>
            </a:r>
            <a:r>
              <a:rPr kumimoji="0" lang="en-US" sz="1400" b="1" i="1" u="none" strike="noStrike" kern="1200" cap="none" spc="0" normalizeH="0" baseline="0" noProof="0" dirty="0" smtClean="0">
                <a:ln>
                  <a:noFill/>
                </a:ln>
                <a:solidFill>
                  <a:srgbClr val="FFFF00"/>
                </a:solidFill>
                <a:effectLst/>
                <a:uLnTx/>
                <a:uFillTx/>
                <a:latin typeface="+mn-lt"/>
                <a:ea typeface="+mn-ea"/>
                <a:cs typeface="+mn-cs"/>
              </a:rPr>
              <a:t>  (SA) </a:t>
            </a:r>
            <a:r>
              <a:rPr kumimoji="0" lang="en-US" sz="1400" b="1" i="0" u="none" strike="noStrike" kern="1200" cap="none" spc="0" normalizeH="0" baseline="0" noProof="0" dirty="0" smtClean="0">
                <a:ln>
                  <a:noFill/>
                </a:ln>
                <a:solidFill>
                  <a:srgbClr val="FFFF00"/>
                </a:solidFill>
                <a:effectLst/>
                <a:uLnTx/>
                <a:uFillTx/>
                <a:latin typeface="+mn-lt"/>
                <a:ea typeface="+mn-ea"/>
                <a:cs typeface="+mn-cs"/>
              </a:rPr>
              <a:t>Colonization </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err="1" smtClean="0">
                <a:ln>
                  <a:noFill/>
                </a:ln>
                <a:solidFill>
                  <a:schemeClr val="bg2"/>
                </a:solidFill>
                <a:effectLst/>
                <a:uLnTx/>
                <a:uFillTx/>
                <a:latin typeface="+mn-lt"/>
                <a:ea typeface="+mn-ea"/>
                <a:cs typeface="+mn-cs"/>
              </a:rPr>
              <a:t>Lonneke</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G.M. Bode</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(Erasmus University, The Netherlands)</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Susan</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Huang,</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(U</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of California, Irvine)</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Jan</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A.J.W. Kluytmans</a:t>
            </a:r>
            <a:r>
              <a:rPr lang="en-US" sz="1400" dirty="0" smtClean="0">
                <a:solidFill>
                  <a:schemeClr val="bg2"/>
                </a:solidFill>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a:t>
            </a:r>
            <a:r>
              <a:rPr kumimoji="0" lang="en-US" sz="1400" b="0" i="0" u="none" strike="noStrike" kern="1200" cap="none" spc="0" normalizeH="0" baseline="0" noProof="0" dirty="0" err="1" smtClean="0">
                <a:ln>
                  <a:noFill/>
                </a:ln>
                <a:solidFill>
                  <a:schemeClr val="bg2"/>
                </a:solidFill>
                <a:effectLst/>
                <a:uLnTx/>
                <a:uFillTx/>
                <a:latin typeface="+mn-lt"/>
                <a:ea typeface="+mn-ea"/>
                <a:cs typeface="+mn-cs"/>
              </a:rPr>
              <a:t>Amphia</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 Hospital, The Netherlands)</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Ari</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err="1" smtClean="0">
                <a:ln>
                  <a:noFill/>
                </a:ln>
                <a:solidFill>
                  <a:schemeClr val="bg2"/>
                </a:solidFill>
                <a:effectLst/>
                <a:uLnTx/>
                <a:uFillTx/>
                <a:latin typeface="+mn-lt"/>
                <a:ea typeface="+mn-ea"/>
                <a:cs typeface="+mn-cs"/>
              </a:rPr>
              <a:t>Robicsek</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a:t>
            </a:r>
            <a:r>
              <a:rPr kumimoji="0" lang="en-US" sz="1400" b="0" i="0" u="none" strike="noStrike" kern="1200" cap="none" spc="0" normalizeH="0" baseline="0" noProof="0" dirty="0" err="1" smtClean="0">
                <a:ln>
                  <a:noFill/>
                </a:ln>
                <a:solidFill>
                  <a:schemeClr val="bg2"/>
                </a:solidFill>
                <a:effectLst/>
                <a:uLnTx/>
                <a:uFillTx/>
                <a:latin typeface="+mn-lt"/>
                <a:ea typeface="+mn-ea"/>
                <a:cs typeface="+mn-cs"/>
              </a:rPr>
              <a:t>Northshore</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 University Health System)</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Mark</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Shirtliff</a:t>
            </a:r>
            <a:r>
              <a:rPr lang="en-US" sz="1400" dirty="0" smtClean="0">
                <a:solidFill>
                  <a:schemeClr val="bg2"/>
                </a:solidFill>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PhD (University of Maryland)</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err="1" smtClean="0">
                <a:ln>
                  <a:noFill/>
                </a:ln>
                <a:solidFill>
                  <a:schemeClr val="bg2"/>
                </a:solidFill>
                <a:effectLst/>
                <a:uLnTx/>
                <a:uFillTx/>
                <a:latin typeface="+mn-lt"/>
                <a:ea typeface="+mn-ea"/>
                <a:cs typeface="+mn-cs"/>
              </a:rPr>
              <a:t>Margreet</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err="1" smtClean="0">
                <a:ln>
                  <a:noFill/>
                </a:ln>
                <a:solidFill>
                  <a:schemeClr val="bg2"/>
                </a:solidFill>
                <a:effectLst/>
                <a:uLnTx/>
                <a:uFillTx/>
                <a:latin typeface="+mn-lt"/>
                <a:ea typeface="+mn-ea"/>
                <a:cs typeface="+mn-cs"/>
              </a:rPr>
              <a:t>Voz</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(Erasmus University, The Netherlands)</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Jeff</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Hageman,</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MHS (CDC)</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John</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A. Jernigan,</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MS (CDC)</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Alex</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Kallen</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MPH (CDC)</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r>
              <a:rPr kumimoji="0" lang="en-US" sz="1400" b="1" i="0" u="none" strike="noStrike" kern="1200" cap="none" spc="0" normalizeH="0" baseline="0" noProof="0" dirty="0" err="1" smtClean="0">
                <a:ln>
                  <a:noFill/>
                </a:ln>
                <a:solidFill>
                  <a:srgbClr val="FFFF00"/>
                </a:solidFill>
                <a:effectLst/>
                <a:uLnTx/>
                <a:uFillTx/>
                <a:latin typeface="+mn-lt"/>
                <a:ea typeface="+mn-ea"/>
                <a:cs typeface="+mn-cs"/>
              </a:rPr>
              <a:t>Biofilm</a:t>
            </a:r>
            <a:r>
              <a:rPr kumimoji="0" lang="en-US" sz="1400" b="1" i="0" u="none" strike="noStrike" kern="1200" cap="none" spc="0" normalizeH="0" baseline="0" noProof="0" dirty="0" smtClean="0">
                <a:ln>
                  <a:noFill/>
                </a:ln>
                <a:solidFill>
                  <a:srgbClr val="FFFF00"/>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William</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Costerton</a:t>
            </a:r>
            <a:r>
              <a:rPr lang="en-US" sz="1400" dirty="0" smtClean="0">
                <a:solidFill>
                  <a:schemeClr val="bg2"/>
                </a:solidFill>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PhD (Center for Genomic Sciences)</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Robin</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Patel</a:t>
            </a:r>
            <a:r>
              <a:rPr lang="en-US" sz="1400" dirty="0" smtClean="0">
                <a:solidFill>
                  <a:schemeClr val="bg2"/>
                </a:solidFill>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MD (Mayo Clinic)</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Mark</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Shirtliff</a:t>
            </a:r>
            <a:r>
              <a:rPr lang="en-US" sz="1400" dirty="0" smtClean="0">
                <a:solidFill>
                  <a:schemeClr val="bg2"/>
                </a:solidFill>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PhD (University of Maryland)</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Rodney</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Donlan, PhD (CDC) </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r>
              <a:rPr kumimoji="0" lang="en-US" sz="1400" b="1" i="0" u="none" strike="noStrike" kern="1200" cap="none" spc="0" normalizeH="0" baseline="0" noProof="0" dirty="0" smtClean="0">
                <a:ln>
                  <a:noFill/>
                </a:ln>
                <a:solidFill>
                  <a:srgbClr val="FFFF00"/>
                </a:solidFill>
                <a:effectLst/>
                <a:uLnTx/>
                <a:uFillTx/>
                <a:latin typeface="+mn-lt"/>
                <a:ea typeface="+mn-ea"/>
                <a:cs typeface="+mn-cs"/>
              </a:rPr>
              <a:t>Environmental</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Char char="q"/>
              <a:tabLst/>
              <a:defRPr/>
            </a:pPr>
            <a:r>
              <a:rPr kumimoji="0" lang="en-US" sz="1400" b="0" i="0" u="none" strike="noStrike" kern="1200" cap="none" spc="0" normalizeH="0" baseline="0" noProof="0" dirty="0" smtClean="0">
                <a:ln>
                  <a:noFill/>
                </a:ln>
                <a:solidFill>
                  <a:schemeClr val="bg2"/>
                </a:solidFill>
                <a:effectLst/>
                <a:uLnTx/>
                <a:uFillTx/>
                <a:latin typeface="+mn-lt"/>
                <a:ea typeface="+mn-ea"/>
                <a:cs typeface="+mn-cs"/>
              </a:rPr>
              <a:t>Lynne</a:t>
            </a:r>
            <a:r>
              <a:rPr kumimoji="0" lang="en-US" sz="1400" b="0" i="0" u="none" strike="noStrike" kern="1200" cap="none" spc="0" normalizeH="0" noProof="0" dirty="0" smtClean="0">
                <a:ln>
                  <a:noFill/>
                </a:ln>
                <a:solidFill>
                  <a:schemeClr val="bg2"/>
                </a:solidFill>
                <a:effectLst/>
                <a:uLnTx/>
                <a:uFillTx/>
                <a:latin typeface="+mn-lt"/>
                <a:ea typeface="+mn-ea"/>
                <a:cs typeface="+mn-cs"/>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Sehulster</a:t>
            </a:r>
            <a:r>
              <a:rPr lang="en-US" sz="1400" dirty="0" smtClean="0">
                <a:solidFill>
                  <a:schemeClr val="bg2"/>
                </a:solidFill>
              </a:rPr>
              <a:t>, </a:t>
            </a:r>
            <a:r>
              <a:rPr kumimoji="0" lang="en-US" sz="1400" b="0" i="0" u="none" strike="noStrike" kern="1200" cap="none" spc="0" normalizeH="0" baseline="0" noProof="0" dirty="0" smtClean="0">
                <a:ln>
                  <a:noFill/>
                </a:ln>
                <a:solidFill>
                  <a:schemeClr val="bg2"/>
                </a:solidFill>
                <a:effectLst/>
                <a:uLnTx/>
                <a:uFillTx/>
                <a:latin typeface="+mn-lt"/>
                <a:ea typeface="+mn-ea"/>
                <a:cs typeface="+mn-cs"/>
              </a:rPr>
              <a:t>PhD (CDC)</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r>
              <a:rPr kumimoji="0" lang="en-US" sz="1400" b="1" i="0" u="sng" strike="noStrike" kern="1200" cap="none" spc="0" normalizeH="0" baseline="0" noProof="0" dirty="0" smtClean="0">
                <a:ln>
                  <a:noFill/>
                </a:ln>
                <a:solidFill>
                  <a:srgbClr val="FFFF00"/>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endParaRPr kumimoji="0" lang="en-US" sz="1400" b="1" i="0" u="none" strike="noStrike" kern="1200" cap="none" spc="0" normalizeH="0" baseline="0" noProof="0" dirty="0" smtClean="0">
              <a:ln>
                <a:noFill/>
              </a:ln>
              <a:solidFill>
                <a:schemeClr val="bg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AutoNum type="alphaUcPeriod"/>
              <a:tabLst/>
              <a:defRPr/>
            </a:pPr>
            <a:endParaRPr kumimoji="0" lang="en-US" sz="1200" b="1" i="0" u="none" strike="noStrike" kern="1200" cap="none" spc="0" normalizeH="0" baseline="0" noProof="0" dirty="0" smtClean="0">
              <a:ln>
                <a:noFill/>
              </a:ln>
              <a:solidFill>
                <a:schemeClr val="bg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endParaRPr kumimoji="0" lang="en-US" sz="1200" b="1" i="0" u="none" strike="noStrike" kern="1200" cap="none" spc="0" normalizeH="0" baseline="0" noProof="0" dirty="0" smtClean="0">
              <a:ln>
                <a:noFill/>
              </a:ln>
              <a:solidFill>
                <a:schemeClr val="bg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1"/>
              </a:buClr>
              <a:buSzPct val="70000"/>
              <a:buFont typeface="Wingdings" pitchFamily="2" charset="2"/>
              <a:buNone/>
              <a:tabLst/>
              <a:defRPr/>
            </a:pPr>
            <a:endParaRPr kumimoji="0" lang="en-US" sz="1400" b="1" i="0" u="none" strike="noStrike" kern="1200" cap="none" spc="0" normalizeH="0" baseline="0" noProof="0" dirty="0" smtClean="0">
              <a:ln>
                <a:noFill/>
              </a:ln>
              <a:solidFill>
                <a:schemeClr val="bg2"/>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sz="4400" b="0" dirty="0" smtClean="0"/>
              <a:t>Key Questions - CORE</a:t>
            </a:r>
            <a:endParaRPr lang="en-US" sz="4400" b="0" dirty="0"/>
          </a:p>
        </p:txBody>
      </p:sp>
      <p:pic>
        <p:nvPicPr>
          <p:cNvPr id="98308" name="Picture 4"/>
          <p:cNvPicPr>
            <a:picLocks noChangeAspect="1" noChangeArrowheads="1"/>
          </p:cNvPicPr>
          <p:nvPr/>
        </p:nvPicPr>
        <p:blipFill>
          <a:blip r:embed="rId3" cstate="print"/>
          <a:srcRect/>
          <a:stretch>
            <a:fillRect/>
          </a:stretch>
        </p:blipFill>
        <p:spPr bwMode="auto">
          <a:xfrm>
            <a:off x="304800" y="1371600"/>
            <a:ext cx="8534400" cy="43409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400" b="0" dirty="0" smtClean="0"/>
              <a:t>Key Questions - CORE</a:t>
            </a:r>
            <a:endParaRPr lang="en-US" sz="4400" b="0" dirty="0"/>
          </a:p>
        </p:txBody>
      </p:sp>
      <p:pic>
        <p:nvPicPr>
          <p:cNvPr id="96262" name="Picture 6"/>
          <p:cNvPicPr>
            <a:picLocks noChangeAspect="1" noChangeArrowheads="1"/>
          </p:cNvPicPr>
          <p:nvPr/>
        </p:nvPicPr>
        <p:blipFill>
          <a:blip r:embed="rId3" cstate="print"/>
          <a:srcRect/>
          <a:stretch>
            <a:fillRect/>
          </a:stretch>
        </p:blipFill>
        <p:spPr bwMode="auto">
          <a:xfrm>
            <a:off x="381000" y="1752600"/>
            <a:ext cx="8458199" cy="30225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sz="4400" b="0" dirty="0" smtClean="0"/>
              <a:t>Key Questions - CORE</a:t>
            </a:r>
            <a:endParaRPr lang="en-US" sz="4400" b="0" dirty="0"/>
          </a:p>
        </p:txBody>
      </p:sp>
      <p:pic>
        <p:nvPicPr>
          <p:cNvPr id="97285" name="Picture 5"/>
          <p:cNvPicPr>
            <a:picLocks noChangeAspect="1" noChangeArrowheads="1"/>
          </p:cNvPicPr>
          <p:nvPr/>
        </p:nvPicPr>
        <p:blipFill>
          <a:blip r:embed="rId3" cstate="print"/>
          <a:srcRect/>
          <a:stretch>
            <a:fillRect/>
          </a:stretch>
        </p:blipFill>
        <p:spPr bwMode="auto">
          <a:xfrm>
            <a:off x="304800" y="1600200"/>
            <a:ext cx="8534400" cy="1066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868362"/>
          </a:xfrm>
        </p:spPr>
        <p:txBody>
          <a:bodyPr/>
          <a:lstStyle/>
          <a:p>
            <a:r>
              <a:rPr lang="en-US" sz="4400" b="0" dirty="0" smtClean="0"/>
              <a:t>Key Questions - CORE</a:t>
            </a:r>
            <a:endParaRPr lang="en-US" sz="4400" b="0" dirty="0"/>
          </a:p>
        </p:txBody>
      </p:sp>
      <p:pic>
        <p:nvPicPr>
          <p:cNvPr id="24580" name="Picture 4"/>
          <p:cNvPicPr>
            <a:picLocks noChangeAspect="1" noChangeArrowheads="1"/>
          </p:cNvPicPr>
          <p:nvPr/>
        </p:nvPicPr>
        <p:blipFill>
          <a:blip r:embed="rId3" cstate="print"/>
          <a:srcRect/>
          <a:stretch>
            <a:fillRect/>
          </a:stretch>
        </p:blipFill>
        <p:spPr bwMode="auto">
          <a:xfrm>
            <a:off x="381000" y="1600200"/>
            <a:ext cx="8459095" cy="41052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400" b="0" dirty="0" smtClean="0"/>
              <a:t>Key Questions - CORE</a:t>
            </a:r>
            <a:endParaRPr lang="en-US" sz="4400" b="0" dirty="0"/>
          </a:p>
        </p:txBody>
      </p:sp>
      <p:pic>
        <p:nvPicPr>
          <p:cNvPr id="99331" name="Picture 3"/>
          <p:cNvPicPr>
            <a:picLocks noChangeAspect="1" noChangeArrowheads="1"/>
          </p:cNvPicPr>
          <p:nvPr/>
        </p:nvPicPr>
        <p:blipFill>
          <a:blip r:embed="rId3" cstate="print"/>
          <a:srcRect/>
          <a:stretch>
            <a:fillRect/>
          </a:stretch>
        </p:blipFill>
        <p:spPr bwMode="auto">
          <a:xfrm>
            <a:off x="304800" y="1676400"/>
            <a:ext cx="8520707" cy="335279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400" b="0" dirty="0" smtClean="0"/>
              <a:t>Key Questions - CORE</a:t>
            </a:r>
            <a:endParaRPr lang="en-US" sz="4400" b="0" dirty="0"/>
          </a:p>
        </p:txBody>
      </p:sp>
      <p:pic>
        <p:nvPicPr>
          <p:cNvPr id="20482" name="Picture 2"/>
          <p:cNvPicPr>
            <a:picLocks noChangeAspect="1" noChangeArrowheads="1"/>
          </p:cNvPicPr>
          <p:nvPr/>
        </p:nvPicPr>
        <p:blipFill>
          <a:blip r:embed="rId3" cstate="print"/>
          <a:srcRect/>
          <a:stretch>
            <a:fillRect/>
          </a:stretch>
        </p:blipFill>
        <p:spPr bwMode="auto">
          <a:xfrm>
            <a:off x="304800" y="1600200"/>
            <a:ext cx="8525618" cy="258963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000" b="0" dirty="0" smtClean="0"/>
              <a:t>Key Questions - ARTHROPLASTY</a:t>
            </a:r>
            <a:endParaRPr lang="en-US" sz="4000" b="0" dirty="0"/>
          </a:p>
        </p:txBody>
      </p:sp>
      <p:sp>
        <p:nvSpPr>
          <p:cNvPr id="5" name="Content Placeholder 4"/>
          <p:cNvSpPr>
            <a:spLocks noGrp="1"/>
          </p:cNvSpPr>
          <p:nvPr>
            <p:ph idx="1"/>
          </p:nvPr>
        </p:nvSpPr>
        <p:spPr>
          <a:xfrm>
            <a:off x="457200" y="1524000"/>
            <a:ext cx="8077200" cy="4953000"/>
          </a:xfrm>
        </p:spPr>
        <p:txBody>
          <a:bodyPr/>
          <a:lstStyle/>
          <a:p>
            <a:pPr marL="457200" indent="-457200">
              <a:buNone/>
            </a:pPr>
            <a:endParaRPr lang="en-US" sz="2000" b="0" dirty="0" smtClean="0"/>
          </a:p>
          <a:p>
            <a:pPr marL="457200" indent="-457200"/>
            <a:endParaRPr lang="en-US" b="0" dirty="0" smtClean="0"/>
          </a:p>
        </p:txBody>
      </p:sp>
      <p:pic>
        <p:nvPicPr>
          <p:cNvPr id="18436" name="Picture 4"/>
          <p:cNvPicPr>
            <a:picLocks noChangeAspect="1" noChangeArrowheads="1"/>
          </p:cNvPicPr>
          <p:nvPr/>
        </p:nvPicPr>
        <p:blipFill>
          <a:blip r:embed="rId3" cstate="print"/>
          <a:srcRect/>
          <a:stretch>
            <a:fillRect/>
          </a:stretch>
        </p:blipFill>
        <p:spPr bwMode="auto">
          <a:xfrm>
            <a:off x="304800" y="1600200"/>
            <a:ext cx="8624218" cy="376708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000" b="0" dirty="0" smtClean="0"/>
              <a:t>Key Questions - ARTHROPLASTY</a:t>
            </a:r>
            <a:endParaRPr lang="en-US" sz="4000" b="0" dirty="0"/>
          </a:p>
        </p:txBody>
      </p:sp>
      <p:pic>
        <p:nvPicPr>
          <p:cNvPr id="100354" name="Picture 2"/>
          <p:cNvPicPr>
            <a:picLocks noChangeAspect="1" noChangeArrowheads="1"/>
          </p:cNvPicPr>
          <p:nvPr/>
        </p:nvPicPr>
        <p:blipFill>
          <a:blip r:embed="rId3" cstate="print"/>
          <a:srcRect/>
          <a:stretch>
            <a:fillRect/>
          </a:stretch>
        </p:blipFill>
        <p:spPr bwMode="auto">
          <a:xfrm>
            <a:off x="304800" y="1676400"/>
            <a:ext cx="8534399" cy="279437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000" b="0" dirty="0" smtClean="0"/>
              <a:t>Key Questions - ARTHROPLASTY</a:t>
            </a:r>
            <a:endParaRPr lang="en-US" sz="4000" b="0" dirty="0"/>
          </a:p>
        </p:txBody>
      </p:sp>
      <p:pic>
        <p:nvPicPr>
          <p:cNvPr id="101378" name="Picture 2"/>
          <p:cNvPicPr>
            <a:picLocks noChangeAspect="1" noChangeArrowheads="1"/>
          </p:cNvPicPr>
          <p:nvPr/>
        </p:nvPicPr>
        <p:blipFill>
          <a:blip r:embed="rId3" cstate="print"/>
          <a:srcRect/>
          <a:stretch>
            <a:fillRect/>
          </a:stretch>
        </p:blipFill>
        <p:spPr bwMode="auto">
          <a:xfrm>
            <a:off x="304800" y="1752600"/>
            <a:ext cx="8534400" cy="168011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000" b="0" dirty="0" smtClean="0"/>
              <a:t>Key Questions - ARTHROPLASTY</a:t>
            </a:r>
            <a:endParaRPr lang="en-US" sz="4000" b="0" dirty="0"/>
          </a:p>
        </p:txBody>
      </p:sp>
      <p:pic>
        <p:nvPicPr>
          <p:cNvPr id="102402" name="Picture 2"/>
          <p:cNvPicPr>
            <a:picLocks noChangeAspect="1" noChangeArrowheads="1"/>
          </p:cNvPicPr>
          <p:nvPr/>
        </p:nvPicPr>
        <p:blipFill>
          <a:blip r:embed="rId3" cstate="print"/>
          <a:srcRect/>
          <a:stretch>
            <a:fillRect/>
          </a:stretch>
        </p:blipFill>
        <p:spPr bwMode="auto">
          <a:xfrm>
            <a:off x="304800" y="1828800"/>
            <a:ext cx="8534400" cy="228181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96962"/>
          </a:xfrm>
        </p:spPr>
        <p:txBody>
          <a:bodyPr/>
          <a:lstStyle/>
          <a:p>
            <a:r>
              <a:rPr lang="en-US" sz="4000" b="0" dirty="0" smtClean="0"/>
              <a:t>Key Questions - ARTHROPLASTY</a:t>
            </a:r>
            <a:endParaRPr lang="en-US" sz="4000" b="0" dirty="0"/>
          </a:p>
        </p:txBody>
      </p:sp>
      <p:pic>
        <p:nvPicPr>
          <p:cNvPr id="103427" name="Picture 3"/>
          <p:cNvPicPr>
            <a:picLocks noChangeAspect="1" noChangeArrowheads="1"/>
          </p:cNvPicPr>
          <p:nvPr/>
        </p:nvPicPr>
        <p:blipFill>
          <a:blip r:embed="rId3" cstate="print"/>
          <a:srcRect/>
          <a:stretch>
            <a:fillRect/>
          </a:stretch>
        </p:blipFill>
        <p:spPr bwMode="auto">
          <a:xfrm>
            <a:off x="304800" y="1981200"/>
            <a:ext cx="8621957" cy="189975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6553200" cy="1600200"/>
          </a:xfrm>
        </p:spPr>
        <p:txBody>
          <a:bodyPr/>
          <a:lstStyle/>
          <a:p>
            <a:r>
              <a:rPr lang="en-US" dirty="0" smtClean="0"/>
              <a:t>SSI Guideline </a:t>
            </a:r>
            <a:br>
              <a:rPr lang="en-US" dirty="0" smtClean="0"/>
            </a:br>
            <a:r>
              <a:rPr lang="en-US" dirty="0" smtClean="0"/>
              <a:t>Timeline</a:t>
            </a:r>
            <a:endParaRPr lang="en-US" dirty="0"/>
          </a:p>
        </p:txBody>
      </p:sp>
      <p:cxnSp>
        <p:nvCxnSpPr>
          <p:cNvPr id="5" name="Straight Connector 4"/>
          <p:cNvCxnSpPr/>
          <p:nvPr/>
        </p:nvCxnSpPr>
        <p:spPr>
          <a:xfrm>
            <a:off x="533400" y="3505200"/>
            <a:ext cx="79248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3400" y="3505200"/>
            <a:ext cx="0" cy="3048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58200" y="3505200"/>
            <a:ext cx="0" cy="3048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438400" y="3505200"/>
            <a:ext cx="0" cy="3048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553200" y="3505200"/>
            <a:ext cx="0" cy="3048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28600" y="3733800"/>
            <a:ext cx="9144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June</a:t>
            </a:r>
            <a:endParaRPr lang="en-US" sz="1800" b="1" dirty="0">
              <a:solidFill>
                <a:srgbClr val="FFFFFF"/>
              </a:solidFill>
              <a:latin typeface="Myriad Web Pro"/>
              <a:cs typeface="+mn-cs"/>
            </a:endParaRPr>
          </a:p>
        </p:txBody>
      </p:sp>
      <p:sp>
        <p:nvSpPr>
          <p:cNvPr id="14" name="TextBox 13"/>
          <p:cNvSpPr txBox="1"/>
          <p:nvPr/>
        </p:nvSpPr>
        <p:spPr>
          <a:xfrm>
            <a:off x="1066800" y="3505200"/>
            <a:ext cx="7620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2010</a:t>
            </a:r>
            <a:endParaRPr lang="en-US" sz="1800" b="1" dirty="0">
              <a:solidFill>
                <a:srgbClr val="FFFFFF"/>
              </a:solidFill>
              <a:latin typeface="Myriad Web Pro"/>
              <a:cs typeface="+mn-cs"/>
            </a:endParaRPr>
          </a:p>
        </p:txBody>
      </p:sp>
      <p:sp>
        <p:nvSpPr>
          <p:cNvPr id="15" name="TextBox 14"/>
          <p:cNvSpPr txBox="1"/>
          <p:nvPr/>
        </p:nvSpPr>
        <p:spPr>
          <a:xfrm flipH="1">
            <a:off x="3733800" y="3505200"/>
            <a:ext cx="1219200" cy="369332"/>
          </a:xfrm>
          <a:prstGeom prst="rect">
            <a:avLst/>
          </a:prstGeom>
          <a:noFill/>
        </p:spPr>
        <p:txBody>
          <a:bodyPr wrap="square" rtlCol="0">
            <a:spAutoFit/>
          </a:bodyPr>
          <a:lstStyle/>
          <a:p>
            <a:pPr fontAlgn="auto">
              <a:spcBef>
                <a:spcPts val="0"/>
              </a:spcBef>
              <a:spcAft>
                <a:spcPts val="0"/>
              </a:spcAft>
            </a:pPr>
            <a:r>
              <a:rPr lang="en-US" sz="1800" dirty="0" smtClean="0">
                <a:solidFill>
                  <a:srgbClr val="FFFFFF"/>
                </a:solidFill>
                <a:latin typeface="Myriad Web Pro"/>
                <a:cs typeface="+mn-cs"/>
              </a:rPr>
              <a:t>        </a:t>
            </a:r>
            <a:r>
              <a:rPr lang="en-US" sz="1800" b="1" dirty="0" smtClean="0">
                <a:solidFill>
                  <a:srgbClr val="FFFFFF"/>
                </a:solidFill>
                <a:latin typeface="Myriad Web Pro"/>
                <a:cs typeface="+mn-cs"/>
              </a:rPr>
              <a:t>2011</a:t>
            </a:r>
            <a:endParaRPr lang="en-US" sz="1800" b="1" dirty="0">
              <a:solidFill>
                <a:srgbClr val="FFFFFF"/>
              </a:solidFill>
              <a:latin typeface="Myriad Web Pro"/>
              <a:cs typeface="+mn-cs"/>
            </a:endParaRPr>
          </a:p>
        </p:txBody>
      </p:sp>
      <p:sp>
        <p:nvSpPr>
          <p:cNvPr id="16" name="TextBox 15"/>
          <p:cNvSpPr txBox="1"/>
          <p:nvPr/>
        </p:nvSpPr>
        <p:spPr>
          <a:xfrm flipH="1">
            <a:off x="7010400" y="3505200"/>
            <a:ext cx="9144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00"/>
                </a:solidFill>
                <a:latin typeface="Myriad Web Pro"/>
                <a:cs typeface="+mn-cs"/>
              </a:rPr>
              <a:t>2012</a:t>
            </a:r>
            <a:endParaRPr lang="en-US" sz="1800" b="1" dirty="0">
              <a:solidFill>
                <a:srgbClr val="FFFF00"/>
              </a:solidFill>
              <a:latin typeface="Myriad Web Pro"/>
              <a:cs typeface="+mn-cs"/>
            </a:endParaRPr>
          </a:p>
        </p:txBody>
      </p:sp>
      <p:sp>
        <p:nvSpPr>
          <p:cNvPr id="17" name="TextBox 16"/>
          <p:cNvSpPr txBox="1"/>
          <p:nvPr/>
        </p:nvSpPr>
        <p:spPr>
          <a:xfrm>
            <a:off x="2057401" y="3733800"/>
            <a:ext cx="7620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Dec</a:t>
            </a:r>
            <a:endParaRPr lang="en-US" sz="1800" b="1" dirty="0">
              <a:solidFill>
                <a:srgbClr val="FFFFFF"/>
              </a:solidFill>
              <a:latin typeface="Myriad Web Pro"/>
              <a:cs typeface="+mn-cs"/>
            </a:endParaRPr>
          </a:p>
        </p:txBody>
      </p:sp>
      <p:sp>
        <p:nvSpPr>
          <p:cNvPr id="18" name="TextBox 17"/>
          <p:cNvSpPr txBox="1"/>
          <p:nvPr/>
        </p:nvSpPr>
        <p:spPr>
          <a:xfrm>
            <a:off x="4114800" y="3733800"/>
            <a:ext cx="7620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June</a:t>
            </a:r>
            <a:endParaRPr lang="en-US" sz="1800" b="1" dirty="0">
              <a:solidFill>
                <a:srgbClr val="FFFFFF"/>
              </a:solidFill>
              <a:latin typeface="Myriad Web Pro"/>
              <a:cs typeface="+mn-cs"/>
            </a:endParaRPr>
          </a:p>
        </p:txBody>
      </p:sp>
      <p:sp>
        <p:nvSpPr>
          <p:cNvPr id="19" name="TextBox 18"/>
          <p:cNvSpPr txBox="1"/>
          <p:nvPr/>
        </p:nvSpPr>
        <p:spPr>
          <a:xfrm>
            <a:off x="6172200" y="3733800"/>
            <a:ext cx="7620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Dec</a:t>
            </a:r>
            <a:endParaRPr lang="en-US" sz="1800" b="1" dirty="0">
              <a:solidFill>
                <a:srgbClr val="FFFFFF"/>
              </a:solidFill>
              <a:latin typeface="Myriad Web Pro"/>
              <a:cs typeface="+mn-cs"/>
            </a:endParaRPr>
          </a:p>
        </p:txBody>
      </p:sp>
      <p:sp>
        <p:nvSpPr>
          <p:cNvPr id="20" name="TextBox 19"/>
          <p:cNvSpPr txBox="1"/>
          <p:nvPr/>
        </p:nvSpPr>
        <p:spPr>
          <a:xfrm>
            <a:off x="8077200" y="3733800"/>
            <a:ext cx="7620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June</a:t>
            </a:r>
            <a:endParaRPr lang="en-US" sz="1800" b="1" dirty="0">
              <a:solidFill>
                <a:srgbClr val="FFFFFF"/>
              </a:solidFill>
              <a:latin typeface="Myriad Web Pro"/>
              <a:cs typeface="+mn-cs"/>
            </a:endParaRPr>
          </a:p>
        </p:txBody>
      </p:sp>
      <p:cxnSp>
        <p:nvCxnSpPr>
          <p:cNvPr id="21" name="Straight Connector 20"/>
          <p:cNvCxnSpPr/>
          <p:nvPr/>
        </p:nvCxnSpPr>
        <p:spPr>
          <a:xfrm>
            <a:off x="533400" y="3124200"/>
            <a:ext cx="19050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33400" y="3124200"/>
            <a:ext cx="0" cy="30480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438400" y="3124200"/>
            <a:ext cx="0" cy="30480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18606277">
            <a:off x="700581" y="1815742"/>
            <a:ext cx="2254770" cy="646331"/>
          </a:xfrm>
          <a:prstGeom prst="rect">
            <a:avLst/>
          </a:prstGeom>
          <a:noFill/>
        </p:spPr>
        <p:txBody>
          <a:bodyPr wrap="square" rtlCol="0">
            <a:spAutoFit/>
          </a:bodyPr>
          <a:lstStyle/>
          <a:p>
            <a:pPr fontAlgn="auto">
              <a:spcBef>
                <a:spcPts val="0"/>
              </a:spcBef>
              <a:spcAft>
                <a:spcPts val="0"/>
              </a:spcAft>
            </a:pPr>
            <a:r>
              <a:rPr lang="en-US" sz="1800" i="1" dirty="0" smtClean="0">
                <a:solidFill>
                  <a:srgbClr val="FFFF00"/>
                </a:solidFill>
                <a:latin typeface="Myriad Web Pro"/>
                <a:cs typeface="+mn-cs"/>
              </a:rPr>
              <a:t>Content Experts      Core Writing Group</a:t>
            </a:r>
            <a:endParaRPr lang="en-US" sz="1800" i="1" dirty="0">
              <a:solidFill>
                <a:srgbClr val="FFFF00"/>
              </a:solidFill>
              <a:latin typeface="Myriad Web Pro"/>
              <a:cs typeface="+mn-cs"/>
            </a:endParaRPr>
          </a:p>
        </p:txBody>
      </p:sp>
      <p:sp>
        <p:nvSpPr>
          <p:cNvPr id="29" name="TextBox 28"/>
          <p:cNvSpPr txBox="1"/>
          <p:nvPr/>
        </p:nvSpPr>
        <p:spPr>
          <a:xfrm rot="18644097">
            <a:off x="1191334" y="2081726"/>
            <a:ext cx="2153315"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FFFF00"/>
                </a:solidFill>
                <a:latin typeface="Myriad Web Pro"/>
                <a:cs typeface="+mn-cs"/>
              </a:rPr>
              <a:t>Guideline Structure</a:t>
            </a:r>
            <a:endParaRPr lang="en-US" sz="1800" i="1" dirty="0">
              <a:solidFill>
                <a:srgbClr val="FFFF00"/>
              </a:solidFill>
              <a:latin typeface="Myriad Web Pro"/>
              <a:cs typeface="+mn-cs"/>
            </a:endParaRPr>
          </a:p>
        </p:txBody>
      </p:sp>
      <p:cxnSp>
        <p:nvCxnSpPr>
          <p:cNvPr id="31" name="Straight Connector 30"/>
          <p:cNvCxnSpPr/>
          <p:nvPr/>
        </p:nvCxnSpPr>
        <p:spPr>
          <a:xfrm>
            <a:off x="2438400" y="3124200"/>
            <a:ext cx="990600" cy="0"/>
          </a:xfrm>
          <a:prstGeom prst="line">
            <a:avLst/>
          </a:prstGeom>
          <a:ln w="25400">
            <a:solidFill>
              <a:schemeClr val="accent6">
                <a:lumMod val="10000"/>
                <a:lumOff val="9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429000" y="3124200"/>
            <a:ext cx="0" cy="228600"/>
          </a:xfrm>
          <a:prstGeom prst="line">
            <a:avLst/>
          </a:prstGeom>
          <a:ln w="25400">
            <a:solidFill>
              <a:schemeClr val="accent6">
                <a:lumMod val="10000"/>
                <a:lumOff val="90000"/>
              </a:schemeClr>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rot="18795323">
            <a:off x="2123033" y="2082523"/>
            <a:ext cx="2245923"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002060">
                    <a:lumMod val="10000"/>
                    <a:lumOff val="90000"/>
                  </a:srgbClr>
                </a:solidFill>
                <a:latin typeface="Myriad Web Pro"/>
                <a:cs typeface="+mn-cs"/>
              </a:rPr>
              <a:t>Guideline Review</a:t>
            </a:r>
            <a:endParaRPr lang="en-US" sz="1800" i="1" dirty="0">
              <a:solidFill>
                <a:srgbClr val="002060">
                  <a:lumMod val="10000"/>
                  <a:lumOff val="90000"/>
                </a:srgbClr>
              </a:solidFill>
              <a:latin typeface="Myriad Web Pro"/>
              <a:cs typeface="+mn-cs"/>
            </a:endParaRPr>
          </a:p>
        </p:txBody>
      </p:sp>
      <p:sp>
        <p:nvSpPr>
          <p:cNvPr id="45" name="TextBox 44"/>
          <p:cNvSpPr txBox="1"/>
          <p:nvPr/>
        </p:nvSpPr>
        <p:spPr>
          <a:xfrm rot="18843735">
            <a:off x="2587564" y="2119655"/>
            <a:ext cx="2102548"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002060">
                    <a:lumMod val="10000"/>
                    <a:lumOff val="90000"/>
                  </a:srgbClr>
                </a:solidFill>
                <a:latin typeface="Myriad Web Pro"/>
                <a:cs typeface="+mn-cs"/>
              </a:rPr>
              <a:t>Preliminary Topics                   </a:t>
            </a:r>
            <a:endParaRPr lang="en-US" sz="1800" i="1" dirty="0">
              <a:solidFill>
                <a:srgbClr val="002060">
                  <a:lumMod val="10000"/>
                  <a:lumOff val="90000"/>
                </a:srgbClr>
              </a:solidFill>
              <a:latin typeface="Myriad Web Pro"/>
              <a:cs typeface="+mn-cs"/>
            </a:endParaRPr>
          </a:p>
        </p:txBody>
      </p:sp>
      <p:sp>
        <p:nvSpPr>
          <p:cNvPr id="46" name="TextBox 45"/>
          <p:cNvSpPr txBox="1"/>
          <p:nvPr/>
        </p:nvSpPr>
        <p:spPr>
          <a:xfrm rot="18887849">
            <a:off x="3013871" y="2022038"/>
            <a:ext cx="2424769"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002060">
                    <a:lumMod val="10000"/>
                    <a:lumOff val="90000"/>
                  </a:srgbClr>
                </a:solidFill>
                <a:latin typeface="Myriad Web Pro"/>
                <a:cs typeface="+mn-cs"/>
              </a:rPr>
              <a:t>Preliminary Questions</a:t>
            </a:r>
            <a:endParaRPr lang="en-US" sz="1800" i="1" dirty="0">
              <a:solidFill>
                <a:srgbClr val="002060">
                  <a:lumMod val="10000"/>
                  <a:lumOff val="90000"/>
                </a:srgbClr>
              </a:solidFill>
              <a:latin typeface="Myriad Web Pro"/>
              <a:cs typeface="+mn-cs"/>
            </a:endParaRPr>
          </a:p>
        </p:txBody>
      </p:sp>
      <p:cxnSp>
        <p:nvCxnSpPr>
          <p:cNvPr id="50" name="Straight Connector 49"/>
          <p:cNvCxnSpPr/>
          <p:nvPr/>
        </p:nvCxnSpPr>
        <p:spPr>
          <a:xfrm>
            <a:off x="3429000" y="3124200"/>
            <a:ext cx="1070543" cy="0"/>
          </a:xfrm>
          <a:prstGeom prst="line">
            <a:avLst/>
          </a:prstGeom>
          <a:ln w="25400">
            <a:solidFill>
              <a:srgbClr val="66FF6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495800" y="3124200"/>
            <a:ext cx="0" cy="229738"/>
          </a:xfrm>
          <a:prstGeom prst="line">
            <a:avLst/>
          </a:prstGeom>
          <a:ln w="25400">
            <a:solidFill>
              <a:srgbClr val="66FF66"/>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rot="18891352">
            <a:off x="3524173" y="2063625"/>
            <a:ext cx="2116400"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66FF66"/>
                </a:solidFill>
                <a:latin typeface="Myriad Web Pro"/>
                <a:cs typeface="+mn-cs"/>
              </a:rPr>
              <a:t>Final Key Topics                   </a:t>
            </a:r>
            <a:endParaRPr lang="en-US" sz="1800" i="1" dirty="0">
              <a:solidFill>
                <a:srgbClr val="66FF66"/>
              </a:solidFill>
              <a:latin typeface="Myriad Web Pro"/>
              <a:cs typeface="+mn-cs"/>
            </a:endParaRPr>
          </a:p>
        </p:txBody>
      </p:sp>
      <p:sp>
        <p:nvSpPr>
          <p:cNvPr id="54" name="TextBox 53"/>
          <p:cNvSpPr txBox="1"/>
          <p:nvPr/>
        </p:nvSpPr>
        <p:spPr>
          <a:xfrm rot="18964230">
            <a:off x="3825147" y="1985346"/>
            <a:ext cx="2497392"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66FF66"/>
                </a:solidFill>
                <a:latin typeface="Myriad Web Pro"/>
                <a:cs typeface="+mn-cs"/>
              </a:rPr>
              <a:t>Final Key Questions</a:t>
            </a:r>
            <a:endParaRPr lang="en-US" sz="1800" i="1" dirty="0">
              <a:solidFill>
                <a:srgbClr val="66FF66"/>
              </a:solidFill>
              <a:latin typeface="Myriad Web Pro"/>
              <a:cs typeface="+mn-cs"/>
            </a:endParaRPr>
          </a:p>
        </p:txBody>
      </p:sp>
      <p:sp>
        <p:nvSpPr>
          <p:cNvPr id="62" name="TextBox 61"/>
          <p:cNvSpPr txBox="1"/>
          <p:nvPr/>
        </p:nvSpPr>
        <p:spPr>
          <a:xfrm rot="18606277">
            <a:off x="143781" y="1882479"/>
            <a:ext cx="2549633"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FFFF00"/>
                </a:solidFill>
                <a:latin typeface="Myriad Web Pro"/>
                <a:cs typeface="+mn-cs"/>
              </a:rPr>
              <a:t>HICPAC Presentation</a:t>
            </a:r>
            <a:endParaRPr lang="en-US" sz="1800" i="1" dirty="0">
              <a:solidFill>
                <a:srgbClr val="FFFF00"/>
              </a:solidFill>
              <a:latin typeface="Myriad Web Pro"/>
              <a:cs typeface="+mn-cs"/>
            </a:endParaRPr>
          </a:p>
        </p:txBody>
      </p:sp>
      <p:cxnSp>
        <p:nvCxnSpPr>
          <p:cNvPr id="65" name="Straight Connector 64"/>
          <p:cNvCxnSpPr/>
          <p:nvPr/>
        </p:nvCxnSpPr>
        <p:spPr>
          <a:xfrm>
            <a:off x="4495800" y="3124200"/>
            <a:ext cx="994343" cy="0"/>
          </a:xfrm>
          <a:prstGeom prst="line">
            <a:avLst/>
          </a:prstGeom>
          <a:ln w="254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486400" y="3124200"/>
            <a:ext cx="0" cy="229738"/>
          </a:xfrm>
          <a:prstGeom prst="line">
            <a:avLst/>
          </a:prstGeom>
          <a:ln w="254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486400" y="3124200"/>
            <a:ext cx="4572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943600" y="3124200"/>
            <a:ext cx="0" cy="229738"/>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rot="18964230">
            <a:off x="4089658" y="1506040"/>
            <a:ext cx="3818779"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6E267B">
                    <a:lumMod val="40000"/>
                    <a:lumOff val="60000"/>
                  </a:srgbClr>
                </a:solidFill>
                <a:latin typeface="Myriad Web Pro"/>
                <a:cs typeface="+mn-cs"/>
              </a:rPr>
              <a:t>Broad </a:t>
            </a:r>
            <a:r>
              <a:rPr lang="en-US" sz="1800" i="1" dirty="0" smtClean="0">
                <a:solidFill>
                  <a:srgbClr val="6E267B">
                    <a:lumMod val="40000"/>
                    <a:lumOff val="60000"/>
                  </a:srgbClr>
                </a:solidFill>
                <a:latin typeface="Myriad Web Pro"/>
                <a:cs typeface="+mn-cs"/>
              </a:rPr>
              <a:t>SSI Literature Search</a:t>
            </a:r>
            <a:endParaRPr lang="en-US" sz="1800" i="1" dirty="0">
              <a:solidFill>
                <a:srgbClr val="6E267B">
                  <a:lumMod val="40000"/>
                  <a:lumOff val="60000"/>
                </a:srgbClr>
              </a:solidFill>
              <a:latin typeface="Myriad Web Pro"/>
              <a:cs typeface="+mn-cs"/>
            </a:endParaRPr>
          </a:p>
        </p:txBody>
      </p:sp>
      <p:sp>
        <p:nvSpPr>
          <p:cNvPr id="73" name="TextBox 72"/>
          <p:cNvSpPr txBox="1"/>
          <p:nvPr/>
        </p:nvSpPr>
        <p:spPr>
          <a:xfrm rot="18964230">
            <a:off x="4508910" y="1575529"/>
            <a:ext cx="3722211"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6E267B">
                    <a:lumMod val="40000"/>
                    <a:lumOff val="60000"/>
                  </a:srgbClr>
                </a:solidFill>
                <a:latin typeface="Myriad Web Pro"/>
                <a:cs typeface="+mn-cs"/>
              </a:rPr>
              <a:t>CORE Literature </a:t>
            </a:r>
            <a:r>
              <a:rPr lang="en-US" sz="1800" i="1" dirty="0" smtClean="0">
                <a:solidFill>
                  <a:srgbClr val="6E267B">
                    <a:lumMod val="40000"/>
                    <a:lumOff val="60000"/>
                  </a:srgbClr>
                </a:solidFill>
                <a:latin typeface="Myriad Web Pro"/>
                <a:cs typeface="+mn-cs"/>
              </a:rPr>
              <a:t>Search (sample)</a:t>
            </a:r>
            <a:endParaRPr lang="en-US" sz="1800" i="1" dirty="0">
              <a:solidFill>
                <a:srgbClr val="6E267B">
                  <a:lumMod val="40000"/>
                  <a:lumOff val="60000"/>
                </a:srgbClr>
              </a:solidFill>
              <a:latin typeface="Myriad Web Pro"/>
              <a:cs typeface="+mn-cs"/>
            </a:endParaRPr>
          </a:p>
        </p:txBody>
      </p:sp>
      <p:sp>
        <p:nvSpPr>
          <p:cNvPr id="74" name="TextBox 73"/>
          <p:cNvSpPr txBox="1"/>
          <p:nvPr/>
        </p:nvSpPr>
        <p:spPr>
          <a:xfrm rot="18964230">
            <a:off x="5391343" y="1684130"/>
            <a:ext cx="3396964"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FFFF00"/>
                </a:solidFill>
                <a:latin typeface="Myriad Web Pro"/>
                <a:cs typeface="+mn-cs"/>
              </a:rPr>
              <a:t>CORE </a:t>
            </a:r>
            <a:r>
              <a:rPr lang="en-US" sz="1800" i="1" dirty="0" smtClean="0">
                <a:solidFill>
                  <a:srgbClr val="FFFF00"/>
                </a:solidFill>
                <a:latin typeface="Myriad Web Pro"/>
                <a:cs typeface="+mn-cs"/>
              </a:rPr>
              <a:t>Title/Abstract </a:t>
            </a:r>
            <a:r>
              <a:rPr lang="en-US" sz="1800" i="1" dirty="0" smtClean="0">
                <a:solidFill>
                  <a:srgbClr val="FFFF00"/>
                </a:solidFill>
                <a:latin typeface="Myriad Web Pro"/>
                <a:cs typeface="+mn-cs"/>
              </a:rPr>
              <a:t>Screen</a:t>
            </a:r>
          </a:p>
        </p:txBody>
      </p:sp>
      <p:sp>
        <p:nvSpPr>
          <p:cNvPr id="75" name="TextBox 74"/>
          <p:cNvSpPr txBox="1"/>
          <p:nvPr/>
        </p:nvSpPr>
        <p:spPr>
          <a:xfrm rot="18964230">
            <a:off x="4689353" y="1335252"/>
            <a:ext cx="4637030"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FFFF00"/>
                </a:solidFill>
                <a:latin typeface="Myriad Web Pro"/>
                <a:cs typeface="+mn-cs"/>
              </a:rPr>
              <a:t>Arthroplasty</a:t>
            </a:r>
            <a:r>
              <a:rPr lang="en-US" sz="1800" i="1" dirty="0" smtClean="0">
                <a:solidFill>
                  <a:srgbClr val="FFFF00"/>
                </a:solidFill>
                <a:latin typeface="Myriad Web Pro"/>
                <a:cs typeface="+mn-cs"/>
              </a:rPr>
              <a:t> Literature </a:t>
            </a:r>
            <a:r>
              <a:rPr lang="en-US" sz="1800" i="1" dirty="0" smtClean="0">
                <a:solidFill>
                  <a:srgbClr val="FFFF00"/>
                </a:solidFill>
                <a:latin typeface="Myriad Web Pro"/>
                <a:cs typeface="+mn-cs"/>
              </a:rPr>
              <a:t>Search (sample)</a:t>
            </a:r>
            <a:endParaRPr lang="en-US" sz="1800" i="1" dirty="0" smtClean="0">
              <a:solidFill>
                <a:srgbClr val="FFFF00"/>
              </a:solidFill>
              <a:latin typeface="Myriad Web Pro"/>
              <a:cs typeface="+mn-cs"/>
            </a:endParaRPr>
          </a:p>
        </p:txBody>
      </p:sp>
      <p:sp>
        <p:nvSpPr>
          <p:cNvPr id="82" name="TextBox 81"/>
          <p:cNvSpPr txBox="1"/>
          <p:nvPr/>
        </p:nvSpPr>
        <p:spPr>
          <a:xfrm rot="18964230">
            <a:off x="5651423" y="1493222"/>
            <a:ext cx="4093503" cy="369332"/>
          </a:xfrm>
          <a:prstGeom prst="rect">
            <a:avLst/>
          </a:prstGeom>
          <a:noFill/>
        </p:spPr>
        <p:txBody>
          <a:bodyPr wrap="square" rtlCol="0">
            <a:spAutoFit/>
          </a:bodyPr>
          <a:lstStyle/>
          <a:p>
            <a:pPr fontAlgn="auto">
              <a:spcBef>
                <a:spcPts val="0"/>
              </a:spcBef>
              <a:spcAft>
                <a:spcPts val="0"/>
              </a:spcAft>
            </a:pPr>
            <a:r>
              <a:rPr lang="en-US" sz="1800" i="1" dirty="0" err="1" smtClean="0">
                <a:solidFill>
                  <a:srgbClr val="FFFF00"/>
                </a:solidFill>
                <a:latin typeface="Myriad Web Pro"/>
                <a:cs typeface="+mn-cs"/>
              </a:rPr>
              <a:t>Arthroplasty</a:t>
            </a:r>
            <a:r>
              <a:rPr lang="en-US" sz="1800" i="1" dirty="0" smtClean="0">
                <a:solidFill>
                  <a:srgbClr val="FFFF00"/>
                </a:solidFill>
                <a:latin typeface="Myriad Web Pro"/>
                <a:cs typeface="+mn-cs"/>
              </a:rPr>
              <a:t> </a:t>
            </a:r>
            <a:r>
              <a:rPr lang="en-US" sz="1800" i="1" dirty="0" smtClean="0">
                <a:solidFill>
                  <a:srgbClr val="FFFF00"/>
                </a:solidFill>
                <a:latin typeface="Myriad Web Pro"/>
                <a:cs typeface="+mn-cs"/>
              </a:rPr>
              <a:t>Title/Abstract </a:t>
            </a:r>
            <a:r>
              <a:rPr lang="en-US" sz="1800" i="1" dirty="0" smtClean="0">
                <a:solidFill>
                  <a:srgbClr val="FFFF00"/>
                </a:solidFill>
                <a:latin typeface="Myriad Web Pro"/>
                <a:cs typeface="+mn-cs"/>
              </a:rPr>
              <a:t>Screen</a:t>
            </a:r>
            <a:endParaRPr lang="en-US" sz="1800" i="1" dirty="0">
              <a:solidFill>
                <a:srgbClr val="FFFF00"/>
              </a:solidFill>
              <a:latin typeface="Myriad Web Pro"/>
              <a:cs typeface="+mn-cs"/>
            </a:endParaRPr>
          </a:p>
        </p:txBody>
      </p:sp>
      <p:cxnSp>
        <p:nvCxnSpPr>
          <p:cNvPr id="83" name="Straight Connector 82"/>
          <p:cNvCxnSpPr/>
          <p:nvPr/>
        </p:nvCxnSpPr>
        <p:spPr>
          <a:xfrm>
            <a:off x="6172200" y="4343400"/>
            <a:ext cx="384743"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553200" y="4343400"/>
            <a:ext cx="689543"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172200" y="4114800"/>
            <a:ext cx="0" cy="229738"/>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239000" y="4114800"/>
            <a:ext cx="0" cy="229738"/>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7239000" y="4343400"/>
            <a:ext cx="689543" cy="0"/>
          </a:xfrm>
          <a:prstGeom prst="line">
            <a:avLst/>
          </a:prstGeom>
          <a:ln w="25400">
            <a:solidFill>
              <a:schemeClr val="accent6">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7924800" y="4114800"/>
            <a:ext cx="0" cy="229738"/>
          </a:xfrm>
          <a:prstGeom prst="line">
            <a:avLst/>
          </a:prstGeom>
          <a:ln w="25400">
            <a:solidFill>
              <a:schemeClr val="accent6">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7924800" y="4343400"/>
            <a:ext cx="537143" cy="0"/>
          </a:xfrm>
          <a:prstGeom prst="line">
            <a:avLst/>
          </a:prstGeom>
          <a:ln w="25400">
            <a:solidFill>
              <a:srgbClr val="66FF66"/>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458200" y="4114800"/>
            <a:ext cx="0" cy="229738"/>
          </a:xfrm>
          <a:prstGeom prst="line">
            <a:avLst/>
          </a:prstGeom>
          <a:ln w="25400">
            <a:solidFill>
              <a:srgbClr val="66FF66"/>
            </a:solidFill>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rot="18964230">
            <a:off x="4040626" y="4695421"/>
            <a:ext cx="3364210" cy="923330"/>
          </a:xfrm>
          <a:prstGeom prst="rect">
            <a:avLst/>
          </a:prstGeom>
          <a:noFill/>
        </p:spPr>
        <p:txBody>
          <a:bodyPr wrap="square" rtlCol="0">
            <a:spAutoFit/>
          </a:bodyPr>
          <a:lstStyle/>
          <a:p>
            <a:pPr fontAlgn="auto">
              <a:spcBef>
                <a:spcPts val="0"/>
              </a:spcBef>
              <a:spcAft>
                <a:spcPts val="0"/>
              </a:spcAft>
            </a:pPr>
            <a:r>
              <a:rPr lang="en-US" sz="1800" i="1" dirty="0" smtClean="0">
                <a:solidFill>
                  <a:srgbClr val="FFFF00"/>
                </a:solidFill>
                <a:latin typeface="Myriad Web Pro"/>
                <a:cs typeface="+mn-cs"/>
              </a:rPr>
              <a:t>Preliminary </a:t>
            </a:r>
            <a:r>
              <a:rPr lang="en-US" sz="1800" i="1" dirty="0" smtClean="0">
                <a:solidFill>
                  <a:srgbClr val="FFFF00"/>
                </a:solidFill>
                <a:latin typeface="Myriad Web Pro"/>
                <a:cs typeface="+mn-cs"/>
              </a:rPr>
              <a:t>Bibliography</a:t>
            </a:r>
            <a:endParaRPr lang="en-US" sz="1800" i="1" dirty="0" smtClean="0">
              <a:solidFill>
                <a:srgbClr val="FFFF00"/>
              </a:solidFill>
              <a:latin typeface="Myriad Web Pro"/>
              <a:cs typeface="+mn-cs"/>
            </a:endParaRPr>
          </a:p>
          <a:p>
            <a:pPr fontAlgn="auto">
              <a:spcBef>
                <a:spcPts val="0"/>
              </a:spcBef>
              <a:spcAft>
                <a:spcPts val="0"/>
              </a:spcAft>
            </a:pPr>
            <a:r>
              <a:rPr lang="en-US" sz="1800" i="1" dirty="0" smtClean="0">
                <a:solidFill>
                  <a:srgbClr val="FFFF00"/>
                </a:solidFill>
                <a:latin typeface="Myriad Web Pro"/>
                <a:cs typeface="+mn-cs"/>
              </a:rPr>
              <a:t>Full </a:t>
            </a:r>
            <a:r>
              <a:rPr lang="en-US" sz="1800" i="1" dirty="0" smtClean="0">
                <a:solidFill>
                  <a:srgbClr val="FFFF00"/>
                </a:solidFill>
                <a:latin typeface="Myriad Web Pro"/>
                <a:cs typeface="+mn-cs"/>
              </a:rPr>
              <a:t>Text Review</a:t>
            </a:r>
          </a:p>
          <a:p>
            <a:pPr fontAlgn="auto">
              <a:spcBef>
                <a:spcPts val="0"/>
              </a:spcBef>
              <a:spcAft>
                <a:spcPts val="0"/>
              </a:spcAft>
            </a:pPr>
            <a:r>
              <a:rPr lang="en-US" sz="1800" i="1" dirty="0" smtClean="0">
                <a:solidFill>
                  <a:srgbClr val="FFFF00"/>
                </a:solidFill>
                <a:latin typeface="Myriad Web Pro"/>
                <a:cs typeface="+mn-cs"/>
              </a:rPr>
              <a:t>Targeted  </a:t>
            </a:r>
            <a:r>
              <a:rPr lang="en-US" sz="1800" i="1" dirty="0" smtClean="0">
                <a:solidFill>
                  <a:srgbClr val="FFFF00"/>
                </a:solidFill>
                <a:latin typeface="Myriad Web Pro"/>
                <a:cs typeface="+mn-cs"/>
              </a:rPr>
              <a:t>Literature </a:t>
            </a:r>
            <a:r>
              <a:rPr lang="en-US" sz="1800" i="1" dirty="0" smtClean="0">
                <a:solidFill>
                  <a:srgbClr val="FFFF00"/>
                </a:solidFill>
                <a:latin typeface="Myriad Web Pro"/>
                <a:cs typeface="+mn-cs"/>
              </a:rPr>
              <a:t>Searches</a:t>
            </a:r>
            <a:endParaRPr lang="en-US" sz="1800" i="1" dirty="0">
              <a:solidFill>
                <a:srgbClr val="FFFF00"/>
              </a:solidFill>
              <a:latin typeface="Myriad Web Pro"/>
              <a:cs typeface="+mn-cs"/>
            </a:endParaRPr>
          </a:p>
        </p:txBody>
      </p:sp>
      <p:sp>
        <p:nvSpPr>
          <p:cNvPr id="99" name="TextBox 98"/>
          <p:cNvSpPr txBox="1"/>
          <p:nvPr/>
        </p:nvSpPr>
        <p:spPr>
          <a:xfrm rot="18964230">
            <a:off x="5553163" y="4837005"/>
            <a:ext cx="2267359" cy="646331"/>
          </a:xfrm>
          <a:prstGeom prst="rect">
            <a:avLst/>
          </a:prstGeom>
          <a:noFill/>
        </p:spPr>
        <p:txBody>
          <a:bodyPr wrap="square" rtlCol="0">
            <a:spAutoFit/>
          </a:bodyPr>
          <a:lstStyle/>
          <a:p>
            <a:pPr fontAlgn="auto">
              <a:spcBef>
                <a:spcPts val="0"/>
              </a:spcBef>
              <a:spcAft>
                <a:spcPts val="0"/>
              </a:spcAft>
            </a:pPr>
            <a:r>
              <a:rPr lang="en-US" sz="1800" i="1" dirty="0" smtClean="0">
                <a:solidFill>
                  <a:srgbClr val="002060">
                    <a:lumMod val="25000"/>
                    <a:lumOff val="75000"/>
                  </a:srgbClr>
                </a:solidFill>
                <a:latin typeface="Myriad Web Pro"/>
                <a:cs typeface="+mn-cs"/>
              </a:rPr>
              <a:t>Extraction Finalized</a:t>
            </a:r>
          </a:p>
          <a:p>
            <a:pPr fontAlgn="auto">
              <a:spcBef>
                <a:spcPts val="0"/>
              </a:spcBef>
              <a:spcAft>
                <a:spcPts val="0"/>
              </a:spcAft>
            </a:pPr>
            <a:r>
              <a:rPr lang="en-US" sz="1800" i="1" dirty="0" smtClean="0">
                <a:solidFill>
                  <a:srgbClr val="002060">
                    <a:lumMod val="25000"/>
                    <a:lumOff val="75000"/>
                  </a:srgbClr>
                </a:solidFill>
                <a:latin typeface="Myriad Web Pro"/>
                <a:cs typeface="+mn-cs"/>
              </a:rPr>
              <a:t>GRADE</a:t>
            </a:r>
            <a:endParaRPr lang="en-US" sz="1800" i="1" dirty="0">
              <a:solidFill>
                <a:srgbClr val="002060">
                  <a:lumMod val="25000"/>
                  <a:lumOff val="75000"/>
                </a:srgbClr>
              </a:solidFill>
              <a:latin typeface="Myriad Web Pro"/>
              <a:cs typeface="+mn-cs"/>
            </a:endParaRPr>
          </a:p>
        </p:txBody>
      </p:sp>
      <p:sp>
        <p:nvSpPr>
          <p:cNvPr id="101" name="TextBox 100"/>
          <p:cNvSpPr txBox="1"/>
          <p:nvPr/>
        </p:nvSpPr>
        <p:spPr>
          <a:xfrm rot="18964230">
            <a:off x="6116722" y="5048269"/>
            <a:ext cx="2425253"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66FF66"/>
                </a:solidFill>
                <a:latin typeface="Myriad Web Pro"/>
                <a:cs typeface="+mn-cs"/>
              </a:rPr>
              <a:t>Narrative </a:t>
            </a:r>
            <a:r>
              <a:rPr lang="en-US" sz="1800" i="1" dirty="0" smtClean="0">
                <a:solidFill>
                  <a:srgbClr val="66FF66"/>
                </a:solidFill>
                <a:latin typeface="Myriad Web Pro"/>
                <a:cs typeface="+mn-cs"/>
              </a:rPr>
              <a:t>summaries</a:t>
            </a:r>
            <a:endParaRPr lang="en-US" sz="1800" i="1" dirty="0">
              <a:solidFill>
                <a:srgbClr val="66FF66"/>
              </a:solidFill>
              <a:latin typeface="Myriad Web Pro"/>
              <a:cs typeface="+mn-cs"/>
            </a:endParaRPr>
          </a:p>
        </p:txBody>
      </p:sp>
      <p:sp>
        <p:nvSpPr>
          <p:cNvPr id="102" name="TextBox 101"/>
          <p:cNvSpPr txBox="1"/>
          <p:nvPr/>
        </p:nvSpPr>
        <p:spPr>
          <a:xfrm rot="18964230">
            <a:off x="6385899" y="5185774"/>
            <a:ext cx="2693607" cy="369332"/>
          </a:xfrm>
          <a:prstGeom prst="rect">
            <a:avLst/>
          </a:prstGeom>
          <a:noFill/>
        </p:spPr>
        <p:txBody>
          <a:bodyPr wrap="square" rtlCol="0">
            <a:spAutoFit/>
          </a:bodyPr>
          <a:lstStyle/>
          <a:p>
            <a:pPr fontAlgn="auto">
              <a:spcBef>
                <a:spcPts val="0"/>
              </a:spcBef>
              <a:spcAft>
                <a:spcPts val="0"/>
              </a:spcAft>
            </a:pPr>
            <a:r>
              <a:rPr lang="en-US" sz="1800" i="1" dirty="0" smtClean="0">
                <a:solidFill>
                  <a:srgbClr val="FFFF00"/>
                </a:solidFill>
                <a:latin typeface="Myriad Web Pro"/>
                <a:cs typeface="+mn-cs"/>
              </a:rPr>
              <a:t>Post to Federal Register</a:t>
            </a:r>
            <a:endParaRPr lang="en-US" sz="1800" i="1" dirty="0">
              <a:solidFill>
                <a:srgbClr val="FFFF00"/>
              </a:solidFill>
              <a:latin typeface="Myriad Web Pro"/>
              <a:cs typeface="+mn-cs"/>
            </a:endParaRPr>
          </a:p>
        </p:txBody>
      </p:sp>
      <p:sp>
        <p:nvSpPr>
          <p:cNvPr id="103" name="TextBox 102"/>
          <p:cNvSpPr txBox="1"/>
          <p:nvPr/>
        </p:nvSpPr>
        <p:spPr>
          <a:xfrm>
            <a:off x="6858000" y="3733800"/>
            <a:ext cx="6858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Feb</a:t>
            </a:r>
            <a:endParaRPr lang="en-US" sz="1800" b="1" dirty="0">
              <a:solidFill>
                <a:srgbClr val="FFFFFF"/>
              </a:solidFill>
              <a:latin typeface="Myriad Web Pro"/>
              <a:cs typeface="+mn-cs"/>
            </a:endParaRPr>
          </a:p>
        </p:txBody>
      </p:sp>
      <p:sp>
        <p:nvSpPr>
          <p:cNvPr id="104" name="TextBox 103"/>
          <p:cNvSpPr txBox="1"/>
          <p:nvPr/>
        </p:nvSpPr>
        <p:spPr>
          <a:xfrm>
            <a:off x="7543800" y="3733800"/>
            <a:ext cx="685800" cy="369332"/>
          </a:xfrm>
          <a:prstGeom prst="rect">
            <a:avLst/>
          </a:prstGeom>
          <a:noFill/>
        </p:spPr>
        <p:txBody>
          <a:bodyPr wrap="square" rtlCol="0">
            <a:spAutoFit/>
          </a:bodyPr>
          <a:lstStyle/>
          <a:p>
            <a:pPr fontAlgn="auto">
              <a:spcBef>
                <a:spcPts val="0"/>
              </a:spcBef>
              <a:spcAft>
                <a:spcPts val="0"/>
              </a:spcAft>
            </a:pPr>
            <a:r>
              <a:rPr lang="en-US" sz="1800" b="1" dirty="0" smtClean="0">
                <a:solidFill>
                  <a:srgbClr val="FFFFFF"/>
                </a:solidFill>
                <a:latin typeface="Myriad Web Pro"/>
                <a:cs typeface="+mn-cs"/>
              </a:rPr>
              <a:t>Apr</a:t>
            </a:r>
            <a:endParaRPr lang="en-US" sz="1800" b="1" dirty="0">
              <a:solidFill>
                <a:srgbClr val="FFFFFF"/>
              </a:solidFill>
              <a:latin typeface="Myriad Web Pro"/>
              <a:cs typeface="+mn-cs"/>
            </a:endParaRPr>
          </a:p>
        </p:txBody>
      </p:sp>
      <p:sp>
        <p:nvSpPr>
          <p:cNvPr id="56" name="TextBox 55"/>
          <p:cNvSpPr txBox="1"/>
          <p:nvPr/>
        </p:nvSpPr>
        <p:spPr>
          <a:xfrm>
            <a:off x="6705600" y="3048000"/>
            <a:ext cx="1455398" cy="369332"/>
          </a:xfrm>
          <a:prstGeom prst="rect">
            <a:avLst/>
          </a:prstGeom>
          <a:noFill/>
        </p:spPr>
        <p:txBody>
          <a:bodyPr wrap="none" rtlCol="0">
            <a:spAutoFit/>
          </a:bodyPr>
          <a:lstStyle/>
          <a:p>
            <a:pPr fontAlgn="auto">
              <a:spcBef>
                <a:spcPts val="0"/>
              </a:spcBef>
              <a:spcAft>
                <a:spcPts val="0"/>
              </a:spcAft>
            </a:pPr>
            <a:r>
              <a:rPr lang="en-US" sz="1800" b="1" u="sng" dirty="0" smtClean="0">
                <a:solidFill>
                  <a:srgbClr val="FFFF00"/>
                </a:solidFill>
                <a:latin typeface="Myriad Web Pro"/>
                <a:cs typeface="+mn-cs"/>
              </a:rPr>
              <a:t>NEXT STEPS</a:t>
            </a:r>
            <a:endParaRPr lang="en-US" sz="1800" b="1" u="sng" dirty="0">
              <a:solidFill>
                <a:srgbClr val="FFFF00"/>
              </a:solidFill>
              <a:latin typeface="Myriad Web Pro"/>
              <a:cs typeface="+mn-cs"/>
            </a:endParaRPr>
          </a:p>
        </p:txBody>
      </p:sp>
      <p:sp>
        <p:nvSpPr>
          <p:cNvPr id="57" name="TextBox 56"/>
          <p:cNvSpPr txBox="1"/>
          <p:nvPr/>
        </p:nvSpPr>
        <p:spPr>
          <a:xfrm>
            <a:off x="381000" y="5410200"/>
            <a:ext cx="3387146" cy="1323439"/>
          </a:xfrm>
          <a:prstGeom prst="rect">
            <a:avLst/>
          </a:prstGeom>
          <a:noFill/>
        </p:spPr>
        <p:txBody>
          <a:bodyPr wrap="square" rtlCol="0">
            <a:spAutoFit/>
          </a:bodyPr>
          <a:lstStyle/>
          <a:p>
            <a:r>
              <a:rPr lang="en-US" sz="2000" dirty="0" smtClean="0"/>
              <a:t>SSI slides courtesy of </a:t>
            </a:r>
          </a:p>
          <a:p>
            <a:r>
              <a:rPr lang="en-US" sz="2000" dirty="0" smtClean="0"/>
              <a:t>Sandra I</a:t>
            </a:r>
            <a:r>
              <a:rPr lang="en-US" sz="2000" dirty="0" smtClean="0"/>
              <a:t>. </a:t>
            </a:r>
            <a:r>
              <a:rPr lang="en-US" sz="2000" dirty="0" err="1" smtClean="0"/>
              <a:t>Berríos</a:t>
            </a:r>
            <a:r>
              <a:rPr lang="en-US" sz="2000" dirty="0" smtClean="0"/>
              <a:t>-Torres, </a:t>
            </a:r>
            <a:r>
              <a:rPr lang="en-US" sz="2000" dirty="0" smtClean="0"/>
              <a:t>MD</a:t>
            </a:r>
          </a:p>
          <a:p>
            <a:r>
              <a:rPr lang="en-US" sz="2000" dirty="0" smtClean="0"/>
              <a:t>CDC</a:t>
            </a:r>
            <a:endParaRPr lang="en-US" sz="2000" dirty="0" smtClean="0"/>
          </a:p>
          <a:p>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1" grpId="0"/>
      <p:bldP spid="102" grpId="0"/>
      <p:bldP spid="103" grpId="0"/>
      <p:bldP spid="10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520113" cy="558800"/>
          </a:xfrm>
        </p:spPr>
        <p:txBody>
          <a:bodyPr/>
          <a:lstStyle/>
          <a:p>
            <a:r>
              <a:rPr lang="en-US" dirty="0" smtClean="0"/>
              <a:t>SSI prevention practices from studies included in our review on HAI preventability</a:t>
            </a:r>
            <a:endParaRPr lang="en-US" dirty="0"/>
          </a:p>
        </p:txBody>
      </p:sp>
      <p:sp>
        <p:nvSpPr>
          <p:cNvPr id="3" name="Content Placeholder 2"/>
          <p:cNvSpPr>
            <a:spLocks noGrp="1"/>
          </p:cNvSpPr>
          <p:nvPr>
            <p:ph idx="1"/>
          </p:nvPr>
        </p:nvSpPr>
        <p:spPr>
          <a:xfrm>
            <a:off x="685800" y="1371600"/>
            <a:ext cx="7826375" cy="2659416"/>
          </a:xfrm>
        </p:spPr>
        <p:txBody>
          <a:bodyPr/>
          <a:lstStyle/>
          <a:p>
            <a:r>
              <a:rPr lang="en-US" dirty="0" smtClean="0"/>
              <a:t>Appropriate use of </a:t>
            </a:r>
            <a:r>
              <a:rPr lang="en-US" dirty="0" err="1" smtClean="0"/>
              <a:t>perioperative</a:t>
            </a:r>
            <a:r>
              <a:rPr lang="en-US" dirty="0" smtClean="0"/>
              <a:t> antibiotics</a:t>
            </a:r>
          </a:p>
          <a:p>
            <a:r>
              <a:rPr lang="en-US" dirty="0" smtClean="0"/>
              <a:t>Decreased use of preoperative shaving</a:t>
            </a:r>
          </a:p>
          <a:p>
            <a:r>
              <a:rPr lang="en-US" dirty="0" smtClean="0"/>
              <a:t>Improvement in </a:t>
            </a:r>
            <a:r>
              <a:rPr lang="en-US" dirty="0" err="1" smtClean="0"/>
              <a:t>perioperative</a:t>
            </a:r>
            <a:r>
              <a:rPr lang="en-US" dirty="0" smtClean="0"/>
              <a:t> glucose control</a:t>
            </a:r>
          </a:p>
          <a:p>
            <a:endParaRPr lang="en-US" dirty="0" smtClean="0"/>
          </a:p>
          <a:p>
            <a:r>
              <a:rPr lang="en-US" dirty="0" smtClean="0"/>
              <a:t>Clinician education and reminders</a:t>
            </a:r>
          </a:p>
          <a:p>
            <a:r>
              <a:rPr lang="en-US" dirty="0" smtClean="0"/>
              <a:t>Patient education</a:t>
            </a:r>
          </a:p>
          <a:p>
            <a:r>
              <a:rPr lang="en-US" dirty="0" smtClean="0"/>
              <a:t>Audit and feedback</a:t>
            </a:r>
            <a:endParaRPr lang="en-US" dirty="0"/>
          </a:p>
        </p:txBody>
      </p:sp>
      <p:sp>
        <p:nvSpPr>
          <p:cNvPr id="62465" name="Rectangle 1"/>
          <p:cNvSpPr>
            <a:spLocks noChangeArrowheads="1"/>
          </p:cNvSpPr>
          <p:nvPr/>
        </p:nvSpPr>
        <p:spPr bwMode="auto">
          <a:xfrm>
            <a:off x="3886200" y="4343400"/>
            <a:ext cx="48768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rPr>
              <a:t>Dellinger EP, </a:t>
            </a:r>
            <a:r>
              <a:rPr kumimoji="0" lang="en-US" sz="1200" b="0" i="0" u="none" strike="noStrike" cap="none" normalizeH="0" baseline="0" dirty="0" err="1" smtClean="0">
                <a:ln>
                  <a:noFill/>
                </a:ln>
                <a:solidFill>
                  <a:schemeClr val="tx1"/>
                </a:solidFill>
                <a:effectLst/>
                <a:latin typeface="Arial" pitchFamily="34" charset="0"/>
                <a:ea typeface="Times New Roman" pitchFamily="18" charset="0"/>
              </a:rPr>
              <a:t>Hausmann</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SM, Bratzler DW, et al. Hospitals collaborate to decrease surgical site infections. Am J Surg. 2005;190(1):9-15.</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pitchFamily="34" charset="0"/>
                <a:ea typeface="Times New Roman" pitchFamily="18" charset="0"/>
              </a:rPr>
              <a:t>Lutarewych</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M, Morgan SP, Hall MM. Improving outcomes of coronary artery bypass graft infections with multiple interventions: Putting science and data to the test. Infect Control Hosp </a:t>
            </a:r>
            <a:r>
              <a:rPr kumimoji="0" lang="en-US" sz="1200" b="0" i="0" u="none" strike="noStrike" cap="none" normalizeH="0" baseline="0" dirty="0" err="1" smtClean="0">
                <a:ln>
                  <a:noFill/>
                </a:ln>
                <a:solidFill>
                  <a:schemeClr val="tx1"/>
                </a:solidFill>
                <a:effectLst/>
                <a:latin typeface="Arial" pitchFamily="34" charset="0"/>
                <a:ea typeface="Times New Roman" pitchFamily="18" charset="0"/>
              </a:rPr>
              <a:t>Epidemiol</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2004;25(6):517-9.</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Arial" pitchFamily="34" charset="0"/>
                <a:ea typeface="Times New Roman" pitchFamily="18" charset="0"/>
              </a:rPr>
              <a:t>Rao</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N, Schilling D, Rice J, Ridenour M, </a:t>
            </a:r>
            <a:r>
              <a:rPr kumimoji="0" lang="en-US" sz="1200" b="0" i="0" u="none" strike="noStrike" cap="none" normalizeH="0" baseline="0" dirty="0" err="1" smtClean="0">
                <a:ln>
                  <a:noFill/>
                </a:ln>
                <a:solidFill>
                  <a:schemeClr val="tx1"/>
                </a:solidFill>
                <a:effectLst/>
                <a:latin typeface="Arial" pitchFamily="34" charset="0"/>
                <a:ea typeface="Times New Roman" pitchFamily="18" charset="0"/>
              </a:rPr>
              <a:t>Mook</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W, Santa E. Prevention of postoperative </a:t>
            </a:r>
            <a:r>
              <a:rPr kumimoji="0" lang="en-US" sz="1200" b="0" i="0" u="none" strike="noStrike" cap="none" normalizeH="0" baseline="0" dirty="0" err="1" smtClean="0">
                <a:ln>
                  <a:noFill/>
                </a:ln>
                <a:solidFill>
                  <a:schemeClr val="tx1"/>
                </a:solidFill>
                <a:effectLst/>
                <a:latin typeface="Arial" pitchFamily="34" charset="0"/>
                <a:ea typeface="Times New Roman" pitchFamily="18" charset="0"/>
              </a:rPr>
              <a:t>mediastinitis</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A clinical process improvement model. J </a:t>
            </a:r>
            <a:r>
              <a:rPr kumimoji="0" lang="en-US" sz="1200" b="0" i="0" u="none" strike="noStrike" cap="none" normalizeH="0" baseline="0" dirty="0" err="1" smtClean="0">
                <a:ln>
                  <a:noFill/>
                </a:ln>
                <a:solidFill>
                  <a:schemeClr val="tx1"/>
                </a:solidFill>
                <a:effectLst/>
                <a:latin typeface="Arial" pitchFamily="34" charset="0"/>
                <a:ea typeface="Times New Roman" pitchFamily="18" charset="0"/>
              </a:rPr>
              <a:t>Healthc</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Qual. 2004;26(1):22-7.</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739775" y="825501"/>
            <a:ext cx="8099425" cy="5422900"/>
          </a:xfrm>
        </p:spPr>
        <p:txBody>
          <a:bodyPr/>
          <a:lstStyle/>
          <a:p>
            <a:r>
              <a:rPr lang="en-US" dirty="0" smtClean="0"/>
              <a:t>In those settings examined, reductions in HAIs have never achieved 100%, even with evidence-based infection control strategies</a:t>
            </a:r>
          </a:p>
          <a:p>
            <a:endParaRPr lang="en-US" dirty="0" smtClean="0"/>
          </a:p>
          <a:p>
            <a:r>
              <a:rPr lang="en-US" dirty="0" smtClean="0"/>
              <a:t>Even though 100% preventability may not be attainable, evidence-based infection control strategies could prevent hundreds of thousands of HAIs, and save tens of thousands of lives and billions of dollars</a:t>
            </a:r>
          </a:p>
          <a:p>
            <a:endParaRPr lang="en-US" dirty="0" smtClean="0"/>
          </a:p>
          <a:p>
            <a:r>
              <a:rPr lang="en-US" dirty="0" smtClean="0"/>
              <a:t>Evidence-based guidelines are available that provide syntheses of </a:t>
            </a:r>
            <a:r>
              <a:rPr lang="en-US" dirty="0" smtClean="0"/>
              <a:t>the </a:t>
            </a:r>
            <a:r>
              <a:rPr lang="en-US" dirty="0" smtClean="0"/>
              <a:t>research literature and resulting recommendations to guide our infection prevention efforts</a:t>
            </a:r>
          </a:p>
          <a:p>
            <a:endParaRPr lang="en-US" dirty="0" smtClean="0"/>
          </a:p>
          <a:p>
            <a:r>
              <a:rPr lang="en-US" dirty="0" smtClean="0"/>
              <a:t> Translating these evidence-based recommendations and bundles into practice to prevent infections is the work of all of us here today</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References</a:t>
            </a:r>
            <a:endParaRPr lang="en-US" dirty="0"/>
          </a:p>
        </p:txBody>
      </p:sp>
      <p:sp>
        <p:nvSpPr>
          <p:cNvPr id="3" name="Content Placeholder 2"/>
          <p:cNvSpPr>
            <a:spLocks noGrp="1"/>
          </p:cNvSpPr>
          <p:nvPr>
            <p:ph idx="1"/>
          </p:nvPr>
        </p:nvSpPr>
        <p:spPr>
          <a:xfrm>
            <a:off x="457200" y="825500"/>
            <a:ext cx="8534399" cy="5378109"/>
          </a:xfrm>
        </p:spPr>
        <p:txBody>
          <a:bodyPr/>
          <a:lstStyle/>
          <a:p>
            <a:r>
              <a:rPr lang="en-US" sz="1200" b="0" dirty="0" smtClean="0"/>
              <a:t>Umscheid CA, Mitchell MD, Doshi JA, Agarwal R, Williams K, Brennan PJ. Estimating the proportion of healthcare-associated infections that are reasonably preventable and the related mortality and costs.  Infect Control Hosp </a:t>
            </a:r>
            <a:r>
              <a:rPr lang="en-US" sz="1200" b="0" dirty="0" err="1" smtClean="0"/>
              <a:t>Epidemiol</a:t>
            </a:r>
            <a:r>
              <a:rPr lang="en-US" sz="1200" b="0" dirty="0" smtClean="0"/>
              <a:t>. 2011; 32(2):101-14.</a:t>
            </a:r>
          </a:p>
          <a:p>
            <a:r>
              <a:rPr lang="en-US" sz="1200" b="0" dirty="0" err="1" smtClean="0"/>
              <a:t>Klevens</a:t>
            </a:r>
            <a:r>
              <a:rPr lang="en-US" sz="1200" b="0" dirty="0" smtClean="0"/>
              <a:t> RM, Edwards JR, Richards CL, </a:t>
            </a:r>
            <a:r>
              <a:rPr lang="en-US" sz="1200" b="0" dirty="0" err="1" smtClean="0"/>
              <a:t>Jr</a:t>
            </a:r>
            <a:r>
              <a:rPr lang="en-US" sz="1200" b="0" dirty="0" smtClean="0"/>
              <a:t>, et al. Estimating healthcare-associated infections and deaths in US hospitals, 2002. Public Health Rep. 2007 Mar-Apr; 122(2): 160-6.</a:t>
            </a:r>
          </a:p>
          <a:p>
            <a:r>
              <a:rPr lang="en-US" sz="1200" b="0" dirty="0" err="1" smtClean="0"/>
              <a:t>Ranji</a:t>
            </a:r>
            <a:r>
              <a:rPr lang="en-US" sz="1200" b="0" dirty="0" smtClean="0"/>
              <a:t> SR, </a:t>
            </a:r>
            <a:r>
              <a:rPr lang="en-US" sz="1200" b="0" dirty="0" err="1" smtClean="0"/>
              <a:t>Shetty</a:t>
            </a:r>
            <a:r>
              <a:rPr lang="en-US" sz="1200" b="0" dirty="0" smtClean="0"/>
              <a:t> K, </a:t>
            </a:r>
            <a:r>
              <a:rPr lang="en-US" sz="1200" b="0" dirty="0" err="1" smtClean="0"/>
              <a:t>Posley</a:t>
            </a:r>
            <a:r>
              <a:rPr lang="en-US" sz="1200" b="0" dirty="0" smtClean="0"/>
              <a:t> KA, et al. Volume 6 - prevention of healthcare-associated infections. Rockville, MD: Agency for Healthcare Research and Quality; 2007 January. Report No.: AHRQ Publication No. 04(07-0051-6.</a:t>
            </a:r>
          </a:p>
          <a:p>
            <a:r>
              <a:rPr lang="en-US" sz="1200" b="0" dirty="0" smtClean="0"/>
              <a:t>Scott RD. The direct medical costs of healthcare-associated infections in US hospitals and the benefits of prevention. Available at: http://www.cdc.gov/ncidod/dhqp/pdf/scott_costpaper.pdf.  Accessed July 3, 2011.</a:t>
            </a:r>
          </a:p>
          <a:p>
            <a:r>
              <a:rPr lang="en-US" sz="1200" b="0" dirty="0" err="1" smtClean="0"/>
              <a:t>Pronovost</a:t>
            </a:r>
            <a:r>
              <a:rPr lang="en-US" sz="1200" b="0" dirty="0" smtClean="0"/>
              <a:t> PJ, </a:t>
            </a:r>
            <a:r>
              <a:rPr lang="en-US" sz="1200" b="0" dirty="0" err="1" smtClean="0"/>
              <a:t>Goeschel</a:t>
            </a:r>
            <a:r>
              <a:rPr lang="en-US" sz="1200" b="0" dirty="0" smtClean="0"/>
              <a:t> CA, </a:t>
            </a:r>
            <a:r>
              <a:rPr lang="en-US" sz="1200" b="0" dirty="0" err="1" smtClean="0"/>
              <a:t>Wachter</a:t>
            </a:r>
            <a:r>
              <a:rPr lang="en-US" sz="1200" b="0" dirty="0" smtClean="0"/>
              <a:t> RM. The wisdom and justice of not paying for "preventable complications." JAMA. 2008; 299(18):2782-4.</a:t>
            </a:r>
          </a:p>
          <a:p>
            <a:r>
              <a:rPr lang="en-US" sz="1200" b="0" dirty="0" smtClean="0"/>
              <a:t>Gould CV, Umscheid CA, Agarwal RK, Kuntz G, </a:t>
            </a:r>
            <a:r>
              <a:rPr lang="en-US" sz="1200" b="0" dirty="0" err="1" smtClean="0"/>
              <a:t>Pegues</a:t>
            </a:r>
            <a:r>
              <a:rPr lang="en-US" sz="1200" b="0" dirty="0" smtClean="0"/>
              <a:t> DA, and the Healthcare Infection Control Practices Advisory Committee. Guideline for the Prevention of Catheter-Associated Urinary Tract Infections, 2009.  Available at: http://www.cdc.gov/hicpac/cauti/001_cauti.html.  Accessed July 3, 2011.</a:t>
            </a:r>
          </a:p>
          <a:p>
            <a:r>
              <a:rPr lang="en-US" sz="1200" b="0" dirty="0" smtClean="0"/>
              <a:t>O'Grady NP, Alexander M, Burns LA, et. al.  2011 Guidelines for the Prevention of Intravascular Catheter-Related Infections.  Available at: http://www.cdc.gov/hicpac/BSI/BSI-guidelines-2011.html.  Accessed July 3, 2011.</a:t>
            </a:r>
          </a:p>
          <a:p>
            <a:r>
              <a:rPr lang="en-US" sz="1200" b="0" dirty="0" err="1" smtClean="0"/>
              <a:t>Pronovost</a:t>
            </a:r>
            <a:r>
              <a:rPr lang="en-US" sz="1200" b="0" dirty="0" smtClean="0"/>
              <a:t> PJ, et. al. An intervention to decrease catheter-related blood stream infections in the ICU. NEJM. 2006; 355(26): 2725-32.</a:t>
            </a:r>
          </a:p>
          <a:p>
            <a:r>
              <a:rPr lang="en-US" sz="1200" b="0" dirty="0" smtClean="0"/>
              <a:t>Compendium </a:t>
            </a:r>
            <a:r>
              <a:rPr lang="en-US" sz="1200" b="0" dirty="0" smtClean="0"/>
              <a:t>of strategies to prevent healthcare-associated infections in acute care hospitals. Available at: http://www.shea-online.org/GuidelinesResources/CompendiumofStrategiestoPreventHAIs.aspx. Accessed July 3, 2011.</a:t>
            </a:r>
          </a:p>
          <a:p>
            <a:r>
              <a:rPr lang="en-US" sz="1200" b="0" dirty="0" smtClean="0"/>
              <a:t>IHI Improvement Map.  Available at: http://www.ihi.org/IHI/Programs/ImprovementMap/ImprovementMap.htm?TabId=0.  Accessed July 3, 2011.</a:t>
            </a:r>
          </a:p>
          <a:p>
            <a:r>
              <a:rPr lang="en-US" sz="1200" b="0" dirty="0" smtClean="0"/>
              <a:t>The Joint Commission. National Patient Safety Goals.  Available at: http://www.jointcommission.org/standards_information/npsgs.aspx.  Accessed July 3, 2011.</a:t>
            </a:r>
          </a:p>
          <a:p>
            <a:endParaRPr lang="en-US" sz="1200" b="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ext Box 2"/>
          <p:cNvSpPr txBox="1">
            <a:spLocks noChangeArrowheads="1"/>
          </p:cNvSpPr>
          <p:nvPr/>
        </p:nvSpPr>
        <p:spPr bwMode="auto">
          <a:xfrm>
            <a:off x="2438400" y="6019800"/>
            <a:ext cx="4737387" cy="461665"/>
          </a:xfrm>
          <a:prstGeom prst="rect">
            <a:avLst/>
          </a:prstGeom>
          <a:noFill/>
          <a:ln w="9525" algn="ctr">
            <a:noFill/>
            <a:miter lim="800000"/>
            <a:headEnd/>
            <a:tailEnd/>
          </a:ln>
        </p:spPr>
        <p:txBody>
          <a:bodyPr wrap="none">
            <a:spAutoFit/>
          </a:bodyPr>
          <a:lstStyle/>
          <a:p>
            <a:r>
              <a:rPr lang="en-US" dirty="0"/>
              <a:t>http://www.uphs.upenn.edu/cep/</a:t>
            </a:r>
          </a:p>
        </p:txBody>
      </p:sp>
      <p:pic>
        <p:nvPicPr>
          <p:cNvPr id="111618" name="Picture 3"/>
          <p:cNvPicPr>
            <a:picLocks noChangeAspect="1" noChangeArrowheads="1"/>
          </p:cNvPicPr>
          <p:nvPr/>
        </p:nvPicPr>
        <p:blipFill>
          <a:blip r:embed="rId2" cstate="print"/>
          <a:srcRect l="11813" t="6500" r="12845" b="7626"/>
          <a:stretch>
            <a:fillRect/>
          </a:stretch>
        </p:blipFill>
        <p:spPr bwMode="auto">
          <a:xfrm>
            <a:off x="1524000" y="762000"/>
            <a:ext cx="6130925" cy="5240338"/>
          </a:xfrm>
          <a:prstGeom prst="rect">
            <a:avLst/>
          </a:prstGeom>
          <a:noFill/>
          <a:ln w="9525" algn="ctr">
            <a:solidFill>
              <a:schemeClr val="hlink"/>
            </a:solidFill>
            <a:miter lim="800000"/>
            <a:headEnd/>
            <a:tailEnd/>
          </a:ln>
        </p:spPr>
      </p:pic>
      <p:sp>
        <p:nvSpPr>
          <p:cNvPr id="4" name="Title 3"/>
          <p:cNvSpPr>
            <a:spLocks noGrp="1"/>
          </p:cNvSpPr>
          <p:nvPr>
            <p:ph type="title"/>
          </p:nvPr>
        </p:nvSpPr>
        <p:spPr/>
        <p:txBody>
          <a:bodyPr/>
          <a:lstStyle/>
          <a:p>
            <a:r>
              <a:rPr lang="en-US" dirty="0" smtClean="0"/>
              <a:t>Discussion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enn Medicine Template 2009">
  <a:themeElements>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fontScheme name="Penn Medicine Template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2"/>
            </a:solidFill>
            <a:effectLst/>
            <a:latin typeface="Arial" charset="0"/>
          </a:defRPr>
        </a:defPPr>
      </a:lstStyle>
    </a:lnDef>
  </a:objectDefaults>
  <a:extraClrSchemeLst>
    <a:extraClrScheme>
      <a:clrScheme name="Penn Medicine Template 200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enn Medicine Template 200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nn Medicine Template 200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nn Medicine Template 200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nn Medicine Template 200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enn Medicine Template 200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8">
        <a:dk1>
          <a:srgbClr val="4A85FA"/>
        </a:dk1>
        <a:lt1>
          <a:srgbClr val="FFFFFF"/>
        </a:lt1>
        <a:dk2>
          <a:srgbClr val="001D3A"/>
        </a:dk2>
        <a:lt2>
          <a:srgbClr val="003366"/>
        </a:lt2>
        <a:accent1>
          <a:srgbClr val="A66E5A"/>
        </a:accent1>
        <a:accent2>
          <a:srgbClr val="BA003E"/>
        </a:accent2>
        <a:accent3>
          <a:srgbClr val="AAABAE"/>
        </a:accent3>
        <a:accent4>
          <a:srgbClr val="DADADA"/>
        </a:accent4>
        <a:accent5>
          <a:srgbClr val="D0BAB5"/>
        </a:accent5>
        <a:accent6>
          <a:srgbClr val="A80037"/>
        </a:accent6>
        <a:hlink>
          <a:srgbClr val="666633"/>
        </a:hlink>
        <a:folHlink>
          <a:srgbClr val="FEC420"/>
        </a:folHlink>
      </a:clrScheme>
      <a:clrMap bg1="dk2" tx1="lt1" bg2="dk1" tx2="lt2" accent1="accent1" accent2="accent2" accent3="accent3" accent4="accent4" accent5="accent5" accent6="accent6" hlink="hlink" folHlink="folHlink"/>
    </a:extraClrScheme>
    <a:extraClrScheme>
      <a:clrScheme name="Penn Medicine Template 2009 9">
        <a:dk1>
          <a:srgbClr val="000000"/>
        </a:dk1>
        <a:lt1>
          <a:srgbClr val="FFFFFF"/>
        </a:lt1>
        <a:dk2>
          <a:srgbClr val="A2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enn Medicine Template 2009">
  <a:themeElements>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fontScheme name="Penn Medicine Template 2009">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80000"/>
          </a:lnSpc>
          <a:spcBef>
            <a:spcPct val="20000"/>
          </a:spcBef>
          <a:spcAft>
            <a:spcPct val="0"/>
          </a:spcAft>
          <a:buClrTx/>
          <a:buSzTx/>
          <a:buFontTx/>
          <a:buChar char="•"/>
          <a:tabLst/>
          <a:defRPr kumimoji="0" lang="en-US" sz="1800" b="1"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80000"/>
          </a:lnSpc>
          <a:spcBef>
            <a:spcPct val="20000"/>
          </a:spcBef>
          <a:spcAft>
            <a:spcPct val="0"/>
          </a:spcAft>
          <a:buClrTx/>
          <a:buSzTx/>
          <a:buFontTx/>
          <a:buChar char="•"/>
          <a:tabLst/>
          <a:defRPr kumimoji="0" lang="en-US" sz="1800" b="1" i="0" u="none" strike="noStrike" cap="none" normalizeH="0" baseline="0" smtClean="0">
            <a:ln>
              <a:noFill/>
            </a:ln>
            <a:solidFill>
              <a:schemeClr val="bg1"/>
            </a:solidFill>
            <a:effectLst/>
            <a:latin typeface="Arial" charset="0"/>
          </a:defRPr>
        </a:defPPr>
      </a:lstStyle>
    </a:lnDef>
  </a:objectDefaults>
  <a:extraClrSchemeLst>
    <a:extraClrScheme>
      <a:clrScheme name="Penn Medicine Template 200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enn Medicine Template 200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nn Medicine Template 200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nn Medicine Template 200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nn Medicine Template 200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enn Medicine Template 200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8">
        <a:dk1>
          <a:srgbClr val="4A85FA"/>
        </a:dk1>
        <a:lt1>
          <a:srgbClr val="FFFFFF"/>
        </a:lt1>
        <a:dk2>
          <a:srgbClr val="001D3A"/>
        </a:dk2>
        <a:lt2>
          <a:srgbClr val="003366"/>
        </a:lt2>
        <a:accent1>
          <a:srgbClr val="A66E5A"/>
        </a:accent1>
        <a:accent2>
          <a:srgbClr val="BA003E"/>
        </a:accent2>
        <a:accent3>
          <a:srgbClr val="AAABAE"/>
        </a:accent3>
        <a:accent4>
          <a:srgbClr val="DADADA"/>
        </a:accent4>
        <a:accent5>
          <a:srgbClr val="D0BAB5"/>
        </a:accent5>
        <a:accent6>
          <a:srgbClr val="A80037"/>
        </a:accent6>
        <a:hlink>
          <a:srgbClr val="666633"/>
        </a:hlink>
        <a:folHlink>
          <a:srgbClr val="FEC420"/>
        </a:folHlink>
      </a:clrScheme>
      <a:clrMap bg1="dk2" tx1="lt1" bg2="dk1" tx2="lt2" accent1="accent1" accent2="accent2" accent3="accent3" accent4="accent4" accent5="accent5" accent6="accent6" hlink="hlink" folHlink="folHlink"/>
    </a:extraClrScheme>
    <a:extraClrScheme>
      <a:clrScheme name="Penn Medicine Template 2009 9">
        <a:dk1>
          <a:srgbClr val="000000"/>
        </a:dk1>
        <a:lt1>
          <a:srgbClr val="FFFFFF"/>
        </a:lt1>
        <a:dk2>
          <a:srgbClr val="A2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NCEZID_PPT_dark(">
  <a:themeElements>
    <a:clrScheme name="NCEZID Dark PPT Colors">
      <a:dk1>
        <a:srgbClr val="FFC000"/>
      </a:dk1>
      <a:lt1>
        <a:srgbClr val="0F56DC"/>
      </a:lt1>
      <a:dk2>
        <a:srgbClr val="FFFFFF"/>
      </a:dk2>
      <a:lt2>
        <a:srgbClr val="FFFFFF"/>
      </a:lt2>
      <a:accent1>
        <a:srgbClr val="BD3632"/>
      </a:accent1>
      <a:accent2>
        <a:srgbClr val="782327"/>
      </a:accent2>
      <a:accent3>
        <a:srgbClr val="7D7A00"/>
      </a:accent3>
      <a:accent4>
        <a:srgbClr val="156570"/>
      </a:accent4>
      <a:accent5>
        <a:srgbClr val="6E267B"/>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5990</TotalTime>
  <Words>3826</Words>
  <Application>Microsoft Office PowerPoint</Application>
  <PresentationFormat>On-screen Show (4:3)</PresentationFormat>
  <Paragraphs>798</Paragraphs>
  <Slides>54</Slides>
  <Notes>16</Notes>
  <HiddenSlides>0</HiddenSlides>
  <MMClips>0</MMClips>
  <ScaleCrop>false</ScaleCrop>
  <HeadingPairs>
    <vt:vector size="4" baseType="variant">
      <vt:variant>
        <vt:lpstr>Theme</vt:lpstr>
      </vt:variant>
      <vt:variant>
        <vt:i4>3</vt:i4>
      </vt:variant>
      <vt:variant>
        <vt:lpstr>Slide Titles</vt:lpstr>
      </vt:variant>
      <vt:variant>
        <vt:i4>54</vt:i4>
      </vt:variant>
    </vt:vector>
  </HeadingPairs>
  <TitlesOfParts>
    <vt:vector size="57" baseType="lpstr">
      <vt:lpstr>Penn Medicine Template 2009</vt:lpstr>
      <vt:lpstr>1_Penn Medicine Template 2009</vt:lpstr>
      <vt:lpstr>NCEZID_PPT_dark(</vt:lpstr>
      <vt:lpstr>PENN CENTER FOR EVIDENCE-BASED PRACTICE</vt:lpstr>
      <vt:lpstr>Outline</vt:lpstr>
      <vt:lpstr>Slide 3</vt:lpstr>
      <vt:lpstr>Study Background</vt:lpstr>
      <vt:lpstr>National Standards</vt:lpstr>
      <vt:lpstr>Study Objectives</vt:lpstr>
      <vt:lpstr>Methods</vt:lpstr>
      <vt:lpstr>Study Methods</vt:lpstr>
      <vt:lpstr>Study Results: AHRQ Systematic Review</vt:lpstr>
      <vt:lpstr>VAP Prevention Studies</vt:lpstr>
      <vt:lpstr>Range of Risk Reductions for all HAIs</vt:lpstr>
      <vt:lpstr>Hospital-acquired infections in 2002</vt:lpstr>
      <vt:lpstr>Estimating Preventable HAIs and HAI Deaths</vt:lpstr>
      <vt:lpstr>Summary estimates of preventable HAIs and HAI deaths for all HAIs</vt:lpstr>
      <vt:lpstr>Example Search: VAP Cost Studies</vt:lpstr>
      <vt:lpstr>Systematic Review to Estimate Incremental Cost of HAIs</vt:lpstr>
      <vt:lpstr>Slide 17</vt:lpstr>
      <vt:lpstr>Estimated incremental cost per HAI</vt:lpstr>
      <vt:lpstr>Summary estimates of preventable HAIs, HAI deaths, and HAI costs</vt:lpstr>
      <vt:lpstr>Summary estimates of preventable infections, deaths, and costs for all HAIs</vt:lpstr>
      <vt:lpstr>Study Limitations</vt:lpstr>
      <vt:lpstr>Study Conclusions</vt:lpstr>
      <vt:lpstr>2009 Guideline for Prevention of Catheter-associated Urinary Tract Infections</vt:lpstr>
      <vt:lpstr>Organization of Recommendations</vt:lpstr>
      <vt:lpstr>Priority Recommendations</vt:lpstr>
      <vt:lpstr>Slide 26</vt:lpstr>
      <vt:lpstr>Slide 27</vt:lpstr>
      <vt:lpstr>Organization of Recommendations</vt:lpstr>
      <vt:lpstr>Organization of Recommendations (cont)</vt:lpstr>
      <vt:lpstr>Performance improvement bundle literature referenced by CABSI guideline</vt:lpstr>
      <vt:lpstr>Slide 31</vt:lpstr>
      <vt:lpstr>Slide 32</vt:lpstr>
      <vt:lpstr>Pronovost CABSI bundle</vt:lpstr>
      <vt:lpstr>CABSI bundles (continued)</vt:lpstr>
      <vt:lpstr>CDC Prevention of SSI Guideline – Update of 1999 Guideline</vt:lpstr>
      <vt:lpstr>Expert Panel &amp; Core Writing Group</vt:lpstr>
      <vt:lpstr>Core Writing Group</vt:lpstr>
      <vt:lpstr>Content Experts</vt:lpstr>
      <vt:lpstr>Key Questions - CORE</vt:lpstr>
      <vt:lpstr>Key Questions - CORE</vt:lpstr>
      <vt:lpstr>Key Questions - CORE</vt:lpstr>
      <vt:lpstr>Key Questions - CORE</vt:lpstr>
      <vt:lpstr>Key Questions - CORE</vt:lpstr>
      <vt:lpstr>Key Questions - CORE</vt:lpstr>
      <vt:lpstr>Key Questions - ARTHROPLASTY</vt:lpstr>
      <vt:lpstr>Key Questions - ARTHROPLASTY</vt:lpstr>
      <vt:lpstr>Key Questions - ARTHROPLASTY</vt:lpstr>
      <vt:lpstr>Key Questions - ARTHROPLASTY</vt:lpstr>
      <vt:lpstr>Key Questions - ARTHROPLASTY</vt:lpstr>
      <vt:lpstr>SSI Guideline  Timeline</vt:lpstr>
      <vt:lpstr>SSI prevention practices from studies included in our review on HAI preventability</vt:lpstr>
      <vt:lpstr>Conclusions</vt:lpstr>
      <vt:lpstr>Key References</vt:lpstr>
      <vt:lpstr>Discussion</vt:lpstr>
    </vt:vector>
  </TitlesOfParts>
  <Company>University of Pennsylvania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Meta-analysis or Pooling Garbage</dc:title>
  <dc:creator>James Guevara</dc:creator>
  <cp:lastModifiedBy>umscheic</cp:lastModifiedBy>
  <cp:revision>259</cp:revision>
  <cp:lastPrinted>2004-09-16T02:37:31Z</cp:lastPrinted>
  <dcterms:created xsi:type="dcterms:W3CDTF">2004-08-18T18:56:11Z</dcterms:created>
  <dcterms:modified xsi:type="dcterms:W3CDTF">2011-11-08T22:36:11Z</dcterms:modified>
</cp:coreProperties>
</file>